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drawings/drawing1.xml" ContentType="application/vnd.openxmlformats-officedocument.drawingml.chartshapes+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media/image274.jpg" ContentType="image/jpg"/>
  <Override PartName="/ppt/media/image275.jpg" ContentType="image/jpg"/>
  <Override PartName="/ppt/media/image276.jpg" ContentType="image/jpg"/>
  <Override PartName="/ppt/media/image277.jpg" ContentType="image/jpg"/>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ink/ink1.xml" ContentType="application/inkml+xml"/>
  <Override PartName="/ppt/ink/ink2.xml" ContentType="application/inkml+xml"/>
  <Override PartName="/ppt/media/image506.jpg" ContentType="image/jpg"/>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ink/ink3.xml" ContentType="application/inkml+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media/image534.jpg" ContentType="image/jpg"/>
  <Override PartName="/ppt/media/image535.jpg" ContentType="image/jpg"/>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ink/ink4.xml" ContentType="application/inkml+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charts/chart2.xml" ContentType="application/vnd.openxmlformats-officedocument.drawingml.chart+xml"/>
  <Override PartName="/ppt/ink/ink5.xml" ContentType="application/inkml+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 id="2147483676" r:id="rId3"/>
    <p:sldMasterId id="2147483688" r:id="rId4"/>
    <p:sldMasterId id="2147483700" r:id="rId5"/>
    <p:sldMasterId id="2147483702" r:id="rId6"/>
  </p:sldMasterIdLst>
  <p:notesMasterIdLst>
    <p:notesMasterId r:id="rId385"/>
  </p:notesMasterIdLst>
  <p:handoutMasterIdLst>
    <p:handoutMasterId r:id="rId386"/>
  </p:handout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55" r:id="rId78"/>
    <p:sldId id="356" r:id="rId79"/>
    <p:sldId id="357" r:id="rId80"/>
    <p:sldId id="358" r:id="rId81"/>
    <p:sldId id="359" r:id="rId82"/>
    <p:sldId id="361" r:id="rId83"/>
    <p:sldId id="362" r:id="rId84"/>
    <p:sldId id="363" r:id="rId85"/>
    <p:sldId id="364" r:id="rId86"/>
    <p:sldId id="360" r:id="rId87"/>
    <p:sldId id="365" r:id="rId88"/>
    <p:sldId id="326" r:id="rId89"/>
    <p:sldId id="327" r:id="rId90"/>
    <p:sldId id="328" r:id="rId91"/>
    <p:sldId id="329"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6" r:id="rId123"/>
    <p:sldId id="397" r:id="rId124"/>
    <p:sldId id="398" r:id="rId125"/>
    <p:sldId id="399" r:id="rId126"/>
    <p:sldId id="400" r:id="rId127"/>
    <p:sldId id="401" r:id="rId128"/>
    <p:sldId id="402" r:id="rId129"/>
    <p:sldId id="403" r:id="rId130"/>
    <p:sldId id="404" r:id="rId131"/>
    <p:sldId id="405" r:id="rId132"/>
    <p:sldId id="406" r:id="rId133"/>
    <p:sldId id="407" r:id="rId134"/>
    <p:sldId id="408" r:id="rId135"/>
    <p:sldId id="409" r:id="rId136"/>
    <p:sldId id="410" r:id="rId137"/>
    <p:sldId id="411" r:id="rId138"/>
    <p:sldId id="412" r:id="rId139"/>
    <p:sldId id="413" r:id="rId140"/>
    <p:sldId id="414" r:id="rId141"/>
    <p:sldId id="415" r:id="rId142"/>
    <p:sldId id="416" r:id="rId143"/>
    <p:sldId id="417" r:id="rId144"/>
    <p:sldId id="418" r:id="rId145"/>
    <p:sldId id="419" r:id="rId146"/>
    <p:sldId id="420" r:id="rId147"/>
    <p:sldId id="421" r:id="rId148"/>
    <p:sldId id="422" r:id="rId149"/>
    <p:sldId id="423" r:id="rId150"/>
    <p:sldId id="424" r:id="rId151"/>
    <p:sldId id="425" r:id="rId152"/>
    <p:sldId id="426" r:id="rId153"/>
    <p:sldId id="427" r:id="rId154"/>
    <p:sldId id="428" r:id="rId155"/>
    <p:sldId id="429" r:id="rId156"/>
    <p:sldId id="430" r:id="rId157"/>
    <p:sldId id="431" r:id="rId158"/>
    <p:sldId id="432" r:id="rId159"/>
    <p:sldId id="433" r:id="rId160"/>
    <p:sldId id="434" r:id="rId161"/>
    <p:sldId id="435" r:id="rId162"/>
    <p:sldId id="436" r:id="rId163"/>
    <p:sldId id="437" r:id="rId164"/>
    <p:sldId id="438" r:id="rId165"/>
    <p:sldId id="439" r:id="rId166"/>
    <p:sldId id="440" r:id="rId167"/>
    <p:sldId id="441" r:id="rId168"/>
    <p:sldId id="442" r:id="rId169"/>
    <p:sldId id="443" r:id="rId170"/>
    <p:sldId id="444" r:id="rId171"/>
    <p:sldId id="445" r:id="rId172"/>
    <p:sldId id="446" r:id="rId173"/>
    <p:sldId id="447" r:id="rId174"/>
    <p:sldId id="448" r:id="rId175"/>
    <p:sldId id="449" r:id="rId176"/>
    <p:sldId id="450" r:id="rId177"/>
    <p:sldId id="451" r:id="rId178"/>
    <p:sldId id="452" r:id="rId179"/>
    <p:sldId id="453" r:id="rId180"/>
    <p:sldId id="454" r:id="rId181"/>
    <p:sldId id="455" r:id="rId182"/>
    <p:sldId id="456" r:id="rId183"/>
    <p:sldId id="457" r:id="rId184"/>
    <p:sldId id="458" r:id="rId185"/>
    <p:sldId id="459" r:id="rId186"/>
    <p:sldId id="460" r:id="rId187"/>
    <p:sldId id="461" r:id="rId188"/>
    <p:sldId id="462" r:id="rId189"/>
    <p:sldId id="463" r:id="rId190"/>
    <p:sldId id="464" r:id="rId191"/>
    <p:sldId id="465" r:id="rId192"/>
    <p:sldId id="466" r:id="rId193"/>
    <p:sldId id="467" r:id="rId194"/>
    <p:sldId id="468" r:id="rId195"/>
    <p:sldId id="469" r:id="rId196"/>
    <p:sldId id="470" r:id="rId197"/>
    <p:sldId id="471" r:id="rId198"/>
    <p:sldId id="472" r:id="rId199"/>
    <p:sldId id="473" r:id="rId200"/>
    <p:sldId id="474" r:id="rId201"/>
    <p:sldId id="475" r:id="rId202"/>
    <p:sldId id="476" r:id="rId203"/>
    <p:sldId id="477" r:id="rId204"/>
    <p:sldId id="478" r:id="rId205"/>
    <p:sldId id="479" r:id="rId206"/>
    <p:sldId id="480" r:id="rId207"/>
    <p:sldId id="481" r:id="rId208"/>
    <p:sldId id="482" r:id="rId209"/>
    <p:sldId id="483" r:id="rId210"/>
    <p:sldId id="484" r:id="rId211"/>
    <p:sldId id="485" r:id="rId212"/>
    <p:sldId id="486" r:id="rId213"/>
    <p:sldId id="487" r:id="rId214"/>
    <p:sldId id="488" r:id="rId215"/>
    <p:sldId id="489" r:id="rId216"/>
    <p:sldId id="490" r:id="rId217"/>
    <p:sldId id="491" r:id="rId218"/>
    <p:sldId id="492" r:id="rId219"/>
    <p:sldId id="493" r:id="rId220"/>
    <p:sldId id="494" r:id="rId221"/>
    <p:sldId id="495" r:id="rId222"/>
    <p:sldId id="496" r:id="rId223"/>
    <p:sldId id="497" r:id="rId224"/>
    <p:sldId id="498" r:id="rId225"/>
    <p:sldId id="499" r:id="rId226"/>
    <p:sldId id="500" r:id="rId227"/>
    <p:sldId id="501" r:id="rId228"/>
    <p:sldId id="502" r:id="rId229"/>
    <p:sldId id="503"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8" r:id="rId245"/>
    <p:sldId id="519" r:id="rId246"/>
    <p:sldId id="520" r:id="rId247"/>
    <p:sldId id="521" r:id="rId248"/>
    <p:sldId id="522" r:id="rId249"/>
    <p:sldId id="523" r:id="rId250"/>
    <p:sldId id="524" r:id="rId251"/>
    <p:sldId id="525" r:id="rId252"/>
    <p:sldId id="526" r:id="rId253"/>
    <p:sldId id="527" r:id="rId254"/>
    <p:sldId id="528" r:id="rId255"/>
    <p:sldId id="529" r:id="rId256"/>
    <p:sldId id="530" r:id="rId257"/>
    <p:sldId id="531" r:id="rId258"/>
    <p:sldId id="532" r:id="rId259"/>
    <p:sldId id="533" r:id="rId260"/>
    <p:sldId id="534" r:id="rId261"/>
    <p:sldId id="535" r:id="rId262"/>
    <p:sldId id="537" r:id="rId263"/>
    <p:sldId id="538" r:id="rId264"/>
    <p:sldId id="539" r:id="rId265"/>
    <p:sldId id="540" r:id="rId266"/>
    <p:sldId id="541" r:id="rId267"/>
    <p:sldId id="542" r:id="rId268"/>
    <p:sldId id="543" r:id="rId269"/>
    <p:sldId id="544" r:id="rId270"/>
    <p:sldId id="545" r:id="rId271"/>
    <p:sldId id="546" r:id="rId272"/>
    <p:sldId id="547" r:id="rId273"/>
    <p:sldId id="548" r:id="rId274"/>
    <p:sldId id="549" r:id="rId275"/>
    <p:sldId id="550" r:id="rId276"/>
    <p:sldId id="551" r:id="rId277"/>
    <p:sldId id="552" r:id="rId278"/>
    <p:sldId id="553" r:id="rId279"/>
    <p:sldId id="554" r:id="rId280"/>
    <p:sldId id="555" r:id="rId281"/>
    <p:sldId id="556" r:id="rId282"/>
    <p:sldId id="557" r:id="rId283"/>
    <p:sldId id="558" r:id="rId284"/>
    <p:sldId id="559" r:id="rId285"/>
    <p:sldId id="560" r:id="rId286"/>
    <p:sldId id="561" r:id="rId287"/>
    <p:sldId id="562" r:id="rId288"/>
    <p:sldId id="563" r:id="rId289"/>
    <p:sldId id="564" r:id="rId290"/>
    <p:sldId id="565" r:id="rId291"/>
    <p:sldId id="566" r:id="rId292"/>
    <p:sldId id="567" r:id="rId293"/>
    <p:sldId id="568" r:id="rId294"/>
    <p:sldId id="569" r:id="rId295"/>
    <p:sldId id="536"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0" r:id="rId327"/>
    <p:sldId id="601" r:id="rId328"/>
    <p:sldId id="602" r:id="rId329"/>
    <p:sldId id="603" r:id="rId330"/>
    <p:sldId id="604" r:id="rId331"/>
    <p:sldId id="605" r:id="rId332"/>
    <p:sldId id="606" r:id="rId333"/>
    <p:sldId id="607" r:id="rId334"/>
    <p:sldId id="608" r:id="rId335"/>
    <p:sldId id="609" r:id="rId336"/>
    <p:sldId id="610" r:id="rId337"/>
    <p:sldId id="611" r:id="rId338"/>
    <p:sldId id="612" r:id="rId339"/>
    <p:sldId id="613" r:id="rId340"/>
    <p:sldId id="614" r:id="rId341"/>
    <p:sldId id="615" r:id="rId342"/>
    <p:sldId id="616" r:id="rId343"/>
    <p:sldId id="617" r:id="rId344"/>
    <p:sldId id="618" r:id="rId345"/>
    <p:sldId id="619" r:id="rId346"/>
    <p:sldId id="620" r:id="rId347"/>
    <p:sldId id="621" r:id="rId348"/>
    <p:sldId id="622" r:id="rId349"/>
    <p:sldId id="623" r:id="rId350"/>
    <p:sldId id="624" r:id="rId351"/>
    <p:sldId id="625" r:id="rId352"/>
    <p:sldId id="626" r:id="rId353"/>
    <p:sldId id="627" r:id="rId354"/>
    <p:sldId id="628" r:id="rId355"/>
    <p:sldId id="629" r:id="rId356"/>
    <p:sldId id="630" r:id="rId357"/>
    <p:sldId id="631" r:id="rId358"/>
    <p:sldId id="632" r:id="rId359"/>
    <p:sldId id="633" r:id="rId360"/>
    <p:sldId id="634" r:id="rId361"/>
    <p:sldId id="635" r:id="rId362"/>
    <p:sldId id="636" r:id="rId363"/>
    <p:sldId id="637" r:id="rId364"/>
    <p:sldId id="638" r:id="rId365"/>
    <p:sldId id="639" r:id="rId366"/>
    <p:sldId id="640" r:id="rId367"/>
    <p:sldId id="641" r:id="rId368"/>
    <p:sldId id="642" r:id="rId369"/>
    <p:sldId id="643" r:id="rId370"/>
    <p:sldId id="644" r:id="rId371"/>
    <p:sldId id="645" r:id="rId372"/>
    <p:sldId id="646" r:id="rId373"/>
    <p:sldId id="647" r:id="rId374"/>
    <p:sldId id="648" r:id="rId375"/>
    <p:sldId id="649" r:id="rId376"/>
    <p:sldId id="650" r:id="rId377"/>
    <p:sldId id="651" r:id="rId378"/>
    <p:sldId id="652" r:id="rId379"/>
    <p:sldId id="653" r:id="rId380"/>
    <p:sldId id="654" r:id="rId381"/>
    <p:sldId id="655" r:id="rId382"/>
    <p:sldId id="656" r:id="rId383"/>
    <p:sldId id="657" r:id="rId384"/>
  </p:sldIdLst>
  <p:sldSz cx="9144000" cy="6858000" type="screen4x3"/>
  <p:notesSz cx="9144000" cy="6858000"/>
  <p:embeddedFontLst>
    <p:embeddedFont>
      <p:font typeface="MS Mincho" pitchFamily="49" charset="-128"/>
      <p:regular r:id="rId387"/>
    </p:embeddedFont>
    <p:embeddedFont>
      <p:font typeface="Helvetica" pitchFamily="34" charset="0"/>
      <p:regular r:id="rId388"/>
      <p:bold r:id="rId389"/>
      <p:italic r:id="rId390"/>
      <p:boldItalic r:id="rId391"/>
    </p:embeddedFont>
    <p:embeddedFont>
      <p:font typeface="Times" pitchFamily="18" charset="0"/>
      <p:regular r:id="rId392"/>
      <p:bold r:id="rId393"/>
      <p:italic r:id="rId394"/>
      <p:boldItalic r:id="rId395"/>
    </p:embeddedFont>
    <p:embeddedFont>
      <p:font typeface="Cambria Math" pitchFamily="18" charset="0"/>
      <p:regular r:id="rId396"/>
    </p:embeddedFont>
    <p:embeddedFont>
      <p:font typeface="Calibri" pitchFamily="34" charset="0"/>
      <p:regular r:id="rId397"/>
      <p:bold r:id="rId398"/>
      <p:italic r:id="rId399"/>
      <p:boldItalic r:id="rId400"/>
    </p:embeddedFont>
    <p:embeddedFont>
      <p:font typeface="Tahoma" pitchFamily="34" charset="0"/>
      <p:regular r:id="rId401"/>
      <p:bold r:id="rId402"/>
    </p:embeddedFont>
    <p:embeddedFont>
      <p:font typeface="MS PGothic" pitchFamily="34" charset="-128"/>
      <p:regular r:id="rId403"/>
    </p:embeddedFont>
    <p:embeddedFont>
      <p:font typeface="Sylfaen" pitchFamily="18" charset="0"/>
      <p:regular r:id="rId404"/>
    </p:embeddedFont>
    <p:embeddedFont>
      <p:font typeface="Cambria" pitchFamily="18" charset="0"/>
      <p:regular r:id="rId405"/>
      <p:bold r:id="rId406"/>
      <p:italic r:id="rId407"/>
      <p:boldItalic r:id="rId408"/>
    </p:embeddedFont>
    <p:embeddedFont>
      <p:font typeface="Trebuchet MS" pitchFamily="34" charset="0"/>
      <p:regular r:id="rId409"/>
      <p:bold r:id="rId410"/>
      <p:italic r:id="rId411"/>
      <p:boldItalic r:id="rId412"/>
    </p:embeddedFont>
    <p:embeddedFont>
      <p:font typeface="Tw Cen MT" pitchFamily="34" charset="0"/>
      <p:regular r:id="rId413"/>
      <p:bold r:id="rId414"/>
      <p:italic r:id="rId415"/>
      <p:boldItalic r:id="rId4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7" roundtripDataSignature="AMtx7mhu1ufzBknzIStzCfI0J4XiWqHV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9FD8CF5-2730-4DF0-979E-36500207B637}">
  <a:tblStyle styleId="{09FD8CF5-2730-4DF0-979E-36500207B6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A4558C-6109-412C-AC55-6A18D4A8E73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9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99" Type="http://schemas.openxmlformats.org/officeDocument/2006/relationships/slide" Target="slides/slide293.xml"/><Relationship Id="rId21" Type="http://schemas.openxmlformats.org/officeDocument/2006/relationships/slide" Target="slides/slide15.xml"/><Relationship Id="rId63" Type="http://schemas.openxmlformats.org/officeDocument/2006/relationships/slide" Target="slides/slide57.xml"/><Relationship Id="rId159" Type="http://schemas.openxmlformats.org/officeDocument/2006/relationships/slide" Target="slides/slide153.xml"/><Relationship Id="rId324" Type="http://schemas.openxmlformats.org/officeDocument/2006/relationships/slide" Target="slides/slide318.xml"/><Relationship Id="rId366" Type="http://schemas.openxmlformats.org/officeDocument/2006/relationships/slide" Target="slides/slide360.xml"/><Relationship Id="rId170" Type="http://schemas.openxmlformats.org/officeDocument/2006/relationships/slide" Target="slides/slide164.xml"/><Relationship Id="rId226" Type="http://schemas.openxmlformats.org/officeDocument/2006/relationships/slide" Target="slides/slide220.xml"/><Relationship Id="rId268" Type="http://schemas.openxmlformats.org/officeDocument/2006/relationships/slide" Target="slides/slide262.xml"/><Relationship Id="rId32" Type="http://schemas.openxmlformats.org/officeDocument/2006/relationships/slide" Target="slides/slide26.xml"/><Relationship Id="rId74" Type="http://schemas.openxmlformats.org/officeDocument/2006/relationships/slide" Target="slides/slide68.xml"/><Relationship Id="rId128" Type="http://schemas.openxmlformats.org/officeDocument/2006/relationships/slide" Target="slides/slide122.xml"/><Relationship Id="rId335" Type="http://schemas.openxmlformats.org/officeDocument/2006/relationships/slide" Target="slides/slide329.xml"/><Relationship Id="rId377" Type="http://schemas.openxmlformats.org/officeDocument/2006/relationships/slide" Target="slides/slide371.xml"/><Relationship Id="rId5" Type="http://schemas.openxmlformats.org/officeDocument/2006/relationships/slideMaster" Target="slideMasters/slideMaster5.xml"/><Relationship Id="rId181" Type="http://schemas.openxmlformats.org/officeDocument/2006/relationships/slide" Target="slides/slide175.xml"/><Relationship Id="rId237" Type="http://schemas.openxmlformats.org/officeDocument/2006/relationships/slide" Target="slides/slide231.xml"/><Relationship Id="rId402" Type="http://schemas.openxmlformats.org/officeDocument/2006/relationships/font" Target="fonts/font16.fntdata"/><Relationship Id="rId279" Type="http://schemas.openxmlformats.org/officeDocument/2006/relationships/slide" Target="slides/slide273.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290" Type="http://schemas.openxmlformats.org/officeDocument/2006/relationships/slide" Target="slides/slide284.xml"/><Relationship Id="rId304" Type="http://schemas.openxmlformats.org/officeDocument/2006/relationships/slide" Target="slides/slide298.xml"/><Relationship Id="rId325" Type="http://schemas.openxmlformats.org/officeDocument/2006/relationships/slide" Target="slides/slide319.xml"/><Relationship Id="rId346" Type="http://schemas.openxmlformats.org/officeDocument/2006/relationships/slide" Target="slides/slide340.xml"/><Relationship Id="rId367" Type="http://schemas.openxmlformats.org/officeDocument/2006/relationships/slide" Target="slides/slide361.xml"/><Relationship Id="rId388" Type="http://schemas.openxmlformats.org/officeDocument/2006/relationships/font" Target="fonts/font2.fntdata"/><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413" Type="http://schemas.openxmlformats.org/officeDocument/2006/relationships/font" Target="fonts/font27.fntdata"/><Relationship Id="rId248" Type="http://schemas.openxmlformats.org/officeDocument/2006/relationships/slide" Target="slides/slide242.xml"/><Relationship Id="rId269" Type="http://schemas.openxmlformats.org/officeDocument/2006/relationships/slide" Target="slides/slide263.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280" Type="http://schemas.openxmlformats.org/officeDocument/2006/relationships/slide" Target="slides/slide274.xml"/><Relationship Id="rId315" Type="http://schemas.openxmlformats.org/officeDocument/2006/relationships/slide" Target="slides/slide309.xml"/><Relationship Id="rId336" Type="http://schemas.openxmlformats.org/officeDocument/2006/relationships/slide" Target="slides/slide330.xml"/><Relationship Id="rId357" Type="http://schemas.openxmlformats.org/officeDocument/2006/relationships/slide" Target="slides/slide351.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378" Type="http://schemas.openxmlformats.org/officeDocument/2006/relationships/slide" Target="slides/slide372.xml"/><Relationship Id="rId399" Type="http://schemas.openxmlformats.org/officeDocument/2006/relationships/font" Target="fonts/font13.fntdata"/><Relationship Id="rId403" Type="http://schemas.openxmlformats.org/officeDocument/2006/relationships/font" Target="fonts/font17.fntdata"/><Relationship Id="rId6" Type="http://schemas.openxmlformats.org/officeDocument/2006/relationships/slideMaster" Target="slideMasters/slideMaster6.xml"/><Relationship Id="rId238" Type="http://schemas.openxmlformats.org/officeDocument/2006/relationships/slide" Target="slides/slide232.xml"/><Relationship Id="rId259" Type="http://schemas.openxmlformats.org/officeDocument/2006/relationships/slide" Target="slides/slide253.xml"/><Relationship Id="rId23" Type="http://schemas.openxmlformats.org/officeDocument/2006/relationships/slide" Target="slides/slide17.xml"/><Relationship Id="rId119" Type="http://schemas.openxmlformats.org/officeDocument/2006/relationships/slide" Target="slides/slide113.xml"/><Relationship Id="rId270" Type="http://schemas.openxmlformats.org/officeDocument/2006/relationships/slide" Target="slides/slide264.xml"/><Relationship Id="rId291" Type="http://schemas.openxmlformats.org/officeDocument/2006/relationships/slide" Target="slides/slide285.xml"/><Relationship Id="rId305" Type="http://schemas.openxmlformats.org/officeDocument/2006/relationships/slide" Target="slides/slide299.xml"/><Relationship Id="rId326" Type="http://schemas.openxmlformats.org/officeDocument/2006/relationships/slide" Target="slides/slide320.xml"/><Relationship Id="rId347" Type="http://schemas.openxmlformats.org/officeDocument/2006/relationships/slide" Target="slides/slide341.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368" Type="http://schemas.openxmlformats.org/officeDocument/2006/relationships/slide" Target="slides/slide362.xml"/><Relationship Id="rId389" Type="http://schemas.openxmlformats.org/officeDocument/2006/relationships/font" Target="fonts/font3.fntdata"/><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249" Type="http://schemas.openxmlformats.org/officeDocument/2006/relationships/slide" Target="slides/slide243.xml"/><Relationship Id="rId414" Type="http://schemas.openxmlformats.org/officeDocument/2006/relationships/font" Target="fonts/font28.fntdata"/><Relationship Id="rId13" Type="http://schemas.openxmlformats.org/officeDocument/2006/relationships/slide" Target="slides/slide7.xml"/><Relationship Id="rId109" Type="http://schemas.openxmlformats.org/officeDocument/2006/relationships/slide" Target="slides/slide103.xml"/><Relationship Id="rId260" Type="http://schemas.openxmlformats.org/officeDocument/2006/relationships/slide" Target="slides/slide254.xml"/><Relationship Id="rId281" Type="http://schemas.openxmlformats.org/officeDocument/2006/relationships/slide" Target="slides/slide275.xml"/><Relationship Id="rId316" Type="http://schemas.openxmlformats.org/officeDocument/2006/relationships/slide" Target="slides/slide310.xml"/><Relationship Id="rId337" Type="http://schemas.openxmlformats.org/officeDocument/2006/relationships/slide" Target="slides/slide331.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358" Type="http://schemas.openxmlformats.org/officeDocument/2006/relationships/slide" Target="slides/slide352.xml"/><Relationship Id="rId379" Type="http://schemas.openxmlformats.org/officeDocument/2006/relationships/slide" Target="slides/slide373.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slide" Target="slides/slide233.xml"/><Relationship Id="rId390" Type="http://schemas.openxmlformats.org/officeDocument/2006/relationships/font" Target="fonts/font4.fntdata"/><Relationship Id="rId404" Type="http://schemas.openxmlformats.org/officeDocument/2006/relationships/font" Target="fonts/font18.fntdata"/><Relationship Id="rId250" Type="http://schemas.openxmlformats.org/officeDocument/2006/relationships/slide" Target="slides/slide244.xml"/><Relationship Id="rId271" Type="http://schemas.openxmlformats.org/officeDocument/2006/relationships/slide" Target="slides/slide265.xml"/><Relationship Id="rId292" Type="http://schemas.openxmlformats.org/officeDocument/2006/relationships/slide" Target="slides/slide286.xml"/><Relationship Id="rId306" Type="http://schemas.openxmlformats.org/officeDocument/2006/relationships/slide" Target="slides/slide300.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327" Type="http://schemas.openxmlformats.org/officeDocument/2006/relationships/slide" Target="slides/slide321.xml"/><Relationship Id="rId348" Type="http://schemas.openxmlformats.org/officeDocument/2006/relationships/slide" Target="slides/slide342.xml"/><Relationship Id="rId369" Type="http://schemas.openxmlformats.org/officeDocument/2006/relationships/slide" Target="slides/slide363.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380" Type="http://schemas.openxmlformats.org/officeDocument/2006/relationships/slide" Target="slides/slide374.xml"/><Relationship Id="rId415" Type="http://schemas.openxmlformats.org/officeDocument/2006/relationships/font" Target="fonts/font29.fntdata"/><Relationship Id="rId240" Type="http://schemas.openxmlformats.org/officeDocument/2006/relationships/slide" Target="slides/slide234.xml"/><Relationship Id="rId261" Type="http://schemas.openxmlformats.org/officeDocument/2006/relationships/slide" Target="slides/slide255.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282" Type="http://schemas.openxmlformats.org/officeDocument/2006/relationships/slide" Target="slides/slide276.xml"/><Relationship Id="rId317" Type="http://schemas.openxmlformats.org/officeDocument/2006/relationships/slide" Target="slides/slide311.xml"/><Relationship Id="rId338" Type="http://schemas.openxmlformats.org/officeDocument/2006/relationships/slide" Target="slides/slide332.xml"/><Relationship Id="rId359" Type="http://schemas.openxmlformats.org/officeDocument/2006/relationships/slide" Target="slides/slide353.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370" Type="http://schemas.openxmlformats.org/officeDocument/2006/relationships/slide" Target="slides/slide364.xml"/><Relationship Id="rId391" Type="http://schemas.openxmlformats.org/officeDocument/2006/relationships/font" Target="fonts/font5.fntdata"/><Relationship Id="rId405" Type="http://schemas.openxmlformats.org/officeDocument/2006/relationships/font" Target="fonts/font19.fntdata"/><Relationship Id="rId230" Type="http://schemas.openxmlformats.org/officeDocument/2006/relationships/slide" Target="slides/slide224.xml"/><Relationship Id="rId251" Type="http://schemas.openxmlformats.org/officeDocument/2006/relationships/slide" Target="slides/slide245.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72" Type="http://schemas.openxmlformats.org/officeDocument/2006/relationships/slide" Target="slides/slide266.xml"/><Relationship Id="rId293" Type="http://schemas.openxmlformats.org/officeDocument/2006/relationships/slide" Target="slides/slide287.xml"/><Relationship Id="rId307" Type="http://schemas.openxmlformats.org/officeDocument/2006/relationships/slide" Target="slides/slide301.xml"/><Relationship Id="rId328" Type="http://schemas.openxmlformats.org/officeDocument/2006/relationships/slide" Target="slides/slide322.xml"/><Relationship Id="rId349" Type="http://schemas.openxmlformats.org/officeDocument/2006/relationships/slide" Target="slides/slide343.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360" Type="http://schemas.openxmlformats.org/officeDocument/2006/relationships/slide" Target="slides/slide354.xml"/><Relationship Id="rId381" Type="http://schemas.openxmlformats.org/officeDocument/2006/relationships/slide" Target="slides/slide375.xml"/><Relationship Id="rId416" Type="http://schemas.openxmlformats.org/officeDocument/2006/relationships/font" Target="fonts/font30.fntdata"/><Relationship Id="rId220" Type="http://schemas.openxmlformats.org/officeDocument/2006/relationships/slide" Target="slides/slide214.xml"/><Relationship Id="rId241" Type="http://schemas.openxmlformats.org/officeDocument/2006/relationships/slide" Target="slides/slide23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262" Type="http://schemas.openxmlformats.org/officeDocument/2006/relationships/slide" Target="slides/slide256.xml"/><Relationship Id="rId283" Type="http://schemas.openxmlformats.org/officeDocument/2006/relationships/slide" Target="slides/slide277.xml"/><Relationship Id="rId318" Type="http://schemas.openxmlformats.org/officeDocument/2006/relationships/slide" Target="slides/slide312.xml"/><Relationship Id="rId339" Type="http://schemas.openxmlformats.org/officeDocument/2006/relationships/slide" Target="slides/slide333.xml"/><Relationship Id="rId78" Type="http://schemas.openxmlformats.org/officeDocument/2006/relationships/slide" Target="slides/slide72.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64" Type="http://schemas.openxmlformats.org/officeDocument/2006/relationships/slide" Target="slides/slide158.xml"/><Relationship Id="rId185" Type="http://schemas.openxmlformats.org/officeDocument/2006/relationships/slide" Target="slides/slide179.xml"/><Relationship Id="rId350" Type="http://schemas.openxmlformats.org/officeDocument/2006/relationships/slide" Target="slides/slide344.xml"/><Relationship Id="rId371" Type="http://schemas.openxmlformats.org/officeDocument/2006/relationships/slide" Target="slides/slide365.xml"/><Relationship Id="rId406" Type="http://schemas.openxmlformats.org/officeDocument/2006/relationships/font" Target="fonts/font20.fntdata"/><Relationship Id="rId9" Type="http://schemas.openxmlformats.org/officeDocument/2006/relationships/slide" Target="slides/slide3.xml"/><Relationship Id="rId210" Type="http://schemas.openxmlformats.org/officeDocument/2006/relationships/slide" Target="slides/slide204.xml"/><Relationship Id="rId392" Type="http://schemas.openxmlformats.org/officeDocument/2006/relationships/font" Target="fonts/font6.fntdata"/><Relationship Id="rId26" Type="http://schemas.openxmlformats.org/officeDocument/2006/relationships/slide" Target="slides/slide20.xml"/><Relationship Id="rId231" Type="http://schemas.openxmlformats.org/officeDocument/2006/relationships/slide" Target="slides/slide225.xml"/><Relationship Id="rId252" Type="http://schemas.openxmlformats.org/officeDocument/2006/relationships/slide" Target="slides/slide246.xml"/><Relationship Id="rId273" Type="http://schemas.openxmlformats.org/officeDocument/2006/relationships/slide" Target="slides/slide267.xml"/><Relationship Id="rId294" Type="http://schemas.openxmlformats.org/officeDocument/2006/relationships/slide" Target="slides/slide288.xml"/><Relationship Id="rId308" Type="http://schemas.openxmlformats.org/officeDocument/2006/relationships/slide" Target="slides/slide302.xml"/><Relationship Id="rId329" Type="http://schemas.openxmlformats.org/officeDocument/2006/relationships/slide" Target="slides/slide323.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340" Type="http://schemas.openxmlformats.org/officeDocument/2006/relationships/slide" Target="slides/slide334.xml"/><Relationship Id="rId361" Type="http://schemas.openxmlformats.org/officeDocument/2006/relationships/slide" Target="slides/slide355.xml"/><Relationship Id="rId196" Type="http://schemas.openxmlformats.org/officeDocument/2006/relationships/slide" Target="slides/slide190.xml"/><Relationship Id="rId200" Type="http://schemas.openxmlformats.org/officeDocument/2006/relationships/slide" Target="slides/slide194.xml"/><Relationship Id="rId382" Type="http://schemas.openxmlformats.org/officeDocument/2006/relationships/slide" Target="slides/slide376.xml"/><Relationship Id="rId417" Type="http://customschemas.google.com/relationships/presentationmetadata" Target="metadata"/><Relationship Id="rId16" Type="http://schemas.openxmlformats.org/officeDocument/2006/relationships/slide" Target="slides/slide10.xml"/><Relationship Id="rId221" Type="http://schemas.openxmlformats.org/officeDocument/2006/relationships/slide" Target="slides/slide215.xml"/><Relationship Id="rId242" Type="http://schemas.openxmlformats.org/officeDocument/2006/relationships/slide" Target="slides/slide236.xml"/><Relationship Id="rId263" Type="http://schemas.openxmlformats.org/officeDocument/2006/relationships/slide" Target="slides/slide257.xml"/><Relationship Id="rId284" Type="http://schemas.openxmlformats.org/officeDocument/2006/relationships/slide" Target="slides/slide278.xml"/><Relationship Id="rId319" Type="http://schemas.openxmlformats.org/officeDocument/2006/relationships/slide" Target="slides/slide313.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330" Type="http://schemas.openxmlformats.org/officeDocument/2006/relationships/slide" Target="slides/slide324.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351" Type="http://schemas.openxmlformats.org/officeDocument/2006/relationships/slide" Target="slides/slide345.xml"/><Relationship Id="rId372" Type="http://schemas.openxmlformats.org/officeDocument/2006/relationships/slide" Target="slides/slide366.xml"/><Relationship Id="rId393" Type="http://schemas.openxmlformats.org/officeDocument/2006/relationships/font" Target="fonts/font7.fntdata"/><Relationship Id="rId407" Type="http://schemas.openxmlformats.org/officeDocument/2006/relationships/font" Target="fonts/font21.fntdata"/><Relationship Id="rId211" Type="http://schemas.openxmlformats.org/officeDocument/2006/relationships/slide" Target="slides/slide205.xml"/><Relationship Id="rId232" Type="http://schemas.openxmlformats.org/officeDocument/2006/relationships/slide" Target="slides/slide226.xml"/><Relationship Id="rId253" Type="http://schemas.openxmlformats.org/officeDocument/2006/relationships/slide" Target="slides/slide247.xml"/><Relationship Id="rId274" Type="http://schemas.openxmlformats.org/officeDocument/2006/relationships/slide" Target="slides/slide268.xml"/><Relationship Id="rId295" Type="http://schemas.openxmlformats.org/officeDocument/2006/relationships/slide" Target="slides/slide289.xml"/><Relationship Id="rId309" Type="http://schemas.openxmlformats.org/officeDocument/2006/relationships/slide" Target="slides/slide303.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320" Type="http://schemas.openxmlformats.org/officeDocument/2006/relationships/slide" Target="slides/slide314.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341" Type="http://schemas.openxmlformats.org/officeDocument/2006/relationships/slide" Target="slides/slide335.xml"/><Relationship Id="rId362" Type="http://schemas.openxmlformats.org/officeDocument/2006/relationships/slide" Target="slides/slide356.xml"/><Relationship Id="rId383" Type="http://schemas.openxmlformats.org/officeDocument/2006/relationships/slide" Target="slides/slide377.xml"/><Relationship Id="rId418" Type="http://schemas.openxmlformats.org/officeDocument/2006/relationships/presProps" Target="presProps.xml"/><Relationship Id="rId201" Type="http://schemas.openxmlformats.org/officeDocument/2006/relationships/slide" Target="slides/slide195.xml"/><Relationship Id="rId222" Type="http://schemas.openxmlformats.org/officeDocument/2006/relationships/slide" Target="slides/slide216.xml"/><Relationship Id="rId243" Type="http://schemas.openxmlformats.org/officeDocument/2006/relationships/slide" Target="slides/slide237.xml"/><Relationship Id="rId264" Type="http://schemas.openxmlformats.org/officeDocument/2006/relationships/slide" Target="slides/slide258.xml"/><Relationship Id="rId285" Type="http://schemas.openxmlformats.org/officeDocument/2006/relationships/slide" Target="slides/slide279.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310" Type="http://schemas.openxmlformats.org/officeDocument/2006/relationships/slide" Target="slides/slide304.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331" Type="http://schemas.openxmlformats.org/officeDocument/2006/relationships/slide" Target="slides/slide325.xml"/><Relationship Id="rId352" Type="http://schemas.openxmlformats.org/officeDocument/2006/relationships/slide" Target="slides/slide346.xml"/><Relationship Id="rId373" Type="http://schemas.openxmlformats.org/officeDocument/2006/relationships/slide" Target="slides/slide367.xml"/><Relationship Id="rId394" Type="http://schemas.openxmlformats.org/officeDocument/2006/relationships/font" Target="fonts/font8.fntdata"/><Relationship Id="rId408" Type="http://schemas.openxmlformats.org/officeDocument/2006/relationships/font" Target="fonts/font22.fntdata"/><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54" Type="http://schemas.openxmlformats.org/officeDocument/2006/relationships/slide" Target="slides/slide248.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275" Type="http://schemas.openxmlformats.org/officeDocument/2006/relationships/slide" Target="slides/slide269.xml"/><Relationship Id="rId296" Type="http://schemas.openxmlformats.org/officeDocument/2006/relationships/slide" Target="slides/slide290.xml"/><Relationship Id="rId300" Type="http://schemas.openxmlformats.org/officeDocument/2006/relationships/slide" Target="slides/slide294.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321" Type="http://schemas.openxmlformats.org/officeDocument/2006/relationships/slide" Target="slides/slide315.xml"/><Relationship Id="rId342" Type="http://schemas.openxmlformats.org/officeDocument/2006/relationships/slide" Target="slides/slide336.xml"/><Relationship Id="rId363" Type="http://schemas.openxmlformats.org/officeDocument/2006/relationships/slide" Target="slides/slide357.xml"/><Relationship Id="rId384" Type="http://schemas.openxmlformats.org/officeDocument/2006/relationships/slide" Target="slides/slide378.xml"/><Relationship Id="rId419" Type="http://schemas.openxmlformats.org/officeDocument/2006/relationships/viewProps" Target="viewProps.xml"/><Relationship Id="rId202" Type="http://schemas.openxmlformats.org/officeDocument/2006/relationships/slide" Target="slides/slide196.xml"/><Relationship Id="rId223" Type="http://schemas.openxmlformats.org/officeDocument/2006/relationships/slide" Target="slides/slide217.xml"/><Relationship Id="rId244" Type="http://schemas.openxmlformats.org/officeDocument/2006/relationships/slide" Target="slides/slide238.xml"/><Relationship Id="rId18" Type="http://schemas.openxmlformats.org/officeDocument/2006/relationships/slide" Target="slides/slide12.xml"/><Relationship Id="rId39" Type="http://schemas.openxmlformats.org/officeDocument/2006/relationships/slide" Target="slides/slide33.xml"/><Relationship Id="rId265" Type="http://schemas.openxmlformats.org/officeDocument/2006/relationships/slide" Target="slides/slide259.xml"/><Relationship Id="rId286" Type="http://schemas.openxmlformats.org/officeDocument/2006/relationships/slide" Target="slides/slide280.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311" Type="http://schemas.openxmlformats.org/officeDocument/2006/relationships/slide" Target="slides/slide305.xml"/><Relationship Id="rId332" Type="http://schemas.openxmlformats.org/officeDocument/2006/relationships/slide" Target="slides/slide326.xml"/><Relationship Id="rId353" Type="http://schemas.openxmlformats.org/officeDocument/2006/relationships/slide" Target="slides/slide347.xml"/><Relationship Id="rId374" Type="http://schemas.openxmlformats.org/officeDocument/2006/relationships/slide" Target="slides/slide368.xml"/><Relationship Id="rId395" Type="http://schemas.openxmlformats.org/officeDocument/2006/relationships/font" Target="fonts/font9.fntdata"/><Relationship Id="rId409" Type="http://schemas.openxmlformats.org/officeDocument/2006/relationships/font" Target="fonts/font23.fntdata"/><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420"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55" Type="http://schemas.openxmlformats.org/officeDocument/2006/relationships/slide" Target="slides/slide249.xml"/><Relationship Id="rId276" Type="http://schemas.openxmlformats.org/officeDocument/2006/relationships/slide" Target="slides/slide270.xml"/><Relationship Id="rId297" Type="http://schemas.openxmlformats.org/officeDocument/2006/relationships/slide" Target="slides/slide291.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301" Type="http://schemas.openxmlformats.org/officeDocument/2006/relationships/slide" Target="slides/slide295.xml"/><Relationship Id="rId322" Type="http://schemas.openxmlformats.org/officeDocument/2006/relationships/slide" Target="slides/slide316.xml"/><Relationship Id="rId343" Type="http://schemas.openxmlformats.org/officeDocument/2006/relationships/slide" Target="slides/slide337.xml"/><Relationship Id="rId364" Type="http://schemas.openxmlformats.org/officeDocument/2006/relationships/slide" Target="slides/slide358.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385" Type="http://schemas.openxmlformats.org/officeDocument/2006/relationships/notesMaster" Target="notesMasters/notesMaster1.xml"/><Relationship Id="rId19" Type="http://schemas.openxmlformats.org/officeDocument/2006/relationships/slide" Target="slides/slide13.xml"/><Relationship Id="rId224" Type="http://schemas.openxmlformats.org/officeDocument/2006/relationships/slide" Target="slides/slide218.xml"/><Relationship Id="rId245" Type="http://schemas.openxmlformats.org/officeDocument/2006/relationships/slide" Target="slides/slide239.xml"/><Relationship Id="rId266" Type="http://schemas.openxmlformats.org/officeDocument/2006/relationships/slide" Target="slides/slide260.xml"/><Relationship Id="rId287" Type="http://schemas.openxmlformats.org/officeDocument/2006/relationships/slide" Target="slides/slide281.xml"/><Relationship Id="rId410" Type="http://schemas.openxmlformats.org/officeDocument/2006/relationships/font" Target="fonts/font24.fntdata"/><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312" Type="http://schemas.openxmlformats.org/officeDocument/2006/relationships/slide" Target="slides/slide306.xml"/><Relationship Id="rId333" Type="http://schemas.openxmlformats.org/officeDocument/2006/relationships/slide" Target="slides/slide327.xml"/><Relationship Id="rId354" Type="http://schemas.openxmlformats.org/officeDocument/2006/relationships/slide" Target="slides/slide348.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75" Type="http://schemas.openxmlformats.org/officeDocument/2006/relationships/slide" Target="slides/slide369.xml"/><Relationship Id="rId396" Type="http://schemas.openxmlformats.org/officeDocument/2006/relationships/font" Target="fonts/font10.fntdata"/><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256" Type="http://schemas.openxmlformats.org/officeDocument/2006/relationships/slide" Target="slides/slide250.xml"/><Relationship Id="rId277" Type="http://schemas.openxmlformats.org/officeDocument/2006/relationships/slide" Target="slides/slide271.xml"/><Relationship Id="rId298" Type="http://schemas.openxmlformats.org/officeDocument/2006/relationships/slide" Target="slides/slide292.xml"/><Relationship Id="rId400" Type="http://schemas.openxmlformats.org/officeDocument/2006/relationships/font" Target="fonts/font14.fntdata"/><Relationship Id="rId421" Type="http://schemas.openxmlformats.org/officeDocument/2006/relationships/tableStyles" Target="tableStyles.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302" Type="http://schemas.openxmlformats.org/officeDocument/2006/relationships/slide" Target="slides/slide296.xml"/><Relationship Id="rId323" Type="http://schemas.openxmlformats.org/officeDocument/2006/relationships/slide" Target="slides/slide317.xml"/><Relationship Id="rId344" Type="http://schemas.openxmlformats.org/officeDocument/2006/relationships/slide" Target="slides/slide338.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365" Type="http://schemas.openxmlformats.org/officeDocument/2006/relationships/slide" Target="slides/slide359.xml"/><Relationship Id="rId386" Type="http://schemas.openxmlformats.org/officeDocument/2006/relationships/handoutMaster" Target="handoutMasters/handoutMaster1.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 Id="rId246" Type="http://schemas.openxmlformats.org/officeDocument/2006/relationships/slide" Target="slides/slide240.xml"/><Relationship Id="rId267" Type="http://schemas.openxmlformats.org/officeDocument/2006/relationships/slide" Target="slides/slide261.xml"/><Relationship Id="rId288" Type="http://schemas.openxmlformats.org/officeDocument/2006/relationships/slide" Target="slides/slide282.xml"/><Relationship Id="rId411" Type="http://schemas.openxmlformats.org/officeDocument/2006/relationships/font" Target="fonts/font25.fntdata"/><Relationship Id="rId106" Type="http://schemas.openxmlformats.org/officeDocument/2006/relationships/slide" Target="slides/slide100.xml"/><Relationship Id="rId127" Type="http://schemas.openxmlformats.org/officeDocument/2006/relationships/slide" Target="slides/slide121.xml"/><Relationship Id="rId313" Type="http://schemas.openxmlformats.org/officeDocument/2006/relationships/slide" Target="slides/slide307.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94" Type="http://schemas.openxmlformats.org/officeDocument/2006/relationships/slide" Target="slides/slide88.xml"/><Relationship Id="rId148" Type="http://schemas.openxmlformats.org/officeDocument/2006/relationships/slide" Target="slides/slide142.xml"/><Relationship Id="rId169" Type="http://schemas.openxmlformats.org/officeDocument/2006/relationships/slide" Target="slides/slide163.xml"/><Relationship Id="rId334" Type="http://schemas.openxmlformats.org/officeDocument/2006/relationships/slide" Target="slides/slide328.xml"/><Relationship Id="rId355" Type="http://schemas.openxmlformats.org/officeDocument/2006/relationships/slide" Target="slides/slide349.xml"/><Relationship Id="rId376" Type="http://schemas.openxmlformats.org/officeDocument/2006/relationships/slide" Target="slides/slide370.xml"/><Relationship Id="rId397" Type="http://schemas.openxmlformats.org/officeDocument/2006/relationships/font" Target="fonts/font11.fntdata"/><Relationship Id="rId4" Type="http://schemas.openxmlformats.org/officeDocument/2006/relationships/slideMaster" Target="slideMasters/slideMaster4.xml"/><Relationship Id="rId180" Type="http://schemas.openxmlformats.org/officeDocument/2006/relationships/slide" Target="slides/slide174.xml"/><Relationship Id="rId215" Type="http://schemas.openxmlformats.org/officeDocument/2006/relationships/slide" Target="slides/slide209.xml"/><Relationship Id="rId236" Type="http://schemas.openxmlformats.org/officeDocument/2006/relationships/slide" Target="slides/slide230.xml"/><Relationship Id="rId257" Type="http://schemas.openxmlformats.org/officeDocument/2006/relationships/slide" Target="slides/slide251.xml"/><Relationship Id="rId278" Type="http://schemas.openxmlformats.org/officeDocument/2006/relationships/slide" Target="slides/slide272.xml"/><Relationship Id="rId401" Type="http://schemas.openxmlformats.org/officeDocument/2006/relationships/font" Target="fonts/font15.fntdata"/><Relationship Id="rId303" Type="http://schemas.openxmlformats.org/officeDocument/2006/relationships/slide" Target="slides/slide297.xml"/><Relationship Id="rId42" Type="http://schemas.openxmlformats.org/officeDocument/2006/relationships/slide" Target="slides/slide36.xml"/><Relationship Id="rId84" Type="http://schemas.openxmlformats.org/officeDocument/2006/relationships/slide" Target="slides/slide78.xml"/><Relationship Id="rId138" Type="http://schemas.openxmlformats.org/officeDocument/2006/relationships/slide" Target="slides/slide132.xml"/><Relationship Id="rId345" Type="http://schemas.openxmlformats.org/officeDocument/2006/relationships/slide" Target="slides/slide339.xml"/><Relationship Id="rId387" Type="http://schemas.openxmlformats.org/officeDocument/2006/relationships/font" Target="fonts/font1.fntdata"/><Relationship Id="rId191" Type="http://schemas.openxmlformats.org/officeDocument/2006/relationships/slide" Target="slides/slide185.xml"/><Relationship Id="rId205" Type="http://schemas.openxmlformats.org/officeDocument/2006/relationships/slide" Target="slides/slide199.xml"/><Relationship Id="rId247" Type="http://schemas.openxmlformats.org/officeDocument/2006/relationships/slide" Target="slides/slide241.xml"/><Relationship Id="rId412" Type="http://schemas.openxmlformats.org/officeDocument/2006/relationships/font" Target="fonts/font26.fntdata"/><Relationship Id="rId107" Type="http://schemas.openxmlformats.org/officeDocument/2006/relationships/slide" Target="slides/slide101.xml"/><Relationship Id="rId289" Type="http://schemas.openxmlformats.org/officeDocument/2006/relationships/slide" Target="slides/slide283.xml"/><Relationship Id="rId11" Type="http://schemas.openxmlformats.org/officeDocument/2006/relationships/slide" Target="slides/slide5.xml"/><Relationship Id="rId53" Type="http://schemas.openxmlformats.org/officeDocument/2006/relationships/slide" Target="slides/slide47.xml"/><Relationship Id="rId149" Type="http://schemas.openxmlformats.org/officeDocument/2006/relationships/slide" Target="slides/slide143.xml"/><Relationship Id="rId314" Type="http://schemas.openxmlformats.org/officeDocument/2006/relationships/slide" Target="slides/slide308.xml"/><Relationship Id="rId356" Type="http://schemas.openxmlformats.org/officeDocument/2006/relationships/slide" Target="slides/slide350.xml"/><Relationship Id="rId398" Type="http://schemas.openxmlformats.org/officeDocument/2006/relationships/font" Target="fonts/font12.fntdata"/><Relationship Id="rId95" Type="http://schemas.openxmlformats.org/officeDocument/2006/relationships/slide" Target="slides/slide89.xml"/><Relationship Id="rId160" Type="http://schemas.openxmlformats.org/officeDocument/2006/relationships/slide" Target="slides/slide154.xml"/><Relationship Id="rId216" Type="http://schemas.openxmlformats.org/officeDocument/2006/relationships/slide" Target="slides/slide210.xml"/><Relationship Id="rId258" Type="http://schemas.openxmlformats.org/officeDocument/2006/relationships/slide" Target="slides/slide25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Public\Documents\ml-class\lectures-slides\assets\portlan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Dropbox\Projects\Teaching\CSEP546\Lectures\DataFor%20Figures\Bias%20Varianc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099662327309373"/>
          <c:y val="8.687518226888305E-2"/>
          <c:w val="0.825947025246486"/>
          <c:h val="0.76411198600174979"/>
        </c:manualLayout>
      </c:layout>
      <c:scatterChart>
        <c:scatterStyle val="lineMarker"/>
        <c:varyColors val="0"/>
        <c:ser>
          <c:idx val="0"/>
          <c:order val="0"/>
          <c:spPr>
            <a:ln w="28575">
              <a:noFill/>
            </a:ln>
          </c:spPr>
          <c:marker>
            <c:symbol val="x"/>
            <c:size val="8"/>
            <c:spPr>
              <a:noFill/>
              <a:ln w="12700">
                <a:solidFill>
                  <a:srgbClr val="C00000"/>
                </a:solidFill>
              </a:ln>
            </c:spPr>
          </c:marker>
          <c:xVal>
            <c:numRef>
              <c:f>portland!$A$1:$A$48</c:f>
              <c:numCache>
                <c:formatCode>General</c:formatCode>
                <c:ptCount val="48"/>
                <c:pt idx="0">
                  <c:v>2104</c:v>
                </c:pt>
                <c:pt idx="1">
                  <c:v>1600</c:v>
                </c:pt>
                <c:pt idx="2">
                  <c:v>2400</c:v>
                </c:pt>
                <c:pt idx="3">
                  <c:v>1416</c:v>
                </c:pt>
                <c:pt idx="4">
                  <c:v>3000</c:v>
                </c:pt>
                <c:pt idx="5">
                  <c:v>1985</c:v>
                </c:pt>
                <c:pt idx="6">
                  <c:v>1534</c:v>
                </c:pt>
                <c:pt idx="7">
                  <c:v>1427</c:v>
                </c:pt>
                <c:pt idx="8">
                  <c:v>1380</c:v>
                </c:pt>
                <c:pt idx="9">
                  <c:v>1494</c:v>
                </c:pt>
                <c:pt idx="10">
                  <c:v>1940</c:v>
                </c:pt>
                <c:pt idx="11">
                  <c:v>2000</c:v>
                </c:pt>
                <c:pt idx="12">
                  <c:v>1890</c:v>
                </c:pt>
                <c:pt idx="13">
                  <c:v>4478</c:v>
                </c:pt>
                <c:pt idx="14">
                  <c:v>1268</c:v>
                </c:pt>
                <c:pt idx="15">
                  <c:v>2300</c:v>
                </c:pt>
                <c:pt idx="16">
                  <c:v>1320</c:v>
                </c:pt>
                <c:pt idx="17">
                  <c:v>1236</c:v>
                </c:pt>
                <c:pt idx="18">
                  <c:v>2609</c:v>
                </c:pt>
                <c:pt idx="19">
                  <c:v>3031</c:v>
                </c:pt>
                <c:pt idx="20">
                  <c:v>1767</c:v>
                </c:pt>
                <c:pt idx="21">
                  <c:v>1888</c:v>
                </c:pt>
                <c:pt idx="22">
                  <c:v>1604</c:v>
                </c:pt>
                <c:pt idx="23">
                  <c:v>1962</c:v>
                </c:pt>
                <c:pt idx="24">
                  <c:v>3890</c:v>
                </c:pt>
                <c:pt idx="25">
                  <c:v>1100</c:v>
                </c:pt>
                <c:pt idx="26">
                  <c:v>1458</c:v>
                </c:pt>
                <c:pt idx="27">
                  <c:v>2526</c:v>
                </c:pt>
                <c:pt idx="28">
                  <c:v>2200</c:v>
                </c:pt>
                <c:pt idx="29">
                  <c:v>2637</c:v>
                </c:pt>
                <c:pt idx="30">
                  <c:v>1839</c:v>
                </c:pt>
                <c:pt idx="31">
                  <c:v>1000</c:v>
                </c:pt>
                <c:pt idx="32">
                  <c:v>2040</c:v>
                </c:pt>
                <c:pt idx="33">
                  <c:v>3137</c:v>
                </c:pt>
                <c:pt idx="34">
                  <c:v>1811</c:v>
                </c:pt>
                <c:pt idx="35">
                  <c:v>1437</c:v>
                </c:pt>
                <c:pt idx="36">
                  <c:v>1239</c:v>
                </c:pt>
                <c:pt idx="37">
                  <c:v>2132</c:v>
                </c:pt>
                <c:pt idx="38">
                  <c:v>4215</c:v>
                </c:pt>
                <c:pt idx="39">
                  <c:v>2162</c:v>
                </c:pt>
                <c:pt idx="40">
                  <c:v>1664</c:v>
                </c:pt>
                <c:pt idx="41">
                  <c:v>2238</c:v>
                </c:pt>
                <c:pt idx="42">
                  <c:v>2567</c:v>
                </c:pt>
                <c:pt idx="43">
                  <c:v>1200</c:v>
                </c:pt>
                <c:pt idx="44">
                  <c:v>852</c:v>
                </c:pt>
                <c:pt idx="45">
                  <c:v>1852</c:v>
                </c:pt>
                <c:pt idx="46">
                  <c:v>1203</c:v>
                </c:pt>
              </c:numCache>
            </c:numRef>
          </c:xVal>
          <c:yVal>
            <c:numRef>
              <c:f>portland!$B$1:$B$48</c:f>
              <c:numCache>
                <c:formatCode>General</c:formatCode>
                <c:ptCount val="48"/>
                <c:pt idx="0">
                  <c:v>399900</c:v>
                </c:pt>
                <c:pt idx="1">
                  <c:v>329900</c:v>
                </c:pt>
                <c:pt idx="2">
                  <c:v>369000</c:v>
                </c:pt>
                <c:pt idx="3">
                  <c:v>232000</c:v>
                </c:pt>
                <c:pt idx="4">
                  <c:v>539900</c:v>
                </c:pt>
                <c:pt idx="5">
                  <c:v>299900</c:v>
                </c:pt>
                <c:pt idx="6">
                  <c:v>314900</c:v>
                </c:pt>
                <c:pt idx="7">
                  <c:v>198999</c:v>
                </c:pt>
                <c:pt idx="8">
                  <c:v>212000</c:v>
                </c:pt>
                <c:pt idx="9">
                  <c:v>242500</c:v>
                </c:pt>
                <c:pt idx="10">
                  <c:v>239999</c:v>
                </c:pt>
                <c:pt idx="11">
                  <c:v>347000</c:v>
                </c:pt>
                <c:pt idx="12">
                  <c:v>329999</c:v>
                </c:pt>
                <c:pt idx="13">
                  <c:v>699900</c:v>
                </c:pt>
                <c:pt idx="14">
                  <c:v>259900</c:v>
                </c:pt>
                <c:pt idx="15">
                  <c:v>449900</c:v>
                </c:pt>
                <c:pt idx="16">
                  <c:v>299900</c:v>
                </c:pt>
                <c:pt idx="17">
                  <c:v>199900</c:v>
                </c:pt>
                <c:pt idx="18">
                  <c:v>499998</c:v>
                </c:pt>
                <c:pt idx="19">
                  <c:v>599000</c:v>
                </c:pt>
                <c:pt idx="20">
                  <c:v>252900</c:v>
                </c:pt>
                <c:pt idx="21">
                  <c:v>255000</c:v>
                </c:pt>
                <c:pt idx="22">
                  <c:v>242900</c:v>
                </c:pt>
                <c:pt idx="23">
                  <c:v>259900</c:v>
                </c:pt>
                <c:pt idx="24">
                  <c:v>573900</c:v>
                </c:pt>
                <c:pt idx="25">
                  <c:v>249900</c:v>
                </c:pt>
                <c:pt idx="26">
                  <c:v>464500</c:v>
                </c:pt>
                <c:pt idx="27">
                  <c:v>469000</c:v>
                </c:pt>
                <c:pt idx="28">
                  <c:v>475000</c:v>
                </c:pt>
                <c:pt idx="29">
                  <c:v>299900</c:v>
                </c:pt>
                <c:pt idx="30">
                  <c:v>349900</c:v>
                </c:pt>
                <c:pt idx="31">
                  <c:v>169900</c:v>
                </c:pt>
                <c:pt idx="32">
                  <c:v>314900</c:v>
                </c:pt>
                <c:pt idx="33">
                  <c:v>579900</c:v>
                </c:pt>
                <c:pt idx="34">
                  <c:v>285900</c:v>
                </c:pt>
                <c:pt idx="35">
                  <c:v>249900</c:v>
                </c:pt>
                <c:pt idx="36">
                  <c:v>229900</c:v>
                </c:pt>
                <c:pt idx="37">
                  <c:v>345000</c:v>
                </c:pt>
                <c:pt idx="38">
                  <c:v>549000</c:v>
                </c:pt>
                <c:pt idx="39">
                  <c:v>287000</c:v>
                </c:pt>
                <c:pt idx="40">
                  <c:v>368500</c:v>
                </c:pt>
                <c:pt idx="41">
                  <c:v>329900</c:v>
                </c:pt>
                <c:pt idx="42">
                  <c:v>314000</c:v>
                </c:pt>
                <c:pt idx="43">
                  <c:v>299000</c:v>
                </c:pt>
                <c:pt idx="44">
                  <c:v>179900</c:v>
                </c:pt>
                <c:pt idx="45">
                  <c:v>299900</c:v>
                </c:pt>
                <c:pt idx="46">
                  <c:v>239500</c:v>
                </c:pt>
              </c:numCache>
            </c:numRef>
          </c:yVal>
          <c:smooth val="0"/>
          <c:extLst xmlns:c16r2="http://schemas.microsoft.com/office/drawing/2015/06/chart">
            <c:ext xmlns:c16="http://schemas.microsoft.com/office/drawing/2014/chart" uri="{C3380CC4-5D6E-409C-BE32-E72D297353CC}">
              <c16:uniqueId val="{00000000-58DC-4DF4-941A-6CB15FA6EBA2}"/>
            </c:ext>
          </c:extLst>
        </c:ser>
        <c:dLbls>
          <c:showLegendKey val="0"/>
          <c:showVal val="0"/>
          <c:showCatName val="0"/>
          <c:showSerName val="0"/>
          <c:showPercent val="0"/>
          <c:showBubbleSize val="0"/>
        </c:dLbls>
        <c:axId val="170243200"/>
        <c:axId val="170901504"/>
      </c:scatterChart>
      <c:valAx>
        <c:axId val="170243200"/>
        <c:scaling>
          <c:orientation val="minMax"/>
          <c:max val="3000"/>
        </c:scaling>
        <c:delete val="0"/>
        <c:axPos val="b"/>
        <c:numFmt formatCode="General" sourceLinked="1"/>
        <c:majorTickMark val="out"/>
        <c:minorTickMark val="none"/>
        <c:tickLblPos val="nextTo"/>
        <c:crossAx val="170901504"/>
        <c:crosses val="autoZero"/>
        <c:crossBetween val="midCat"/>
      </c:valAx>
      <c:valAx>
        <c:axId val="170901504"/>
        <c:scaling>
          <c:orientation val="minMax"/>
          <c:max val="500000"/>
        </c:scaling>
        <c:delete val="0"/>
        <c:axPos val="l"/>
        <c:majorGridlines/>
        <c:numFmt formatCode="General" sourceLinked="0"/>
        <c:majorTickMark val="out"/>
        <c:minorTickMark val="none"/>
        <c:tickLblPos val="nextTo"/>
        <c:crossAx val="170243200"/>
        <c:crosses val="autoZero"/>
        <c:crossBetween val="midCat"/>
        <c:majorUnit val="100000"/>
        <c:dispUnits>
          <c:builtInUnit val="thousands"/>
        </c:dispUnits>
      </c:valAx>
    </c:plotArea>
    <c:plotVisOnly val="1"/>
    <c:dispBlanksAs val="gap"/>
    <c:showDLblsOverMax val="0"/>
  </c:chart>
  <c:txPr>
    <a:bodyPr/>
    <a:lstStyle/>
    <a:p>
      <a:pPr>
        <a:defRPr sz="16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3"/>
          <c:order val="0"/>
          <c:tx>
            <c:v>Positive</c:v>
          </c:tx>
          <c:spPr>
            <a:ln w="25400">
              <a:noFill/>
            </a:ln>
          </c:spPr>
          <c:marker>
            <c:symbol val="none"/>
          </c:marker>
          <c:xVal>
            <c:numRef>
              <c:f>'Bias Variance'!$C$27:$C$41</c:f>
              <c:numCache>
                <c:formatCode>General</c:formatCode>
                <c:ptCount val="15"/>
                <c:pt idx="1">
                  <c:v>9.4024734951023592E-2</c:v>
                </c:pt>
                <c:pt idx="2">
                  <c:v>0.10940147466882744</c:v>
                </c:pt>
                <c:pt idx="3">
                  <c:v>0.16039886932043856</c:v>
                </c:pt>
                <c:pt idx="4">
                  <c:v>0.2</c:v>
                </c:pt>
                <c:pt idx="5">
                  <c:v>0.23036111976262996</c:v>
                </c:pt>
                <c:pt idx="6">
                  <c:v>0.3</c:v>
                </c:pt>
                <c:pt idx="7">
                  <c:v>0.32118654885500209</c:v>
                </c:pt>
                <c:pt idx="8">
                  <c:v>0.41745217818674485</c:v>
                </c:pt>
                <c:pt idx="9">
                  <c:v>0.50929255184210453</c:v>
                </c:pt>
                <c:pt idx="10">
                  <c:v>0.56147786909099873</c:v>
                </c:pt>
                <c:pt idx="11">
                  <c:v>0.56722433432581443</c:v>
                </c:pt>
                <c:pt idx="12">
                  <c:v>0.63701258459194099</c:v>
                </c:pt>
                <c:pt idx="13">
                  <c:v>0.76</c:v>
                </c:pt>
                <c:pt idx="14">
                  <c:v>0.95</c:v>
                </c:pt>
              </c:numCache>
            </c:numRef>
          </c:xVal>
          <c:yVal>
            <c:numRef>
              <c:f>'Bias Variance'!$D$27:$D$41</c:f>
              <c:numCache>
                <c:formatCode>General</c:formatCode>
                <c:ptCount val="15"/>
                <c:pt idx="1">
                  <c:v>0.31</c:v>
                </c:pt>
                <c:pt idx="2">
                  <c:v>0.5</c:v>
                </c:pt>
                <c:pt idx="3">
                  <c:v>0.9</c:v>
                </c:pt>
                <c:pt idx="4">
                  <c:v>0.15</c:v>
                </c:pt>
                <c:pt idx="5">
                  <c:v>0.93345179150198343</c:v>
                </c:pt>
                <c:pt idx="6">
                  <c:v>0.3</c:v>
                </c:pt>
                <c:pt idx="7">
                  <c:v>0.91293693224213979</c:v>
                </c:pt>
                <c:pt idx="8">
                  <c:v>0.75</c:v>
                </c:pt>
                <c:pt idx="9">
                  <c:v>0.5433951146674556</c:v>
                </c:pt>
                <c:pt idx="10">
                  <c:v>0.97438543245872189</c:v>
                </c:pt>
                <c:pt idx="11">
                  <c:v>0.8</c:v>
                </c:pt>
                <c:pt idx="12">
                  <c:v>0.75394788013790537</c:v>
                </c:pt>
                <c:pt idx="13">
                  <c:v>0.98</c:v>
                </c:pt>
                <c:pt idx="14">
                  <c:v>0.95</c:v>
                </c:pt>
              </c:numCache>
            </c:numRef>
          </c:yVal>
          <c:smooth val="1"/>
          <c:extLst xmlns:c16r2="http://schemas.microsoft.com/office/drawing/2015/06/chart">
            <c:ext xmlns:c16="http://schemas.microsoft.com/office/drawing/2014/chart" uri="{C3380CC4-5D6E-409C-BE32-E72D297353CC}">
              <c16:uniqueId val="{00000000-71FC-40AE-8CA3-535FCFAA1C76}"/>
            </c:ext>
          </c:extLst>
        </c:ser>
        <c:ser>
          <c:idx val="4"/>
          <c:order val="1"/>
          <c:tx>
            <c:v>Negative</c:v>
          </c:tx>
          <c:spPr>
            <a:ln w="25400">
              <a:noFill/>
            </a:ln>
          </c:spPr>
          <c:marker>
            <c:symbol val="none"/>
          </c:marker>
          <c:xVal>
            <c:numRef>
              <c:f>'Bias Variance'!$F$27:$F$46</c:f>
              <c:numCache>
                <c:formatCode>General</c:formatCode>
                <c:ptCount val="20"/>
                <c:pt idx="0">
                  <c:v>0.02</c:v>
                </c:pt>
                <c:pt idx="1">
                  <c:v>6.1088979010002653E-2</c:v>
                </c:pt>
                <c:pt idx="2">
                  <c:v>0.14000000000000001</c:v>
                </c:pt>
                <c:pt idx="3">
                  <c:v>0.4</c:v>
                </c:pt>
                <c:pt idx="4">
                  <c:v>0.5</c:v>
                </c:pt>
                <c:pt idx="5">
                  <c:v>0.55000000000000004</c:v>
                </c:pt>
                <c:pt idx="8">
                  <c:v>0.7</c:v>
                </c:pt>
                <c:pt idx="10">
                  <c:v>0.7956757170046207</c:v>
                </c:pt>
                <c:pt idx="11">
                  <c:v>0.8</c:v>
                </c:pt>
                <c:pt idx="12">
                  <c:v>0.8</c:v>
                </c:pt>
                <c:pt idx="13">
                  <c:v>0.81791376168519159</c:v>
                </c:pt>
                <c:pt idx="17">
                  <c:v>0.9</c:v>
                </c:pt>
                <c:pt idx="19">
                  <c:v>0.97115856009097035</c:v>
                </c:pt>
              </c:numCache>
            </c:numRef>
          </c:xVal>
          <c:yVal>
            <c:numRef>
              <c:f>'Bias Variance'!$G$27:$G$46</c:f>
              <c:numCache>
                <c:formatCode>General</c:formatCode>
                <c:ptCount val="20"/>
                <c:pt idx="0">
                  <c:v>0.35</c:v>
                </c:pt>
                <c:pt idx="1">
                  <c:v>0.05</c:v>
                </c:pt>
                <c:pt idx="2">
                  <c:v>7.0000000000000007E-2</c:v>
                </c:pt>
                <c:pt idx="3">
                  <c:v>0.06</c:v>
                </c:pt>
                <c:pt idx="4">
                  <c:v>0.17586603331870188</c:v>
                </c:pt>
                <c:pt idx="5">
                  <c:v>0.35328360822961957</c:v>
                </c:pt>
                <c:pt idx="8">
                  <c:v>0.55000000000000004</c:v>
                </c:pt>
                <c:pt idx="10">
                  <c:v>0.62494374854326495</c:v>
                </c:pt>
                <c:pt idx="11">
                  <c:v>0.3</c:v>
                </c:pt>
                <c:pt idx="12">
                  <c:v>0.83485376092137731</c:v>
                </c:pt>
                <c:pt idx="13">
                  <c:v>0.26232655994426723</c:v>
                </c:pt>
                <c:pt idx="17">
                  <c:v>0.73974330489921258</c:v>
                </c:pt>
                <c:pt idx="19">
                  <c:v>4.4999999999999998E-2</c:v>
                </c:pt>
              </c:numCache>
            </c:numRef>
          </c:yVal>
          <c:smooth val="1"/>
          <c:extLst xmlns:c16r2="http://schemas.microsoft.com/office/drawing/2015/06/chart">
            <c:ext xmlns:c16="http://schemas.microsoft.com/office/drawing/2014/chart" uri="{C3380CC4-5D6E-409C-BE32-E72D297353CC}">
              <c16:uniqueId val="{00000001-71FC-40AE-8CA3-535FCFAA1C76}"/>
            </c:ext>
          </c:extLst>
        </c:ser>
        <c:ser>
          <c:idx val="5"/>
          <c:order val="2"/>
          <c:tx>
            <c:v>Line</c:v>
          </c:tx>
          <c:spPr>
            <a:ln>
              <a:solidFill>
                <a:schemeClr val="bg1">
                  <a:lumMod val="50000"/>
                </a:schemeClr>
              </a:solidFill>
            </a:ln>
          </c:spPr>
          <c:marker>
            <c:symbol val="none"/>
          </c:marker>
          <c:xVal>
            <c:numRef>
              <c:f>'Bias Variance'!$F$9:$F$19</c:f>
              <c:numCache>
                <c:formatCode>General</c:formatCode>
                <c:ptCount val="11"/>
                <c:pt idx="0">
                  <c:v>0</c:v>
                </c:pt>
                <c:pt idx="1">
                  <c:v>0.1</c:v>
                </c:pt>
                <c:pt idx="2">
                  <c:v>0.2</c:v>
                </c:pt>
                <c:pt idx="3">
                  <c:v>0.3</c:v>
                </c:pt>
                <c:pt idx="4">
                  <c:v>0.4</c:v>
                </c:pt>
                <c:pt idx="5">
                  <c:v>0.5</c:v>
                </c:pt>
                <c:pt idx="6">
                  <c:v>0.6</c:v>
                </c:pt>
                <c:pt idx="7">
                  <c:v>0.7</c:v>
                </c:pt>
                <c:pt idx="8">
                  <c:v>0.8</c:v>
                </c:pt>
                <c:pt idx="9">
                  <c:v>0.9</c:v>
                </c:pt>
                <c:pt idx="10">
                  <c:v>1</c:v>
                </c:pt>
              </c:numCache>
            </c:numRef>
          </c:xVal>
          <c:yVal>
            <c:numRef>
              <c:f>'Bias Variance'!$G$9:$G$19</c:f>
              <c:numCache>
                <c:formatCode>General</c:formatCode>
                <c:ptCount val="11"/>
                <c:pt idx="0">
                  <c:v>0.3</c:v>
                </c:pt>
                <c:pt idx="1">
                  <c:v>0.32999999999999996</c:v>
                </c:pt>
                <c:pt idx="2">
                  <c:v>0.36</c:v>
                </c:pt>
                <c:pt idx="3">
                  <c:v>0.39</c:v>
                </c:pt>
                <c:pt idx="4">
                  <c:v>0.42</c:v>
                </c:pt>
                <c:pt idx="5">
                  <c:v>0.44999999999999996</c:v>
                </c:pt>
                <c:pt idx="6">
                  <c:v>0.48</c:v>
                </c:pt>
                <c:pt idx="7">
                  <c:v>0.51</c:v>
                </c:pt>
                <c:pt idx="8">
                  <c:v>0.54</c:v>
                </c:pt>
                <c:pt idx="9">
                  <c:v>0.57000000000000006</c:v>
                </c:pt>
                <c:pt idx="10">
                  <c:v>0.6</c:v>
                </c:pt>
              </c:numCache>
            </c:numRef>
          </c:yVal>
          <c:smooth val="1"/>
          <c:extLst xmlns:c16r2="http://schemas.microsoft.com/office/drawing/2015/06/chart">
            <c:ext xmlns:c16="http://schemas.microsoft.com/office/drawing/2014/chart" uri="{C3380CC4-5D6E-409C-BE32-E72D297353CC}">
              <c16:uniqueId val="{00000002-71FC-40AE-8CA3-535FCFAA1C76}"/>
            </c:ext>
          </c:extLst>
        </c:ser>
        <c:dLbls>
          <c:showLegendKey val="0"/>
          <c:showVal val="0"/>
          <c:showCatName val="0"/>
          <c:showSerName val="0"/>
          <c:showPercent val="0"/>
          <c:showBubbleSize val="0"/>
        </c:dLbls>
        <c:axId val="137681536"/>
        <c:axId val="137687424"/>
      </c:scatterChart>
      <c:valAx>
        <c:axId val="137681536"/>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687424"/>
        <c:crosses val="autoZero"/>
        <c:crossBetween val="midCat"/>
        <c:majorUnit val="0.1"/>
      </c:valAx>
      <c:valAx>
        <c:axId val="13768742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681536"/>
        <c:crosses val="autoZero"/>
        <c:crossBetween val="midCat"/>
      </c:valAx>
    </c:plotArea>
    <c:plotVisOnly val="1"/>
    <c:dispBlanksAs val="gap"/>
    <c:showDLblsOverMax val="0"/>
    <c:extLst xmlns:c16r2="http://schemas.microsoft.com/office/drawing/2015/06/chart"/>
  </c:chart>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76.wmf"/><Relationship Id="rId2" Type="http://schemas.openxmlformats.org/officeDocument/2006/relationships/image" Target="../media/image175.wmf"/><Relationship Id="rId1" Type="http://schemas.openxmlformats.org/officeDocument/2006/relationships/image" Target="../media/image174.wmf"/><Relationship Id="rId6" Type="http://schemas.openxmlformats.org/officeDocument/2006/relationships/image" Target="../media/image179.wmf"/><Relationship Id="rId5" Type="http://schemas.openxmlformats.org/officeDocument/2006/relationships/image" Target="../media/image178.wmf"/><Relationship Id="rId4" Type="http://schemas.openxmlformats.org/officeDocument/2006/relationships/image" Target="../media/image17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91.wmf"/><Relationship Id="rId5" Type="http://schemas.openxmlformats.org/officeDocument/2006/relationships/image" Target="../media/image190.wmf"/><Relationship Id="rId4" Type="http://schemas.openxmlformats.org/officeDocument/2006/relationships/image" Target="../media/image18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6" Type="http://schemas.openxmlformats.org/officeDocument/2006/relationships/image" Target="../media/image197.wmf"/><Relationship Id="rId5" Type="http://schemas.openxmlformats.org/officeDocument/2006/relationships/image" Target="../media/image196.wmf"/><Relationship Id="rId4" Type="http://schemas.openxmlformats.org/officeDocument/2006/relationships/image" Target="../media/image19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2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68.wmf"/><Relationship Id="rId1" Type="http://schemas.openxmlformats.org/officeDocument/2006/relationships/image" Target="../media/image5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9.wmf"/></Relationships>
</file>

<file path=ppt/drawings/drawing1.xml><?xml version="1.0" encoding="utf-8"?>
<c:userShapes xmlns:c="http://schemas.openxmlformats.org/drawingml/2006/chart">
  <cdr:relSizeAnchor xmlns:cdr="http://schemas.openxmlformats.org/drawingml/2006/chartDrawing">
    <cdr:from>
      <cdr:x>0.29353</cdr:x>
      <cdr:y>0.23756</cdr:y>
    </cdr:from>
    <cdr:to>
      <cdr:x>0.90958</cdr:x>
      <cdr:y>0.54311</cdr:y>
    </cdr:to>
    <cdr:cxnSp macro="">
      <cdr:nvCxnSpPr>
        <cdr:cNvPr id="3" name="Straight Connector 2"/>
        <cdr:cNvCxnSpPr/>
      </cdr:nvCxnSpPr>
      <cdr:spPr>
        <a:xfrm xmlns:a="http://schemas.openxmlformats.org/drawingml/2006/main" flipV="1">
          <a:off x="1561226" y="651663"/>
          <a:ext cx="3276600" cy="83820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Tree>
    <p:extLst>
      <p:ext uri="{BB962C8B-B14F-4D97-AF65-F5344CB8AC3E}">
        <p14:creationId xmlns:p14="http://schemas.microsoft.com/office/powerpoint/2010/main" val="25010876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17T10:22:42.914"/>
    </inkml:context>
    <inkml:brush xml:id="br0">
      <inkml:brushProperty name="width" value="0.05292" units="cm"/>
      <inkml:brushProperty name="height" value="0.05292" units="cm"/>
      <inkml:brushProperty name="color" value="#FF0000"/>
    </inkml:brush>
  </inkml:definitions>
  <inkml:trace contextRef="#ctx0" brushRef="#br0">8423 9264 441,'0'0'316,"0"0"-33,0 0-135,0 0 59,0 0 42,0 0-5,-7-10-89,4 0-35,1 3 9,-2 2-49,-1 5-22,-5 0-55,-12 19-3,-28 33-57,-29 44 44,-18 47 4,2 26 9,23 5 8,33-16-7,30-25-1,11-21 0,18-28-158,18-21-173,-8-26-49,-3-22-390</inkml:trace>
  <inkml:trace contextRef="#ctx0" brushRef="#br0" timeOffset="632.9507">8332 10239 1094,'0'0'347,"0"0"-214,0 0-60,0 0 57,0 0-3,0 0-64,0 0-42,-6 4-15,6-4-5,-1 0 58,-2-3 127,-3-15-26,0-11-114,1-12-27,1-21-13,1-21 0,3-22-6,0-3 0,0 20-6,1 23-12,8 31 0,5 8 8,5 1 8,11 0 1,10 0-5,8 8-3,4 9 9,1 8-9,-6 0 3,-5 15-68,-11 9-15,-11 6-51,-14 3 33,-6 1 27,-16 2 11,-16-2-1,-7-2-8,-6-5-32,3-4 11,1-3-91,11-6 57,7-4 20,10-5 32,10-1 7,3-2 47,15 1 27,11-2 110,5 3 15,9-1 40,-4 3-39,-2 4-20,-4 3-23,-6 4-14,-6 5-37,-8 0-16,-10 1-10,0-2-5,-21-1 15,-8 0 18,-9-3 43,-5 0-4,0-3-32,-5-2-33,2 3-8,-20 2-139,15-5-117,14-7-472</inkml:trace>
  <inkml:trace contextRef="#ctx0" brushRef="#br0" timeOffset="984.3958">8785 10256 1011,'0'0'880,"0"0"-581,0 0-105,0 0-88,0 0-37,0 0-46,-105-70-23,71 70-58,-8 19-13,1 15-6,4 9-25,9 8-37,19 0-34,9-5-47,15-10 56,25-13 60,9-15 51,2-8 48,-2-13 5,-10-14 108,-11-3 43,-10-6 42,-15-2 46,-3-1-124,-10-1-31,-13 5-10,-2 3-35,-4 11-39,3 11-12,-10 10-169,8 6-288,8 2-170</inkml:trace>
  <inkml:trace contextRef="#ctx0" brushRef="#br0" timeOffset="1254.6668">9026 10389 557,'0'0'1078,"0"0"-570,0 0-354,0 0-70,0 0-54,0 0-30,0 0 0,0 53 0,0-22-1,-3 8-1,-36 19-73,2-9-150,-1-11-302</inkml:trace>
  <inkml:trace contextRef="#ctx0" brushRef="#br0" timeOffset="1644.9782">8307 9128 492,'0'0'817,"0"0"-587,0 0-7,0 0 43,0 0-62,0 0-105,66-92-19,-37 70-50,1 2-11,0 0-13,-2 0-5,-2 1 0,-4 2-1,-4 2 0,-3 7 0,-2 3 1,2 5-1,5 0-11,4 10-26,2 15-41,-1 11 4,-1 22-13,-5 25-138,-6-8-70,3-15-395</inkml:trace>
  <inkml:trace contextRef="#ctx0" brushRef="#br0" timeOffset="2364.9681">9530 10343 734,'0'0'669,"0"0"-442,0 0 30,0 0 22,0 0-87,0 0-131,0 0 0,-52-65-32,28 27-12,0-9-17,0-20-1,5-23 0,12-24 1,7-5 1,11 9-1,15 27-20,3 29-36,0 16-21,0 9 29,7 2 26,0 8 22,5 4 0,-7 15-1,-7 10-17,-2 21-53,-12 14-65,-10 9 71,-3 7 30,-17 1-23,-9-6-56,1-6 22,7-12 19,2-15 41,5-7 21,8-12 3,3-4 8,0 0 41,12-14 44,13-8-85,8-5-18,8-5-4,2 2 3,0 5 3,-4 8 16,-4 7 10,-5 8 2,-6 2 9,-7 13-8,-7 10 52,-5 4-41,-5 2-4,-3 2-1,-15-2 12,-6-4-2,-3-4 6,-3-1 8,-3-1-24,-3-4-19,-16 2-101,9-7-197,10-10-714</inkml:trace>
  <inkml:trace contextRef="#ctx0" brushRef="#br0" timeOffset="2554.2985">9955 10495 1430,'0'0'599,"0"0"-528,0 0-52,0 0-4,0 0-8,34 78-7,-34-42-73,-8-6-138,-5-7-147</inkml:trace>
  <inkml:trace contextRef="#ctx0" brushRef="#br0" timeOffset="2987.4417">10455 9641 1258,'0'0'596,"0"0"-379,119 80-42,-59-18-80,-5 24-58,-16 28-15,-25 16-4,-19 6-6,-42-4-7,-26-13-5,-16-12-49,-11-22-130,20-30-192,14-27-331</inkml:trace>
  <inkml:trace contextRef="#ctx0" brushRef="#br0" timeOffset="3417.572">9631 9135 821,'0'0'898,"0"0"-602,72-96-121,-38 60-104,4 2-12,0 4 21,-2 5 15,-3 8-46,1 10-34,-2 7-15,1 4-10,-1 21 4,1 13 4,-1 12 2,-4 6-7,-1 7 6,-1-1 0,1-1-20,14 4-48,-4-16-120,-3-29-369</inkml:trace>
  <inkml:trace contextRef="#ctx0" brushRef="#br0" timeOffset="4499.0823">9520 11328 560,'172'-45'609,"57"-9"-389,19-1-102,29 6-38,14 11 26,2 15-24,-4 15-47,-21 8-10,-23 15 33,-38 12 20,-46 4-51,-51-4-27,-44-4-77,-32-9-71,-19-5-29,-24 1-60,-13-3-122,-13-4-15</inkml:trace>
  <inkml:trace contextRef="#ctx0" brushRef="#br0" timeOffset="4919.0456">12130 10952 1069,'0'0'406,"0"0"-205,0 0-42,0 0-52,0 0-67,0 0-40,0 0-79,39 23 50,-12-12 17,2 4 2,3 2-9,1 5 10,-2 2 0,-4 2-11,-7 3-37,-10 0-32,-10 5 32,0-1 21,-16 1-5,-13-1 15,-5-4-39,-4-3 4,4-5-3,3-7 36,7-6 8,9-5 20,6-3 44,3-4 131,6-16-8,0-9 13,6-8-19,10-10-26,3-5-54,4-8-55,-2-4-26,9-28-158,-7 16-192,-2 7-469</inkml:trace>
  <inkml:trace contextRef="#ctx0" brushRef="#br0" timeOffset="5211.8559">13347 10396 1866,'0'0'328,"0"0"-153,0 0-129,0 0-46,0 0-16,-91 34 1,9 64 15,-26 45-1,-7 22-6,17 0-26,29-19-38,40-28-44,25-12-24,13-13-46,40-17 11,-5-24-18,3-19-203</inkml:trace>
  <inkml:trace contextRef="#ctx0" brushRef="#br0" timeOffset="5654.8969">13493 11547 1358,'0'0'864,"0"0"-649,0 0-27,0 0-77,27-78-44,-14 40-22,1-5-27,-1-6-18,0-3-33,3-14-42,6-23-56,3-25 22,3-5-15,-3 17-10,-5 26-116,-3 32 98,-2 15 100,4 2 52,1 6 50,6 6 35,2 15-75,4 0-8,4 21 5,1 10 3,-4 8 20,-9 8-13,-15 3-7,-9 1 5,-12-2-15,-18-5-10,-4-13-8,2-7 3,4-12 14,7-7 0,3-5-26,11 0-29,5-5-80,22-19-1,14 0-206,8 2-149</inkml:trace>
  <inkml:trace contextRef="#ctx0" brushRef="#br0" timeOffset="5798.0407">14108 10892 423,'0'0'317,"0"0"-6,0 0-124,0 0-34,74 85-29,-74-61-66,-13 4 38,-23-1 103,-13 2-67,-11 1-64,-5 1-37,-3-1-31,-8 0-60,18-10-323,20-11-1022</inkml:trace>
  <inkml:trace contextRef="#ctx0" brushRef="#br0" timeOffset="6124.7742">14229 11444 1290,'0'0'1043,"0"0"-741,0 0-93,0 0-82,0 0-94,0 0-33,0 0-84,-69-19-58,18 47 18,-7 12 41,0 10-17,8 5-26,16-2-69,16-8-13,18-9 13,9-14 65,30-11 85,10-11 34,10-2 11,-1-22 20,-3-11 91,-12-10 82,-11-9-18,-15-4-38,-14-4-88,-3 2-49,-25 2-7,-38-16-188,7 14-208,5 6-1055</inkml:trace>
  <inkml:trace contextRef="#ctx0" brushRef="#br0" timeOffset="6457.4084">13991 10489 1788,'0'0'469,"0"0"-298,0 0-79,0 0-54,0 0 3,0 0 51,0 0-35,2-62-57,17 54-11,11-3-7,18-8 17,11-1-18,8-5 19,3 5-1,-4 4 1,-9 5 0,-11 11-9,-10 0 8,-11 5-11,-10 14-44,-6 6-43,-9 9-4,0 5 3,-27 26-16,0-7-195,7-20-239</inkml:trace>
  <inkml:trace contextRef="#ctx0" brushRef="#br0" timeOffset="7221.9484">14676 11609 603,'0'0'903,"0"0"-569,0 0-72,0 0-120,0 0-25,86 0-67,-74 6-30,2 9-5,-7 6-5,-2 7-10,-5 3-16,-5 3-46,-35 16-45,-2-10-156,5-8-269</inkml:trace>
  <inkml:trace contextRef="#ctx0" brushRef="#br0" timeOffset="7981.9876">15262 11463 848,'0'0'532,"0"0"-379,0 0-27,0 0 126,0 0 46,0 0-94,0 0-56,18-28-43,-12-7-76,3-10-20,6-21-9,12-23 0,5-24 0,6-12-19,1 9-3,-8 27-23,-7 33 3,-5 20 4,-2 14 17,5 2 13,2 6 7,6 6-24,-1 8-36,-2 14 7,-6 14 6,-6 11 3,-12 6 11,-3 7 9,-19 5 0,-9-4-43,-2-4-17,9-12-19,2-11-32,11-10 15,6-10 16,2-6 55,15 0 36,17-12-14,9-5-214,4 0 136,1 2 106,-7 8 81,-6 7 93,-6 0-44,-3 5-20,-3 13-22,-5 5 39,-6 6-82,-5 1-21,-5 0-16,-5 1 1,-16-4 6,-9-1 5,-7-2-1,-7-3-5,-7-1-14,-24 3-17,9-6-237,17-11-477</inkml:trace>
  <inkml:trace contextRef="#ctx0" brushRef="#br0" timeOffset="8167.3557">15805 11838 1972,'0'0'339,"0"0"-275,0 0-64,0 0-30,0 0-33,0 0-145,-15 92-296,6-78-623</inkml:trace>
  <inkml:trace contextRef="#ctx0" brushRef="#br0" timeOffset="9558.5738">15508 10173 632,'0'0'64,"0"0"123,0 0 43,0 0 18,0 0-55,0 0 28,0 0-52,-1 17-32,1-17-32,0 0-19,0 0-9,0 0-2,0 0-8,0 0 25,0-4-5,12-9-38,6-6-36,6-6-11,8-3-2,4-1 0,-1 4-6,-6 4-19,-5 9 9,-6 5 4,-3 7 3,1 7-23,5 17 4,0 10 13,1 9 14,1 8-8,-4 5-2,1 4 11,0 1 0,5 18-83,-6-15-105,1-28-538</inkml:trace>
  <inkml:trace contextRef="#ctx0" brushRef="#br0" timeOffset="10864.7907">9142 8886 479,'0'0'152,"0"0"73,0 0-30,0 0-82,0 0-8,0 0-44,-88-22-35,72 24-24,1 12-4,0 6 2,3 5 0,4 4-1,3 4 1,5-1 0,0 0 6,7-7-5,11-5 13,4-6 34,7-10 6,0-4-12,3-3 16,-2-16 3,-5-8-21,-7-6 8,-5-4-29,-10-1-5,-3 0-3,0 5 0,-14 7-11,-6 14-1,-29 19-66,4 15-181,5 4-300</inkml:trace>
  <inkml:trace contextRef="#ctx0" brushRef="#br0" timeOffset="11629.914">10591 9140 605,'0'0'192,"0"0"36,0 0 5,0 0-29,7-81-38,-14 67-20,2 5-4,-1 1-86,0 5-40,3 3-16,-4 0-27,2 11-73,-3 6 67,3 8 18,-1 3 8,4 3 5,2 4-5,0 0 5,11 2-6,9 0-19,7-8-27,6-5 8,0-9 28,1-11 12,-4-4-5,-8-10 11,-8-17 10,-6-8 32,-8-9 78,0-3-60,-13 0-24,-9 3 29,-3 10-36,-5 12-10,-3 15-19,-18 10-202,8 14-139,13-5-868</inkml:trace>
  <inkml:trace contextRef="#ctx0" brushRef="#br0" timeOffset="12499.5547">14914 10157 552,'0'0'571,"0"0"-306,0 0-30,0 0 24,0-71-6,0 59-86,0 3-38,0 6-47,0 1-36,0 2-43,0 0-3,0 15-58,0 11 6,-5 16 37,-7 20 2,-6 24-9,-9 17-67,-3-10-139,6-27-263,11-34-958</inkml:trace>
  <inkml:trace contextRef="#ctx0" brushRef="#br0" timeOffset="13124.3227">16294 10381 963,'0'0'334,"0"0"-206,0 0-7,0 0 36,0 0 20,0 0-91,0 0-65,0-3-20,0 3 9,2 0-10,-2 0-4,0 8-10,1 9 7,-1 10 7,0 7 2,0 6-1,0 5 6,-6 2-2,-4-4-5,-9 4-123,3-13-117,6-17-443</inkml:trace>
  <inkml:trace contextRef="#ctx0" brushRef="#br0" timeOffset="13514.0577">16826 10087 1716,'0'0'173,"0"0"-5,0 0-148,0 0-11,72 153 9,-45 0 3,-6 27-11,-18 11-3,-13-5 24,-41-19 0,-31 13-10,-30 10-2,-33-1-9,-25-5-10,-15-22-94,-7-24-135,44-46-249,33-34-475</inkml:trace>
  <inkml:trace contextRef="#ctx0" brushRef="#br0" timeOffset="17462.6781">10695 13159 1609,'0'0'159,"0"0"19,0 0-24,0 0-76,0 0-62,-131 29-15,48 61 5,-30 51 14,-14 38 40,2 16-18,10 4 9,23-11 13,20-4 4,24-7-40,26-10-14,22-17-14,27-29-13,18-29-46,25-29-64,-11-27-159,-12-27-510</inkml:trace>
  <inkml:trace contextRef="#ctx0" brushRef="#br0" timeOffset="18088.2798">10431 14607 1955,'0'0'481,"0"0"-368,0 0-30,0 0 8,0 0-10,0 0-20,0 0-28,0-45-33,0-10-3,0-30-18,0-35 6,-2-17-10,-6-16-16,3-4-8,3 15 6,2 9-36,14 36-13,7 33 31,-2 28 43,7 13 9,6 6 9,11 4-8,7 11 2,2 6-3,2 43 0,-11 33-26,-16 37-8,-17 11-6,-10-20-25,-3-32 3,-4-40-7,2-17 5,1-4-32,-2-5 32,0-3 10,2-7 34,-1-5 21,2-15 7,3-6-13,0-6-30,18 3-107,4 3-37,5 9 51,3 12 88,-2 5 49,-2 12 12,-1 15 59,-8 5 21,-6 3 24,-6-5-50,-5-4-27,0-5 10,-9-7 37,-12-1 11,-7-4 52,-8 0-63,-10-1-44,-4-2-27,-6 1-15,-1-1-25,-15 0-119,16-3-104,13-3-516</inkml:trace>
  <inkml:trace contextRef="#ctx0" brushRef="#br0" timeOffset="18478.3431">11163 14487 1590,'0'0'653,"0"0"-544,0 0-44,0 0-45,0 0-19,0 0-1,-79-32-28,48 34-49,-5 16 27,0 7 24,0 4 9,4 9 8,5 2 1,10 1 0,13 2 0,4-1-2,30-9-2,30-9 12,28-19-1,-1-5 0,-5-8-42,-17-16 0,-25-2-16,-9-3-30,-11-8 29,-20-2 60,-20-4 53,-20 2 19,-12 2 43,-5 5-38,2 10-50,4 10-27,4 14-15,0 5-141,14 16-137,9-6-243</inkml:trace>
  <inkml:trace contextRef="#ctx0" brushRef="#br0" timeOffset="19694.4762">10757 13168 454,'0'0'638,"0"0"-331,0 0-57,0 0 60,0 0-67,0 0-116,0 0 11,-13-43-3,13 16-17,0-6-21,15-6-58,9-1-29,4-1-9,3 1 0,2 2-1,-1 4 0,-4 2-6,-5 6-10,-4 6-10,-5 11 14,-3 9-4,0 0-48,6 20 24,0 11 13,4 7 13,0 5 8,-2 1 5,-1-3-10,-4-4-12,-1-8-18,-3-7-8,0-6-19,-2-5-30,-2-2-39,5-4-90,-1-2-61,-4-3-270</inkml:trace>
  <inkml:trace contextRef="#ctx0" brushRef="#br0" timeOffset="20678.9833">11555 12842 340,'0'0'85,"0"0"-62,0 0-21,0 0 6,0 0 10,0 0-5,0 0 3,-1 8 239,1-6 15,-1 1 2,1-1-79,0-1-21,0-1 8,0 0-12,0 0-49,0-11-72,4-3-10,8-1-13,0-3-4,2 4-5,2 3-15,-2 2 0,3 8 0,1 1-12,-2 6 0,4 13-19,-2 9 1,-2 4 2,-7 9 9,-6 2 7,-3 6-2,-14 7 6,-14 0 7,-6-1-7,2-6 8,6-11 5,6-11-5,10-13 0,8-5 0,2-5-12,8 0-3,19 1 15,12 2 8,11 0-8,8 3-11,14 12-135,-15 1-174,-11-6-463</inkml:trace>
  <inkml:trace contextRef="#ctx0" brushRef="#br0" timeOffset="20929.9582">12218 14612 506,'0'0'572,"0"0"-365,0 0-49,34 72-69,-28-37-8,-6 10-5,0 8-32,-10 9-18,-16 1-10,-10 0-4,-11-3-12,-29 0-49,8-13-144,15-19-515</inkml:trace>
  <inkml:trace contextRef="#ctx0" brushRef="#br0" timeOffset="21754.9161">12828 14645 456,'0'0'72,"0"0"44,0 0-77,0 0-39,0 0-22,0 0-44,0 0 15,-8 10-59,7-15-275</inkml:trace>
  <inkml:trace contextRef="#ctx0" brushRef="#br0" timeOffset="22444.1621">12828 14645 499,'6'17'56,"-6"-14"257,0 2-74,1-3 1,-1 1-32,0 1 0,0-4-41,0 0-65,0 3-52,0-3-35,0 0-8,0 0-5,0 0-1,0 0 0,0 0 8,0 0 8,0 0 84,0-8 32,0-9-65,0-7-47,-1-5-11,-3-8-10,2-7 9,-4-16-9,-3-21 0,-1-24-8,2-9 8,2-4-2,6-3 1,0 5-1,11-2 1,5 24 1,-2 26 1,-1 26-1,-3 15 0,5 3 30,6 3-17,9 3-13,10 9-17,9 9-19,3 4-13,-2 27-41,-6 24-22,-18 26-31,-24 20-1,-2-6 67,-20-22 26,-2-25 23,2-23-7,-4-3 6,-1-3 20,0-5 5,5-8 4,4-5 2,7-1-2,6 0 0,3 0 0,3 0 2,15-7-2,9 0-12,4 2 12,2 3 11,-2 2-2,-4 0 7,-3 9 17,-4 5 18,-6 4-8,-5 1-15,-3-2-9,-6 1 1,0-3-5,-12 1 14,-12 0 5,-7-3 6,-9 1 0,-5 2-22,-4 1-17,0 2-1,2-1-123,-6 0-86,11-4-139,15-10-446</inkml:trace>
  <inkml:trace contextRef="#ctx0" brushRef="#br0" timeOffset="22671.9314">13390 14754 1343,'0'0'670,"0"0"-583,0 0-65,0 0-22,0 0 0,0 83-7,0-43 7,0 5 6,0 0-6,0-1-77,-15-1-123,-4-10-96,5-16-447</inkml:trace>
  <inkml:trace contextRef="#ctx0" brushRef="#br0" timeOffset="23183.3365">12638 12989 469,'0'0'46,"0"0"-34,0 0 553,0 0-165,0 0-10,0 0-128,0 0-87,2 8-15,1-8-25,3 0-29,7-8-26,5-8-57,9-3-17,3-4-6,3 0-1,3 3 0,4-2 1,-2 6-20,1 3-32,-1 4 1,-4 9 2,-8 0-24,2 16 11,-6 16 29,-1 26 20,-6 27 4,-5 21 7,-5-9 2,-5-22-1,3-29 0,-2-23 1,2-3 0,2-5-37,-2-3-23,8-12-51,0-14 26,3-15-166</inkml:trace>
  <inkml:trace contextRef="#ctx0" brushRef="#br0" timeOffset="23530.5194">13535 12794 1575,'0'0'305,"0"0"-64,43-104-89,-25 68-95,1 8-23,0 10 20,3 8-53,3 10-1,2 2-22,1 23-14,-1 12 7,-3 13 13,-8 7 16,-2 4-1,-8-2-5,-6-3 6,0-6 0,0-9 0,0-9 0,1-7 0,4-6 0,4-6 0,2-4-89,8 0-63,22-9-98,-5-5-40,4-15-742</inkml:trace>
  <inkml:trace contextRef="#ctx0" brushRef="#br0" timeOffset="23770.0347">14296 13637 1247,'13'89'312,"11"22"-111,-1 27-74,-1 9 30,-9-1-47,-10 6-8,-3 3-41,-32-4-24,-24-10-20,-31-17-10,-27-18-7,-22-24-15,-15-28-100,35-19-260,25-27-577</inkml:trace>
  <inkml:trace contextRef="#ctx0" brushRef="#br0" timeOffset="24829.9483">8383 10576 876,'0'0'238,"12"-79"-206,4 34-32,2-4 0,3 7-1,-3 6-30,0 5 11,-6 8 5,-3 8-3,-6 8 17,-3 7 0,0 9-39,-6 21 15,-15 22 18,-14 36 6,6-8-13,2-10-193</inkml:trace>
  <inkml:trace contextRef="#ctx0" brushRef="#br0" timeOffset="25132.2652">9708 10442 588,'123'-7'176,"6"-15"-35,-37 3 69,-26 5-30,-26 6-75,-12 2-23,-5 0-17,-8 3-31,-4 1-27,-9 2 66,-2 0 81,-7 0-154,-44 19-96,0 0-393,8-9-251</inkml:trace>
  <inkml:trace contextRef="#ctx0" brushRef="#br0" timeOffset="149675.8512">9132 8944 1239,'0'0'110,"0"0"-42,0 0-68,0 0-229,0 0 123,0 0 95,-50 62-7,50-58 8,0-2 10,0 0 0,0-1-8,0 1 2,0 0 5,0 3-93,-22 3-7,-3-1 29,-2-1-70</inkml:trace>
  <inkml:trace contextRef="#ctx0" brushRef="#br0" timeOffset="150041.3685">10716 9383 188,'0'0'154,"0"0"-83,0 0-38,0 0 71,0 0 34,0 0-122,0 0-16,-31-33-173</inkml:trace>
  <inkml:trace contextRef="#ctx0" brushRef="#br0" timeOffset="150724.7952">10610 9302 424,'0'0'622,"0"0"-364,0 0-91,0 0-53,0 0-7,0 0 24,0 0-68,39-61-15,-35 58-48,-4 3-11,-34 26-388,-11 6-151,-9-4 64</inkml:trace>
  <inkml:trace contextRef="#ctx0" brushRef="#br0" timeOffset="151309.6603">16359 10558 973,'0'0'178,"0"0"-27,0 0-45,0 0-45,-17-82-61,-34 82-9,-75 0-152,4 13-24,0-5-220</inkml:trace>
  <inkml:trace contextRef="#ctx0" brushRef="#br0" timeOffset="151527.433">10805 13817 752,'0'0'0,"0"0"-64,20 75 8,22-67-3,16-8-276</inkml:trace>
  <inkml:trace contextRef="#ctx0" brushRef="#br0" timeOffset="152224.5375">10817 13375 388,'0'0'339,"0"0"-171,0 0 140,0 0-49,0 0-40,0 0 0,17-75-77,-17 69-75,0 5-37,0 1-30,-3 0-223,-38 21-301,1 1 264,-2-6-118</inkml:trace>
  <inkml:trace contextRef="#ctx0" brushRef="#br0" timeOffset="153156.1393">8848 9124 409,'0'0'636,"0"0"-499,0 0-75,0 0 50,0 0-42,0 0 11,0 0-27,-10-42-31,10 39-14,0 0 2,0 2-2,0 1-8,0 0-1,0 0-11,0 0-74,0 0-66,3 0 27,-2 0-19,-1 0-49,0 7 34,0 1 18</inkml:trace>
  <inkml:trace contextRef="#ctx0" brushRef="#br0" timeOffset="153492.2246">9269 9007 970,'0'0'247,"0"0"-138,0 0 13,0 0-45,0 0-29,0 0-28,0 0-20,0-14-1,0 14-17,10 0-110,7 13 44,-4 2-197,-4-2-100</inkml:trace>
  <inkml:trace contextRef="#ctx0" brushRef="#br0" timeOffset="153938.7759">14366 10308 954,'0'0'218,"0"0"-137,0 0-58,0 0-7,0 0-14,0 0 18,0 0-7,48-43-13,-48 43-4,-7 3-199,-14 9-67,4-2 43</inkml:trace>
  <inkml:trace contextRef="#ctx0" brushRef="#br0" timeOffset="154093.989">16333 10856 35,'-143'9'847,"0"-1"-847,-25 4-646</inkml:trace>
  <inkml:trace contextRef="#ctx0" brushRef="#br0" timeOffset="154522.7754">10873 12878 322,'0'0'94,"0"0"-68,0 0-26,0 0-5,0 0 3,0 0 1,19 35 0,0-20-334</inkml:trace>
  <inkml:trace contextRef="#ctx0" brushRef="#br0" timeOffset="154776.8493">12294 13095 631,'0'0'287,"0"0"-197,0 0-47,-102 0-25,77 0-13,6 3-5,5 3-62,8-1-10,5 1 38,1 0 16,0-1-17,0 1-52,0-3 30,0-3-76,0 0-19,0 0-239</inkml:trace>
  <inkml:trace contextRef="#ctx0" brushRef="#br0" timeOffset="155702.7871">7361 12228 525,'0'0'236,"0"0"50,0 0 0,22-91-126,-17 56 17,3 4 82,-5 1-77,3 4-57,-2 8-51,-3 7-41,-1 5-24,2 5-9,-2 1 0,0 0-6,0-3 5,1 3 0,-1 0-12,3-3 1,5-3 0,8-5 5,37-26-142,-3 2-215,4-9-222</inkml:trace>
  <inkml:trace contextRef="#ctx0" brushRef="#br0" timeOffset="156111.7387">8495 11501 950,'0'0'226,"0"0"-78,0 0-148,0 0-61,0 0 42,0 0 6,0 0 12,0 28 0,0-27 1,0 0 50,0-1 94,9 0 29,7-14 126,32-25-54,38-25-161,28-15-60,-2-1-5,-23 21 10,-29 22-29,-5 4-23,-7 7-282,-8-9-629</inkml:trace>
  <inkml:trace contextRef="#ctx0" brushRef="#br0" timeOffset="156318.9509">9742 11146 2056,'0'0'370,"103"-125"-211,-80 107-116,-3 9-43,1 7-63,-14 4-113,-5 18-365,-2-5-504</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6.4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20067 7218 0,'25'0'172,"25"0"-156,24 0-1,1-25-15,73 1 16,-123 24-16,25-25 15,-1 25 1,26 0 0,74 0-1,-75 0 1,-24 0-16,-1 0 16,-24 0-1,0 0-15,0 0 47</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8.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19993 10765 0,'0'-25'140,"25"25"-124,49-24 0,50-26-1,0 25-15,25-24 16,-50 49-16,-24 0 16,-26 0-1,1 0-15,-1 0 16,-24 0-1,25 0-15,0 0 16,-26 0 0,1 0 15,0 0-31,0 0 78,-25 24 203,0 1-265</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1.8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19894 15255 0,'25'0'93,"-1"0"-77,1 0-16,25 0 31,-25 0 1,-1 0-32,1 0 15,0 0 1,0 0-16,24 0 15,1 0 1,-25 0-16,24 0 16,1 0-16,-25 0 31,0 0 0,-1 0 47,1 0-31,25 0-16,-25 0 32,123 0-63,51 49 16,-25 1-1,-150-50 16,1 0 32,0 0 124</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4:05.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19968 16197 0,'25'0'156,"49"0"-156,75 0 0,-50 25 0,-24 0 47,-50-25-47,-1 0 0,1 0 62,0 0 32,0 0-63,0 0-15,-1 0-16,1 0 31,0 0-31,0 0 63,0 0-32,-1 0-31,1 25 31,0-25-15,0 0-1,0 0 595,-1 0-345,-24-25-140,25 25 0,-25-25 125,0 0-125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8.0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16272 7218 0,'50'0'125,"-1"0"-109,1 0 0,-25 0-16,24 0 15,-24 0 1,0 0-16,0 0 15,0 0-15,49 0 16,50 0 0,-25 0-16,25 25 15,25 0-15,-50-25 16,1 25 0,24-25-16,-75 0 15,-24 0-15,0 0 16,0 0-1,-1 0 110,1 0-125,0 0 32,0 0-17,0 0 298,0-25-298,-1 25-15,1 0 16,0 0 109,0 0-47</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29.7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16619 5581 0,'25'0'109,"0"0"-93,0 0-1,0 0-15,0 0 16,24 0 0,1 0-1,-1-25-15,1 25 16,49 0-16,-24 0 31,-1 0-31,0 0 16,1 0-1,-1 0-15,-24 0 16,-25 0 0,-1 0 30,1 0-30,0 0 0,0 0-1,0 0 17,-1 0-17,1 0 1,25 0-1,-25 0 17,0 0 15,-1 0-16,1 0 78</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2.1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8111 0,'24'0'157,"1"0"-157,25 0 15,49 0 1,-24 0-16,-1 0 15,-24 0-15,24 0 16,100 0 0,-125 0-16,75 0 15,-99 0 1,49 50 0,-49-50-16,0 0 15,49 25-15,-49-25 16,0 0 187,0 0-172,0-25-31,24 0 16,-24 25-16,0-25 15,0 25-15,0 0 16,-1 0 0,1 0 265,0 0-234,25 0-32,-1-25 1,-24 25 62</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4.0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16396 8830 0,'0'25'172,"25"-25"-172,25 0 16,-1 25-1,26-25-15,49 25 16,-25-25-1,50 0-15,-25 0 16,25 25-16,-75 24 16,-24-49-1,-1 0-15,-24 0 16,0 0 0,0 0-16,-1 0 31,1 0-16,0 0 32,0 0-15,0 25 14,-1-25 33,26 0-48,25 25-31,-1 0 15,25-25-15,25 49 16,-99-49-16,0 0 16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6.3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16322 11782 0,'25'0'141,"49"0"-141,25 0 15,0 0 1,75 25-16,-25-25 16,-25 0-16,25 0 15,-50 0 1,-49 0-16,-26 0 15,1 0-15,25 0 94,-25 0-94,-1 0 16,1 0-16,0 0 15,0 0 1,0 0 93,-1 0-77,26 0-1,-25 0 16,0-25 31,-25 0 16,25 25 62</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8.3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16471 12576 0,'49'0'141,"50"0"-125,26 0-1,-1 0-15,49 0 16,-24 0-16,-25 0 15,-50 0 1,-49 0 0,25 0-16,-1 0 15,-24 0-15,0 0 16,0 0 31,0 0-32,24 0 17,-24 25-32,25-25 15,-25 0 1,24 0-16,-49 25 16,25-25-1,0 0 1,0 0-1,-1 0 189,1 0-189,0 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17T10:31:49.035"/>
    </inkml:context>
    <inkml:brush xml:id="br0">
      <inkml:brushProperty name="width" value="0.05292" units="cm"/>
      <inkml:brushProperty name="height" value="0.05292" units="cm"/>
      <inkml:brushProperty name="color" value="#FF0000"/>
    </inkml:brush>
  </inkml:definitions>
  <inkml:trace contextRef="#ctx0" brushRef="#br0">15176 11814 316,'132'-10'39,"16"-6"-24,-53 3-15,-18 2-259</inkml:trace>
  <inkml:trace contextRef="#ctx0" brushRef="#br0" timeOffset="629.8441">20994 11298 147,'0'0'681,"0"0"-583,0 0-53,0 0-3,0 0 68,0 0-110,0 0-9,21-13-199,-34 13-29,-4 0-373</inkml:trace>
  <inkml:trace contextRef="#ctx0" brushRef="#br0" timeOffset="1024.7758">20046 11547 312,'0'0'59,"0"0"68,0 0 54,0 0-121,0 0-18,0 0 25,0 0-21,-15 0-46,7 0-58,-8 0-13,-29 4 24,3 2 22,2-3-118</inkml:trace>
  <inkml:trace contextRef="#ctx0" brushRef="#br0" timeOffset="1201.6089">19476 11743 211,'0'0'104,"0"0"-70,0 0-34,0 0-59,0 0-109</inkml:trace>
  <inkml:trace contextRef="#ctx0" brushRef="#br0" timeOffset="1253.7851">19476 11743 22,'-102'32'183,"95"-32"-79,1 0-104,1 0-273</inkml:trace>
  <inkml:trace contextRef="#ctx0" brushRef="#br0" timeOffset="1718.7188">19295 11210 510,'0'0'754,"0"0"-551,0 0-91,94-91-47,-71 72 43,-4 4-28,-7 6-50,-4 3-19,-4 4-10,-3 2-1,-1 0-99,0 8-121,-4 4 120,-11 5 44,-4 1-7,1 1-13,-2-4-22,6 1 15,2 0 33,2 1-31,1 0-30,5 6-90,4 0 67,0 1-29,10 1-54</inkml:trace>
  <inkml:trace contextRef="#ctx0" brushRef="#br0" timeOffset="1856.5711">19406 11379 66,'0'0'199,"0"0"-89,0 0 109,0 0-18,0 0-12,82 34-1,-75-37-75,-1-6-62,-1 0 5,-1-2 12,-4 3-68,0 2 0,-1 0-113,-22 1-124,4 3 52,1-1-124</inkml:trace>
  <inkml:trace contextRef="#ctx0" brushRef="#br0" timeOffset="1995.7022">19406 11379 65,'56'-21'306,"-47"21"216,0 0-376,3-7-53,-3 0 7,-4 2-13,-2 4-47,-3 1-40,-33 0-182,-5 0-83,-4 0-318</inkml:trace>
  <inkml:trace contextRef="#ctx0" brushRef="#br0" timeOffset="3339.0365">5245 13277 173,'0'0'104,"0"0"-101,0 0-3,0 0-9,0 0 9,89 0 15,-73 0-9,-3 0-6,-3 0-35,-1 1 18,-5 1-145</inkml:trace>
  <inkml:trace contextRef="#ctx0" brushRef="#br0" timeOffset="4002.4643">6389 13219 316,'0'0'65,"0"0"-45,94-23-12,-55 12-7,-5 2 145,3 2-76,-7 3-45,-2 1-25,-1 3-10,-1 0-9,0-3 16,13 3-8,-1-5-50,-9 1-119</inkml:trace>
  <inkml:trace contextRef="#ctx0" brushRef="#br0" timeOffset="4197.0963">7245 13084 869,'0'0'217,"0"0"-126,0 0-48,0 0-26,0 0-17,0 0-73,0 0-157,36-22-259</inkml:trace>
  <inkml:trace contextRef="#ctx0" brushRef="#br0" timeOffset="5594.7737">22417 12858 757,'0'0'290,"0"0"-129,0 0-111,0 0 59,0 0 71,0 0-21,0 0-60,-3-3-7,3 2-23,0 1-35,0 0-9,0 0-6,0-2-12,0 0-7,-47-20-158,2 2-368,-4-13-23</inkml:trace>
  <inkml:trace contextRef="#ctx0" brushRef="#br0" timeOffset="6276.3077">22077 11335 333,'0'0'312,"0"0"-153,0 0 56,0 0-38,0 0-92,0 0-36,0 0-28,11-42-3,-10 41 36,-1-2 16,2 3-2,-2-2-45,0 2-23,0 0-38,0 2-165,-9 9-75,-2-7-72</inkml:trace>
  <inkml:trace contextRef="#ctx0" brushRef="#br0" timeOffset="6457.5351">22077 11335 563,'-28'-34'667,"28"31"-603,0 2-64,0 1-320,0 0-29,-3 0 127</inkml:trace>
  <inkml:trace contextRef="#ctx0" brushRef="#br0" timeOffset="6651.2766">21985 11313 1096,'0'0'173,"0"0"-145,0 0-28,0 0-313,0 0-13,0 0 127</inkml:trace>
  <inkml:trace contextRef="#ctx0" brushRef="#br0" timeOffset="9497.2903">12816 12857 170,'0'0'163,"0"0"-121,0 0-30,0 0-12,0 0 0,0 0 1,13 5-1,-13-5-1,0 0 0,0 0-27,-3 0 7,0 0 16,0 0 5,2 0 0,-1 0 0,2 2-50,0 1 21,0 1-65,0-3 55,0 1-7</inkml:trace>
  <inkml:trace contextRef="#ctx0" brushRef="#br0" timeOffset="9717.7022">12816 12857 280</inkml:trace>
  <inkml:trace contextRef="#ctx0" brushRef="#br0" timeOffset="10284.2826">12816 12857 280,'59'-102'94,"-57"99"56,-2-3-79,0-4-18,0 0 52,0-1 25,-3-3-1,-6-3-32,0 1 14,0-5-1,-3 1-33,2 1 6,-1 1-6,0 1-42,0 3-19,-1 2-16,0 1-1,-3 3-1,-1 1-13,-2 0 5,-1-1-4,2 2 12,1-2 1,-2 1-8,1 0 9,0 1 0,-3 2-13,2 1 10,-4 3 2,-2 0-12,-3 0-3,3 7-25,0-1 16,5 1 16,5 0 7,3 2-5,3 1 5,-1 2 1,-2 3 0,0 6 1,-1 1 6,-1 2-4,5 3 14,2 0 10,3 4-6,1 0 5,2 3-9,0 1-6,4 0-9,6-2 8,5 0-8,0-6 0,3-1 0,1-5-1,2-3 0,3-8 1,1-3 1,2-7 9,6 0 12,4-5 13,1-12 23,-1-5-2,-3-3 16,-4-5-19,-6-5-28,-4-4 2,-4-4-13,-6 2-14,-6 2 10,-4 8-11,0 9 0,0 8-17,-14 9-77,-22 7-82,3 15-51,3-2-288</inkml:trace>
  <inkml:trace contextRef="#ctx0" brushRef="#br0" timeOffset="10574.5882">12809 12769 235,'0'0'166,"0"0"-111,0 0-43,0 0-11,0 0 32,89 49-26,-61-42-7,2-2-31,-1 0 31,-3-2 33,1 0-4,-2 0 0,1 0-10,2 0 15,-1 4-15,18 0-19,-9 0-30,-2-2-324</inkml:trace>
  <inkml:trace contextRef="#ctx0" brushRef="#br0" timeOffset="10819.3583">14088 12954 325,'0'0'59,"106"7"-59,-52-3-193,-6 2 7,-24-2 186,-2 1 98,5 1-48,4 1-50,6 0 12,2 0 51,2-2-7,2-3 25,1 0-54,0-2-26,3 0 9,-2 0-10,16 0 0,-10-4-128,-9-5-147</inkml:trace>
  <inkml:trace contextRef="#ctx0" brushRef="#br0" timeOffset="11097.399">15486 12900 403,'0'0'336,"0"0"253,0 0-408,0 0-57,0 0-47,0 0-46,0 0-21,0-20-10,0 20-7,0 0-18,0 0-47,0 0-174,0 0-123,0 0-556</inkml:trace>
  <inkml:trace contextRef="#ctx0" brushRef="#br0" timeOffset="11665.4642">15431 12712 836,'0'0'569,"0"0"-474,0 0-75,0 0-20,0 0-2,0 0 2,0 0-2,42 21-4,-29-11 5,-3-1-6,1 2-8,1 1-4,-2 2-11,1-2-5,-1 0 20,0-1 14,1-1-9,1 1 9,-2 2 0,2 1-1,-1 2 1,-1 1 0,0 0 0,-2 2-2,-2 1 2,-3-1 0,-3 1-6,0-4 7,-3-1 0,-8-3 23,-2-5 31,0-2 20,-4-3 20,1-2 1,0 0-66,2 0 8,1 0 2,4 0-30,1 0-9,3 0 0,4 0-11,-3 0 11,2-6 4,1-2 9,-1-4 6,2-2 40,0-3-9,0 1-18,0 0-11,3 2-8,3-1-12,-1 4 5,-3 3-5,3 1-1,-3 2 0,1 2-1,-3 3-6,0-5-90,-8 1-131,-10-3-595</inkml:trace>
  <inkml:trace contextRef="#ctx0" brushRef="#br0" timeOffset="12826.4305">13205 12464 15,'0'0'0</inkml:trace>
  <inkml:trace contextRef="#ctx0" brushRef="#br0" timeOffset="12898.4864">13541 12419 175,'0'0'179,"0"0"-179,112-27-192,-78 18 39</inkml:trace>
  <inkml:trace contextRef="#ctx0" brushRef="#br0" timeOffset="14413.5384">13784 12416 157,'0'0'158,"0"0"-128,0 0-8,0 0-21,0 0 1,0 0-1,0 0-1,27 6 205,-27-7-151,0-6-38,0 2 77,0 1 1,0 0-68,-1 0-4,-1 2-22,2 0-23,-2 0 7,2-1 16,-2 0 0,0-2 17,-1 1 34,-2-1 57,1 0 28,1 2-27,1-1-40,1 3-14,1 1-39,0 0-16,0 0-21,0 0 1,3 0 11,6 0 8,3 3 1,6 2 7,5-3 4,6 1 8,4-1-13,1 1 3,5 1-8,-3 4 5,-5 1 1,-3 0-7,-7 2-49,-7 2-29,-6 0 14,-8 2 32,0-1 6,-7 3 25,-11-2 1,-1-1-1,1 3 1,-1-4-2,4 1 1,1 0 1,1-2-1,-1 4 1,1-2-1,-5 0 1,1-1-1,-2-2 1,1-3 0,2-1 0,-2-5 0,4-2 0,3 0 14,2 0-2,1-2 49,4-6 29,-1-1-22,4 1 35,-2-4-26,3 3-6,0-3-39,0 3 21,0 1-20,0 2-21,0 0-5,0 2-6,3 3-1,-2-2 2,-1 3-2,2 0-1,-2 0 1,0 0 0,0 0 1,0 0-1,0 0 0,0 0-7,0 0-26,0 0-26,0 0 15,1 0 21,-1 0 11,2 0 3,-1 0-40,1 0-68,-1 5-39,2 1 57,-1 0-32,-2 4-46,0-4-116,0-3-215,0-2 441,0-1 61,0 0 6,0 0 243,0 0-158,0 0-62,0 0-13,0-6 178,0-5 9,0 1-42,-2-5-12,1 0 25,-1-4-67,2-2 20,0-3-18,0-1-36,0-1-2,0-1-20,0-1-18,0 5-11,0-1-9,0 4-5,0 1-2,0 7-8,0 3 7,0 6-17,0 3-53,0 0 31,0 0-21,0 0 16,0 0-1,2 4 18,1 5 12,0 2 9,-1 2-12,3-1 3,1-1 15,-2-1 1,-1-5-1,1-1 0,-4-3 0,0-1 1,0 0 10,0 0 15,0 0 23,0 0 13,0 0-23,0 0-25,0 0-12,0 0-1,0 0 2,0 0-1,0 0 0,0 0 0,0 0-1,0 0 0,0 0 0,0 0-1,0 0-5,0 0-10,0 0-15,0 0 23,0 0 6,0 0-25,0 0-43,0 2-56,0 3-64,-11 4 73,-7-1 13,1-5-172</inkml:trace>
  <inkml:trace contextRef="#ctx0" brushRef="#br0" timeOffset="15639.0084">12465 12643 386,'0'0'796,"0"0"-606,0 0-4,0 0-54,-1-72-47,2 58 3,1 2 30,-1 2-61,-1 3-29,0 0-6,0 7 12,0-3-9,0 3-19,0 0-6,0 0-1,1 0-11,5 5 1,4 7 11,3 3 0,8 3 1,9 5 29,7 1 13,11 4-2,4 2-16,5 1-10,-2 0-2,-4-1-13,-9-5 2,-13-2-2,-8-6 0,-12-2-55,-9-2-70,-10 0-160,-49-4 72,4 0-158,3-9-239</inkml:trace>
  <inkml:trace contextRef="#ctx0" brushRef="#br0" timeOffset="15894.0416">12719 12704 689,'0'0'261,"0"0"39,0 0-73,0 0 5,0 0 19,0-72-94,0 65-59,0 4-62,0 3-36,0 0 0,-9 0-10,-8 15-7,-9 11 12,-7 7 4,-3 3 1,8 1-2,2-3-13,7-3 2,4-3-42,3-1-88,0 4-64,1-7-70,5-9-264</inkml:trace>
  <inkml:trace contextRef="#ctx0" brushRef="#br0" timeOffset="16381.9125">12743 12612 1068,'0'0'513,"0"0"-352,0 0-31,0 0-20,-28-77-51,23 65-15,-2 4-18,-1 1-20,-4 0-6,-1 3-7,0-1-1,-4 2-5,2 1-7,-2 2 6,0 0 1,0 2 7,-4 14-8,-3 8 13,-2 9 0,-2 6 1,-1 11 0,2 3 15,7 5 0,5-2-9,9-5-5,6-6 11,11-5-5,15-8-6,8-9 1,9-6 7,2-9-8,3-8 5,-5-5 8,-1-20 1,-6-10 12,-7-9-19,-6-22 1,-11 3-1,-12-7-7,0 3 8,-6 16-7,-9 3-2,0 16 13,0 19-13,-4 13-24,-24 39-227,2 8-35,7-5-413</inkml:trace>
  <inkml:trace contextRef="#ctx0" brushRef="#br0" timeOffset="32583.4714">12334 12864 312,'0'0'207,"0"0"-196,-73-72 1,47 42 38,3 3 211,5 6 17,4 3-96,4 6-57,3 4 71,2 3 79,2 5-82,2 0-83,1 0-53,0 0-46,1 0-11,16 9-23,8 7 16,8 3 4,10 4 3,5 1-7,5-3-41,9-3 20,18-1-13,17-8-27,20-6 9,6-3 10,-5-5-7,-9-13 18,-9-3 14,-6-3 21,-3 0 3,-5-2 0,-14 6 0,-14 1 13,-11 6 12,-4 0 0,3 0 11,9 0-18,6-3-8,-1 1 28,-2-2-13,-1 0 8,-1-3-21,1-1 27,3-3-28,-2 0-10,-3-2 0,-1-1-1,-10 5 1,-9 1-1,-5 3 11,-8 1-4,-4-2-7,0 4 0,-6-1 0,-5 6 0,-4 1 2,-1 4 10,-2 3 2,0 0-8,0 2-6,0 0 0,0 0-13,0 0-33,0 0-66,0 0 2,0-1 48,0 1 27,0-2-6,0 1 3,-2-2 6,-4-1 6,-1 1-21,-8-4-11,-3-2 4,-6-1 24,-3-4 18,1-3 12,-2 0 18,4-1 54,2 1-3,3 2 24,4 2 21,5 3 38,7 3-67,0 2-22,3 5-11,0 0-12,0 0-9,0 0-15,0 0-11,0 0-5,4 0-13,8 0 6,6 7 6,7 2 1,8 2 0,9 0 2,3 3 11,8 0-3,4-2-3,1 2-6,-1-1 7,-6 1-7,-8 0-1,-11-5 1,-9 1-1,-8-1 0,-6-3-1,-6 0-6,-3 1-4,0 4-2,0 2-5,-12 8 17,-6 4-1,-6 6-8,-7 4 7,-6 3 6,2 0-3,0 1 1,3-1 0,-1-1 0,3-2 5,2-2-1,4-7-4,8-2 4,4-9-5,6-7 0,4-4 0,1-4 3,1 0 78,0 0 35,0-7 30,0-13-23,0-12-78,3-13-30,9-11-3,1-15-11,-1-17 5,3-13-5,-4 9 1,-4 20 3,0 21-5,-5 18-1,-2 2 0,0-1-29,-6 7-56,-70 24-179,0 1-442,-3 0-584</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39.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16595 13395 0,'74'24'187,"50"-24"-187,50 25 16,49 0-16,0 0 15,-49 0-15,-25-25 16,-75 24 0,-49 1-16,25-25 15,-26 0 79</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42.3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16545 16148 0,'25'0'140,"0"0"-124,-1 0-1,51 0 1,-1-25-16,75 0 16,-50 0-1,-24 25-15,-26 0 16,-24 0-16,25 0 16,-1 0-16,1 0 15,24 0 1,1 0-16,-26 0 15,1 0 1,0 0-16,-26 0 16,26 0-1,-25 0 1,0 0 0,0 0 77,-1 0 110,1 0-171,0 0 15</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6:58.8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13122 9079 0,'50'0'297,"-1"0"-282,26 0 1,-26 0 0,26 0-16,-1 0 15,1 0-15,24 0 16,-25 0-1,1-25-15,-26 25 16,1 0-16,-25 0 16,49 0-16,-49 0 15,24 0 1,1 0-16,-25 0 16,24 0-16,-24 0 31,25 0 0,-50-25-31,25 25 16,-25-25-1,24 25-15,26-25 16,-25 0 15,0 25-15,-1-24-16,51 24 15,-25-25-15,-26 25 16,1 0 0,25 0-16,-25-25 15,-1 25 1,26-25-16,-25 25 16,0 0-16,-1 0 46,1 0 79,0 0-109,0 0-16,0 0 16,-1 0 93,-24 25-93,25-25-16,0 0 15,0 25 1,0 0 0,-1-25-1,1 0 32,0 0 16,-25 24 15,25-24 62</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0.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13023 9847 0,'0'50'125,"25"-50"-110,74 25-15,-25-25 16,1 0 0,-1 0-1,25 0-15,1 0 16,-1-25 0,50 0-16,-50 25 15,25 0 1,49-25-16,-24 1 15,-25-1 1,0 25-16,-24 0 16,-26 0-1,-49 0-15,0 0 16,24 0 0,-24 0-16,0 0 15,0 0-15,-1 0 16,1 0-1,0 0 1,25 0 0,-26 0-1,1 0-15,0 0 16,25 0 0,-26 0-1,26 0-15,-25 0 16,0 0-1,-1 0-15,51 0 16,-50 0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3.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12899 10815 0,'25'0'109,"49"0"-93,25-25-16,50 25 15,-75 0 1,26 0-16,-26 0 16,1 0-16,24 0 15,0 0 1,25-25-16,50 25 16,-1 0-1,-49 0-15,50 0 16,-100 25-1,1 0-15,-50-25 16,-1 0 0,1 0-16,0 0 15,0 0 1,0 0 0,-1 0 15,1 0 0,0 0-31,0 0 125,0 0-109,-1 0-1,26 0-15,-25 0 16,0 0-16,-1 0 16,1 0-1,0 0 32,0 0 250,0 0-203</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5.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12973 12477 0,'50'0'187,"49"0"-187,50 0 16,49 0 0,75 0-1,-74 25-15,-51-1 16,-24-24-1,0 50-15,-49-25 16,-26 24-16,1-49 16,49 50-16,-49-25 15,0 0 1,-26-1-16,26-24 16,-25 0 15,0 0 31,-1 0-15,1 0-16,-25-24-31,25 24 32,0 0-1,0 0-15,-1 0 15,26 0-16,0-25-15,-1 25 16,-24 0 156,-25-25-63,25 25-62</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09.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12948 13543 0,'25'0'125,"25"25"-125,-25-25 16,-1 0 0,76 0-16,-51 0 15,50 0 1,-49 0-16,0 0 16,-1 0-16,100 0 15,-25 25 1,25 0-16,-50-25 15,0 0 1,-24-25-16,-1 25 16,-24 0-16,-1 0 15,26 50 1,-50-50-16,-1 0 16,1 0-1,0 0 1,0-25 15,0 25-15,0 0-16,-1 0 78,-24-25-63,25 25 1,0 0 0,0 0-16,0 0 15,24 0 1,26 0 0,-51 0-16,1 0 15,0 0-15,0 0 31,0 0 48,-1 0-79,1 0 46,0 0-30,0 0 0,0 0-1,-1 0 17,1 0 30,0 0 172,0 0-234,0 0 32,-1 0-17,1 0 63</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1.28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14461 0,'25'0'157,"50"0"-157,24-25 15,74-24-15,-24 24 16,25 0-16,24 25 16,1-25-1,-75 25-15,25 0 16,-50 0-1,25 0-15,-25 0 16,25 0-16,-49 0 16,-1 0-1,50 25 1,25-25 0,-50 25-16,-49-25 0,-1 25 15,-24-25 1,0 0-1,0 0 1,-25 25 187</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13.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13072 16222 0,'75'-49'140,"74"24"-124,24-25-16,1 25 16,0 1-1,-1 24-15,-74 0 0,1 0 32,-1 0-32,50 24 15,-25 1 1,0 0-16,-75-25 15,-24 0 1,0 0-16,0 0 78,0 0-47,-1 0 1,1 0-17,0 0 1,0 0 0,0 0-1,24 0-15,1 0 16,-1 0-16,-24 0 31,0 0-15,-25 25-1,25-25-15,0 0 16,-1 0 0,1 0-1,-25 25 32</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28.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13419 0,'25'0'141,"25"-24"-126,-1-1-15,-24 0 16,0 25-1,0 0 1,-1 0 0,26-25-16,-25 25 0,24 0 0,-24 0 31,25 0-31,-1 0 16,-24 0-1,25 0-15,-1 0 16,1 0-1,24 0-15,-49 0 16,25 0-16,-25 0 16,-25 25-16,24-25 15,1 0 1,0 0 31,0 0-32,0 0 1,0 0 0,-1 0-1,1 0 1,0 0 0,0 0-1,24 0 1,1 0-1,-25 0-15,0 0 16,-1 0-16,1 0 16,0 0 93,0 0-93,0 0 15,-1 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8:47:33.652"/>
    </inkml:context>
    <inkml:brush xml:id="br0">
      <inkml:brushProperty name="width" value="0.05292" units="cm"/>
      <inkml:brushProperty name="height" value="0.05292" units="cm"/>
      <inkml:brushProperty name="color" value="#FF0000"/>
    </inkml:brush>
  </inkml:definitions>
  <inkml:trace contextRef="#ctx0" brushRef="#br0">12853 11028 561,'0'0'83,"0"0"75,0 0-119,-119-36-18,70 23-11,-2 2 26,-1-2 22,-2 1-14,1-3 14,0 5-11,-1 1-24,2 3-22,3 2-2,0 2 0,3-1 1,5 0 0,5 0 0,4-2 1,3 0 48,1-1 15,-1 1-22,-1-1-18,3 0-3,0 1-4,3 1-11,9 1 0,6-1 21,3 4 5,6 0-18,0 0-14,22 0-95,27 11 95,39 4 39,54-2 5,36-2 13,29-6-15,8-2-6,-5 1-18,7 3-5,6 3 6,5 0-5,8 6-5,7 1 24,12 3-17,12 0-2,18-3 9,14 0 19,8-5 11,12-6-14,0-5 8,0-1-3,-10 0 6,-11 0 13,-14 0-43,-14 0-2,-19-3-6,-20-6-12,-29-4-8,-24-4 8,-32-3 0,-39 3-2,-36 3 2,-31 5 0,-18 3 0,-5 0 8,-10 4-8,-7 0 0,-85 5-155,-7 11-136,-18 0-71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0.0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9550 14163 0,'50'25'141,"49"-25"-125,25 0-1,25 0-15,0 0 16,-50-25 0,75 1-1,-1 24-15,1 0 16,-50 0-16,0 0 15,0 0 1,49 0-16,-123 0 16,25 0-1,-51 24 79,-24 1-78,0 0 46</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1.7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9649 15081 0,'50'0'125,"24"0"-109,1 0-16,-26 0 16,26 0-16,-50 0 15,-1 0 1,1 0-16,0 0 31,0 0 0,0 25-15,-1-25 15,1 0 1,0 0-1,0 0-31,24 0 15,1 0-15,25 0 16,-1 0 0,-49 25-1,24-25-15,-24 0 16,25 25-16,-25-25 16,-1 0-16,51 0 15,-50 24 1,24-24-1,1 0 1,-25 0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5.9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9426 11658 0,'25'0'110,"25"0"-79,-26 0-31,51 0 16,-26 0-16,1 25 15,-25-25-15,24 0 16,1 0 0,0 0-1,-26 0-15,1 0 16,0 0-16,0 0 15,0 0 1,-1 0 0,1 0 15,0 0 0,0 0 0,0 0-31,-1 0 32,26 0-17,-25 0 1,0 0 0,24 0-16,-24 0 15,0 0 1,0 0-1,0 25 1,-1-25-16,1 0 16,0 0-16,0 0 15,0 0 79,-1 0 31,1 0-109,0 0-16,0 0 15,0 0 1,-1 0 0,1 0-1,0 0 95,0 0 171,0 0-203,-25-25 125,24 25-47,-24-25-93,25 25 31</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38.9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9352 8086 0,'49'0'156,"26"0"-140,24 0-1,0 0 1,-49 0-16,49 0 16,0 0-16,-24 0 15,-51 0-15,26 0 16,-25 0-16,0 0 16,-1 0-1,26 0 1,-25 0-1,0 0 1,-1 0 0,1 0 15,0 0 31,0 0-46,0 0-16,0 0 16,49 0-16,-49 0 31,24 0-15,-24 0-1,0 0-15,25 25 16,-26-25-1,-24 25 1,25-25-16,0 0 31,0 0 63,0 0-16,-1 0 47,1 0-94,0 0-31,0 0 16,0 0 797</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7:41.8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9377 16991 0,'0'25'110,"24"-25"-79,26 0-31,-25 0 16,0 0-16,49 0 15,-24 0-15,-1 0 16,26 0-16,-26 0 16,-24-25-1,25 25-15,-1 0 16,26 0-1,-1 0-15,0 0 16,26 0 0,49 0-16,-50 0 15,-25 0-15,-24 0 16,-1 25 0,-24-25-16,0 0 31,0 0 156,0 0-155,-1 0-17,1 0 1,0 0-16,25-25 15,-26 25 79,1 0 31,-25-25-109</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5:06.294"/>
    </inkml:context>
    <inkml:brush xml:id="br0">
      <inkml:brushProperty name="width" value="0.05292" units="cm"/>
      <inkml:brushProperty name="height" value="0.05292" units="cm"/>
      <inkml:brushProperty name="color" value="#00B050"/>
    </inkml:brush>
  </inkml:definitions>
  <inkml:trace contextRef="#ctx0" brushRef="#br0">5730 8533 0,'25'0'47,"0"0"-32,0 0 48,-1 0-48,1 0-15,0 25 16,0-25 0,0 0-1,-1 0 1,1 0 15,0 0-15,0 0-1,0 0 1,-1 0 0,1 0-1,0 0 1,0 0 0,0 0 15,0-25-31,-1 25 15,1 0 1,0 0 0,0 0-1,0 0 1,24 0 0,-24 0-1,0 0-15,0 0 31,-1 0 1,1 0 15</inkml:trace>
  <inkml:trace contextRef="#ctx0" brushRef="#br0" timeOffset="2488.8357">5829 9451 0,'25'0'125,"0"0"-94,0 0-31,0 0 0,-1 0 16,1 0-16,25 0 15,-1-25 1,1 25-16,49 0 16,1 0-1,-1 0-15,50-25 16,-100 25-1,-24 0-15,0 0 16,0 0 0,-1 0-1,1 0 1,0 0 46,0 0 17</inkml:trace>
  <inkml:trace contextRef="#ctx0" brushRef="#br0" timeOffset="4779.0892">5978 10344 0,'25'0'172,"0"0"-172,0 0 31,-1 0-15,26 0 0,25 0-16,24 0 15,-25 0 1,1 0-16,-1 0 16,0 0-16,-24 0 15,0 0 1,-1 0-16,1 0 15,-50 24 1</inkml:trace>
  <inkml:trace contextRef="#ctx0" brushRef="#br0" timeOffset="7642.8422">5805 13891 0,'24'0'203,"1"0"-187,0 0-1,0 0-15,24 0 16,51 0 0,-1-25-16,0-25 15,25 50 1,-74-25-1,-1 25-15,-24 0 16,0 0 0,0 0 15,0 0 0,-1 0-15,1 0-1,0 0-15</inkml:trace>
  <inkml:trace contextRef="#ctx0" brushRef="#br0" timeOffset="11499.1738">6202 17214 0,'0'25'140,"24"0"-124,1-25 15,0 0-31,0 0 16,0 0 0,-1 0 15,1 0-16,0 0-15,25 0 16,-1 0 0,-24 0-16,0 0 15,24 0 1,-24 0 15,0 0 141,0 0-94,0 0 297,-25 25-359,24-25-1,-24 25 17,25-25-1</inkml:trace>
  <inkml:trace contextRef="#ctx0" brushRef="#br0" timeOffset="17148.9967">20291 8533 0,'24'0'265,"1"0"-249,0 0-16,0 0 15,0 0 1,-1 0-16,1 0 31,0 0 32,0 0-48,0 0 1,-1-25 0,1 25-1,0 0-15,0 0 47,0 0 109,-25-25-77,24 25-48</inkml:trace>
  <inkml:trace contextRef="#ctx0" brushRef="#br0" timeOffset="19269.0233">20117 9401 0,'25'0'125,"0"0"-109,-1 0 0,1 0-1,0 0 1,0 0 0,0 0-1,-1 0 1,26 0 15,0 0-31,-1 0 16,1 0-1,-25 0-15,-1 0 16,1 0 156,0 0-78,0-25-1</inkml:trace>
  <inkml:trace contextRef="#ctx0" brushRef="#br0" timeOffset="21799.1212">20117 10319 0,'25'0'109,"0"0"-109,-1 0 16,1 0-1,0 0 17,0 0-17,24 0 1,1 0 0,-25 0-1,24 0-15,-24 0 16,25 0-16,-25 0 62,-1 0 95,1 0-111,0 0-30</inkml:trace>
  <inkml:trace contextRef="#ctx0" brushRef="#br0" timeOffset="24329.9815">20191 13816 0,'25'0'172,"0"0"-156,0 0-16,0 0 15,-1 0-15,26 0 16,-25 0-16,0 0 15,-1 0 1,1 0 0,25 0-1,-1 25 1,-24-25 0,0 0-1,0 0-15,0 0 31</inkml:trace>
  <inkml:trace contextRef="#ctx0" brushRef="#br0" timeOffset="28309.4258">20117 17363 0,'25'0'156,"0"0"-140,-1 0-1,26 0-15,-25 25 16,24-25-1,26 0 1,-26 0-16,1 0 16,-25 25-16,0-25 15,-1 0 1,1 0 78,0 0-32,0 0 16,-25-25 422</inkml:trace>
  <inkml:trace contextRef="#ctx0" brushRef="#br0" timeOffset="32359.1283">20167 17214 0,'24'0'188,"26"0"-126,-25 0-31,49 0-31,-49 0 0,0 0 47,0 0-15,-1 0-17,1 0 1,0 0 62,-25 25-62,25-25-1,0 0 1,-1 0-16,1 0 31,0 0-31,0 25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09:55:52.044"/>
    </inkml:context>
    <inkml:brush xml:id="br0">
      <inkml:brushProperty name="width" value="0.05292" units="cm"/>
      <inkml:brushProperty name="height" value="0.05292" units="cm"/>
      <inkml:brushProperty name="color" value="#FF0000"/>
    </inkml:brush>
  </inkml:definitions>
  <inkml:trace contextRef="#ctx0" brushRef="#br0">1190 12014 333,'0'0'56,"0"0"-56,0 0-271</inkml:trace>
  <inkml:trace contextRef="#ctx0" brushRef="#br0" timeOffset="627.7494">1250 11933 188,'0'0'281,"0"0"-200,0 0-63,0 0-17,0 0 38,0 0-39,0 0 0,-13-3 61,13 3-12,-2 0-35,2 0-14,0 0-5,0 0 5,0 0 6,0 0 11,0 0 5,0 0-4,0 0-9,0 0 0,0 0 27,0 0 20,0 0-11,0 0-31,0 0 8,0 0-6,0 0 1,0 0 8,0 0-6,0 0 7,0 0 21,0 0-9,0 0-12,0 0 15,2-2-24,6-1-7,14-3-9,3 1 0,11-3 0,19 2 9,36 0-9,33 5-1,-15 1-66,-14-2-213</inkml:trace>
  <inkml:trace contextRef="#ctx0" brushRef="#br0" timeOffset="5040.5851">2886 12022 535,'0'0'140,"0"0"-91,0 0 17,0 0 64,0 0-11,38-75-14,-31 58 13,2 3-33,-2 6-54,-5 4-12,1 3-19,-3 1-49,0 0 6,0 3 28,-3 10-14,-7 3-7,-8 2-48,0-2-102,9-13-722</inkml:trace>
  <inkml:trace contextRef="#ctx0" brushRef="#br0" timeOffset="8742.0985">2927 12048 146,'0'0'226,"0"0"-184,0 0-19,0 0-4,0 0-9,0 0 61,0 0-39,13-7 7,-13 5-12,0 2 2,0 0-29,0 0-2,0 0-16,0 0 16,0 0-23,0 0 25,0 0 0,0 0 16,0 0 4,0 0 13,0 0-33,0 0-2,0 0-12,0 0-53,0 0-5,0 0 26,0 0 44,0 0 2,0 0 0,0 0 30,1 0 6,1-2 6,4-1-32,-3 0-10,0 1-4,0 2 4,0-1-7,-2 1 7,1-2 0,0 2 12,-2-1-12,1 1-12,-1 0-67,0 0-246</inkml:trace>
  <inkml:trace contextRef="#ctx0" brushRef="#br0" timeOffset="9830.9349">2994 11998 227,'0'0'73,"0"0"-73,0 0-1,0 0 1,0 0-33,0 0 14,0 0-3,3 0-76,-3 0 93,3 0 5,-1 0 68,3 0-47,-2 0-5,-1 0-9,1 0 22,-2 0 62,2 0-7,-1 0-67,-1-1-7,-1 1 61,2-1-6,-2 1-64,0 0-1,0 0-13,0 0-65,0 0 31,0 0 28,0 0 19,0 0 13,0 0 13,0 0 6,0 0 20,0 0 13,0 0-31,0 0-34,0 0-16,0 0-21,0 0 28,0 0 9,0 0 0,0 0 13,0 0 8,0 0-3,0 0 8,0-3-16,0 0-10,1 0 1,1 0 19,1 0 3,-1-2-22,2 2 0,0-3 11,2 1 27,-3-2-32,3-1 10,0 0 51,1 2-21,-2-2-23,-1 4-12,-2-1 6,-1 5-18,-1-2 0,0 2-10,0 0 17,0 0-7,0 0 7,0 0-4,0 0-3,0 0-94,0 4 12,2 6 24,1-2-53</inkml:trace>
  <inkml:trace contextRef="#ctx0" brushRef="#br0" timeOffset="10529.1743">3640 11884 485,'0'0'132,"0"0"-70,0 0-15,0 0 23,0 0 37,0 0-29,0 0-16,15-51-22,-9 44 12,-3 0-8,-3 2-1,3 3-24,-3 1-18,0 1-1,0 0 0,0 0-29,0 0-92,0 8-11,0 2 2,0-6-241</inkml:trace>
  <inkml:trace contextRef="#ctx0" brushRef="#br0" timeOffset="11362.7957">4123 11833 938,'0'0'27,"0"0"-17,0 0 58,0 0 26,0 0-13,0 0-60,0 0-19,18-72-1,-18 69 0,1 2 0,-1 1-1,0 0-29,0 0-51,0 7 12,0 7-50,-9 0-35,-2-6-477</inkml:trace>
  <inkml:trace contextRef="#ctx0" brushRef="#br0" timeOffset="12480.1436">5016 11122 848,'0'0'66,"0"0"-25,0 0-11,0 0 9,0 0 30,0 0-9,0 0-13,3-22-47,-3 22-53,0 0-4,0 7 11,-11 9-10,-1 0-64,1-8-163</inkml:trace>
  <inkml:trace contextRef="#ctx0" brushRef="#br0" timeOffset="13178.4907">5788 11780 116,'0'0'487,"0"0"-399,0 0-65,0 0 53,0 0-3,0 0-11,0 0 11,9-26-52,-8 23-20,2 3-1,-1 0-42,0 0-197</inkml:trace>
  <inkml:trace contextRef="#ctx0" brushRef="#br0" timeOffset="13473.4808">6721 11659 139,'0'0'190,"0"0"-119,0 0 4,0 0 39,0 0-32,0 0-27,0 0-36,-31 0-19,22 1-107,-4-1-153</inkml:trace>
  <inkml:trace contextRef="#ctx0" brushRef="#br0" timeOffset="35207.8816">9742 6948 555,'0'0'133,"0"0"-133,0 0-52,-96 63 14,65-51 38,1 0 1,5 3 0,-12 14-1,4-1 0,0 1-13</inkml:trace>
  <inkml:trace contextRef="#ctx0" brushRef="#br0" timeOffset="42137.0573">2382 15844 447,'0'0'83,"0"0"101,0 0-52,0 0-47,0 0 7,14-66-64,-10 60 11,-4 0-17,0 3 7,0 1-29,0 2 0,3 0-6,-3 0-48,0 1-4,5 7 14,-3 2 2,2 0 13,2-1-9,4-3 2,8-3 26,12-3 10,9 0 10,40-1-10,-11-7 0,-2-3-59</inkml:trace>
  <inkml:trace contextRef="#ctx0" brushRef="#br0" timeOffset="43832.6448">4698 15805 355,'0'0'55,"0"0"-41,0 0-14,0 0-16,0 0-2,0 0-372</inkml:trace>
  <inkml:trace contextRef="#ctx0" brushRef="#br0" timeOffset="43983.233">4698 15805 443,'77'-22'85,"-77"22"-61,-2 0-23,-2 0-1,-2 0 1,2 0 7,2 1-8,2 1-1,0 0 0,-3 7 1,0-2-12,1 0-53</inkml:trace>
  <inkml:trace contextRef="#ctx0" brushRef="#br0" timeOffset="44540.3712">4651 15881 466,'0'0'106,"0"0"-2,0 0-43,0 0-18,0 0 22,0 0-21,0 0-11,0 0-26,0 0 6,0 0-11,1-1 5,1 1 42,1-1-7,0 1-27,3-2-14,2 2 25,3-3-4,4-1-16,4 0 17,1-1-22,4 1 1,-2-1 14,-4 3-16,-3 2-53,-7 0-103,-8 0-84</inkml:trace>
  <inkml:trace contextRef="#ctx0" brushRef="#br0" timeOffset="44690.0354">4591 16152 614,'0'0'546,"0"0"-483,0 0-45,0 0-18,103-21-9,-71 16-204</inkml:trace>
  <inkml:trace contextRef="#ctx0" brushRef="#br0" timeOffset="46664.3768">7173 15908 836,'0'0'182,"0"0"-17,0 0-87,0 0 37,0 0 2,0 0 30,41-83-10,-35 66 2,1 0-87,-1 1-13,-2-1-21,1-3-18,-2-2 0,0-4 0,0-6-2,-3-6-2,3-3-49,1-5-25,2 0-5,2 3 45,1 3 36,2 5-12,0 3 13,-2 8-16,0 5-14,-3 4 3,-4 5 27,0 4-28,-2 6-37,-3 0-130,-36 16-98,1 5 80,-2-1-46</inkml:trace>
  <inkml:trace contextRef="#ctx0" brushRef="#br0" timeOffset="47036.9372">7061 15425 454,'0'0'202,"0"0"-10,0 0-40,0 0-21,90-64-3,-63 41 4,1 4-51,-1 3-23,-9 4-17,-2 3-15,-7 6-18,-1 0-8,-1 3-11,1 0 9,4 6 1,4 10-12,-1 2 5,4 6-8,2 5 5,0 2-5,3-1-15,1 1 17,-1-1-8,0-5-23,-6-2-22,0-3-14,-6-6-16,-5-3 30,-3-5 28,-4-5 7,0-1 32,-9 0 63,-14 0-22,-13-4 22,-10 0 27,-24 4 18,-38 5-61,14 14-47,5-6-179</inkml:trace>
  <inkml:trace contextRef="#ctx0" brushRef="#br0" timeOffset="50688.216">9682 15477 552,'0'0'53,"0"0"93,0 0-93,0 0-1,0 0-10,0 0-27,0 0 48,21-43 46,-21 41-43,0 0-2,0 1-9,0 1-7,0 0 4,0 0-22,0 0-19,0 0-11,0 0-1,2 0-14,1 4 15,0 4-1,-2 2 0,3 0 1,-2-1-1,1 2 0,0 0 0,0 4 0,0 2 1,0 9-11,0 1 11,-2 8 7,-1 7-6,0 6-1,0 8 0,0 2 29,0 17-10,0-10 7,0 2-14,0-6-10,0-14 0,0-3-1,-1-8 0,-1-6-1,-1-8 1,0-5-1,-1-6 0,-4-2-48,-5-4-50,-12-5-47,5-8-115,-1-10-268</inkml:trace>
  <inkml:trace contextRef="#ctx0" brushRef="#br0" timeOffset="51793.754">9582 15511 439,'0'0'61,"0"0"-34,0 0-27,0 0 91,0 0-22,0 0-37,88-24 15,-73 18-6,-3 0 14,-1 4-29,2-1-26,-6 3 0,-1 0-1,-3 0-5,0 0-3,-1 0 9,2 0 1,-4 0 0,2 0 0,-1 0 0,2 0-1,-1 0 0,-1 0 0,1 0 0,-2 0 1,0 0 2,0 0 92,0 0 47,0 0-22,0 3-53,-3 1-53,-11 6-14,-5 5-4,-8 7 3,-4 7-5,-2 1 6,1-1 12,4-1-11,3-2-1,1-4 0,3-2-6,5-1 6,1-5 0,3-3 0,6-5 0,3-1-21,1-3 13,2-2 8,0 0 6,0-7 7,11-7-13,3-6 0,5-4 0,1-2-1,2-2 0,1 2 1,3-3 11,-1 4-10,3-1-1,1 4-13,-1 4 12,0 1 1,1 4 21,-5 1 9,2 2 9,-3 3 15,-2 3-21,-5 1-14,-1 3-10,-1 0-8,-2 0 0,-2 10-1,3-1 0,1 3 0,-2 3 0,2 0 0,3 3-1,1 2 1,1 0 0,2 3 9,-3-1-9,-4 0-6,0-5 6,-7 2 0,0-4 0,-6-2 0,-1-2-1,0-5-15,-3-2 16,-16-1 4,-9-2-2,-11-1-1,-15 0-1,-19 0-10,-20 0 10,-20 0 11,-6 0-11,10 20-28,13 2-53,33-3-74,20-7-187</inkml:trace>
  <inkml:trace contextRef="#ctx0" brushRef="#br0" timeOffset="52190.3251">9048 16670 527,'0'0'60,"0"0"138,0 0 0,0 0-36,0 0-48,88-86 49,-70 54-18,-3-2-45,-5 3 7,-4 6 45,-1 8-65,-2 8-50,-3 6-23,0 3-14,0 6-9,0 20-24,0 24 21,0 23 2,0 0 10,0-5-3,0-9 3,2-14-8,8 3-15,3 2-46,0-4-104,4-16-9,-4-8-62,-4-17-135</inkml:trace>
  <inkml:trace contextRef="#ctx0" brushRef="#br0" timeOffset="52356.6851">9111 16687 1060,'0'0'327,"0"0"-167,0 0-93,0 0-41,79-22-19,10 16 40,-1 3-17,16 3-30,-29 0-70,-34 3-268</inkml:trace>
  <inkml:trace contextRef="#ctx0" brushRef="#br0" timeOffset="53296.9405">9777 16612 765,'0'0'309,"0"0"-166,0 0-96,0 0-30,-82 19 28,62 6-20,3 9 12,2 5-18,5 4-6,4 1-1,4-6 10,2-4-11,0-9-10,8-7 12,2-5-7,5-10 9,0-3 8,3-3-1,-1-17-2,5-6 2,-4-6-22,-5-6-9,-2 1-28,-4-2-101,-1 3-40,0 5 59,-1 4 79,1 7 25,1 5 15,-3 4 6,2 6 11,2 1 55,-1 2-2,5 2-38,2-1-18,2 1-12,2 0 27,4 0 23,1 0-13,2 0-9,-2 0 10,-1 0-3,-1 0 1,-1 0-20,-3 7-4,1 1-13,-5 4 0,2 1-1,-3 3 1,-1 1-1,-1 3 0,-1 0 0,-1 0 0,2-1-15,-1 1 15,-1-1 0,7-2 0,0-1 0,5-2 0,4-3 20,5-5 12,7-3 3,8-3 22,4 0 2,8-14-20,-5-6-26,3-5-3,-7-5-9,-8-3-1,-3-7-10,-9-2-47,-5-4-22,-8 3 14,-7 3 43,-1 9 16,-5 10 6,-1 9 1,0 4-1,0 8 1,0 0-1,0 16-16,0 15-1,0 11 16,-3 11 1,-5 10-1,-2 15 1,-6 22-1,-5 27 1,-7 6 0,-1-5 6,4-16-6,8-37 0,5-20-1,7-19 1,0-9-1,2-2 2,-2-4 6,-1-6-7,-3-11 6,-4-4 56,-3-19 5,-3-14 6,-1-11 46,3-24-71,6-32 5,11-29-37,0-5-16,22 21-4,-1 34-54,-1 36-149,16-10-87,-4 7-280</inkml:trace>
  <inkml:trace contextRef="#ctx0" brushRef="#br0" timeOffset="53900.3496">10942 16751 869,'0'0'400,"0"0"-169,0 0-101,0 0-71,0 0-34,0 0-13,0 0-1,87 86-11,-76-59 0,-2-2 0,2 1 1,-3-5-2,1-6-5,-2-5-16,-1-7-48,0-3-2,-1-8 62,-4-18-87,-1-9-118,0-5 71,-1 0 22,-10 4 59,-1 8 63,3 10 176,2 11 3,-1 7-9,-3 0-119,1 18-44,-2 12-5,1 14 44,0 4-12,8 5-8,3 1 33,0-3-26,15-5-6,10-7 5,7-11-2,5-11 0,12-15 8,18-9-7,24-39 10,11-31-28,-4-13-5,-26-9 5,-33 6-13,-26 19-51,-13 16-111,0 19 68,0 13 52,0 3 35,-5 5 7,-1 6 41,2 12 10,0 12-50,-5 36 6,-4 29 12,0 28 25,4 8 1,6-18 7,3-28 6,0-26 5,12-4-38,8-1 14,1 2-20,4-3-19,-1-15-25,-5-9-278,-7-11-486</inkml:trace>
  <inkml:trace contextRef="#ctx0" brushRef="#br0" timeOffset="54045.9608">11715 16889 1290,'0'0'508,"0"0"-320,0 0-95,93-37-93,-63 34-7,-5 3-110,-7 0-194,-9-5-406</inkml:trace>
  <inkml:trace contextRef="#ctx0" brushRef="#br0" timeOffset="56216.6604">10826 15754 456,'0'0'320,"0"0"-155,0 0-45,0 0 49,0 0-61,0 0-8,0 0-58,38-42-16,-31 35 28,-1 2 26,-3 3-22,0-1-19,3-1-15,-2 1 28,1 1-27,8-1-16,2 1-2,14 1-7,12-1 6,28-3 6,35-3-11,41-3-2,6 5 3,-21 1-11,-46 5-67,-49-6-525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6-24T10:14:46.785"/>
    </inkml:context>
    <inkml:brush xml:id="br0">
      <inkml:brushProperty name="width" value="0.05292" units="cm"/>
      <inkml:brushProperty name="height" value="0.05292" units="cm"/>
      <inkml:brushProperty name="color" value="#FF0000"/>
    </inkml:brush>
  </inkml:definitions>
  <inkml:trace contextRef="#ctx0" brushRef="#br0">5888 3296 540,'0'0'204,"0"0"-58,0 0 14,0 0-130,-9-91-30,9 71-42,4 3-15,5 3-34,-3 2 43,-1 5-24,-1 2-15,12 3 16,-4 1-22,3 1-34</inkml:trace>
  <inkml:trace contextRef="#ctx0" brushRef="#br0" timeOffset="133.6422">7427 3079 185,'489'-10'169,"21"3"31,24 1-27,5 2-63,-16 0-13,-54 1-45,-65 3-35,-93 0-15,-117 3-2,-89-1-105</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5.1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7293 0,'0'24'63,"25"-24"-1,0 0-62,-1 0 16,1 0 0,25 0-1,-25 0 1,24-24-16,1-1 16,24 25-1,1 0-15,-51 0 16,26 25-1,-25-1-15,49-24 16,-49 0 0,25 0-1,-26 0 1,26 0-16,-25 0 16,24 0-16,-24 0 15,0 0 1,25 0-16,-26 0 15,1 0 1,0 0 0,0 0-1,0 0 1,-1 0-16,26 0 16,-25 0-1,0 0-15,0 0 16,-1 0-16,1 0 47,0 0-32,0 0-15,0 0 32,-1 0-32,1 0 15,0 0 1,0 0-16,0 0 250,49 0-219,50 0-31,0 25 16,-50 0-1,-24-25-15,-25 25 16,24-25 0,-24 0 15,0 0-16,0 0 1,0 0 0,-1 0-1,1 0 48,25 0-32,-25 0 0,0 0 32,-1 0-48,1 0 64,0 0-64,0 0 16,0 0 48,-1 0-64,1 0 95,0 0 61,0 0-139,0 0-1,-1-25-31,26 25 16,-25 0-1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47.2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4936 10790 0,'25'0'140,"50"0"-124,148-25-16,0 0 16,-24 25-16,-26 0 15,-49 0 1,25 0-16,-25 0 16,25 0-1,0 50-15,-25 0 16,0-50-16,-25 24 15,-25 1 1,1-25 0,-26 0-16,-24 0 0,25 0 15,0 0 1,-26 0 0,1 0-16,50 0 15,-51 0 1,1 0-1,0 0 17,0 0-17,0 0 1,-1 0 62</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0.4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5011 15180 0,'25'0'125,"24"-24"-125,-24-1 16,0 25-1,0 0-15,0-25 16,-1 25-16,26 0 15,49 0 1,25 0 0,50 0-16,-75 0 15,50 0-15,-75 0 16,-24 0 0,49 0-1,0 25-15,1-25 16,-1 25-16,-74-25 15,-1 0 1,1 0-16,25 0 16,-25 0-1,-1 0-15,1 0 16,0 0-16,0 0 16,0 0-1,-1 0-15,26 0 16,-25 0-16,0 0 31,-1 0-31,1 0 16,0 0 15,25 0 281,-1-50-296,1 50-16,49-25 16,75 25-1,-25 25-15,-25 0 16,-75 0-16,-24-25 16,0 0 30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9-10-04T18:23:53.5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5160 16049 0,'25'0'140,"49"0"-124,25 0-1,50 0-15,49-25 16,75 25-16,-49 0 31,-51 0-31,-24 0 16,0 25 0,0 24-16,-75-49 0,-49 0 15,24 0 1,-24 0-16,0 25 15,25-25 17,-26 0-17,26 0 1,-25 0-16,0 0 16,0 0-1,-1 0 1,1 0 15,-25 25 32,25-25 93,0 0-16,0 0-93,-1 0-31,1 0 15,0 0 63,0 0 15,0 0-77,-25 25 389,24-25-405,1 24 15,0-24-15,0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5181600"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5100"/>
            <a:ext cx="39624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pPr marL="0" marR="0" lvl="0" indent="0" algn="r" rtl="0">
                <a:spcBef>
                  <a:spcPts val="0"/>
                </a:spcBef>
                <a:spcAft>
                  <a:spcPts val="0"/>
                </a:spcAft>
                <a:buNone/>
              </a:pPr>
              <a:t>‹#›</a:t>
            </a:fld>
            <a:endParaRPr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24576717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4" name="Google Shape;434;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52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0: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1" name="Google Shape;501;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089024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582ce2759_0_26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1582ce2759_0_26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5817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190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7465335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98239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086C59-EBC5-4F42-9484-B43EDC797EBE}" type="slidenum">
              <a:rPr kumimoji="0" lang="en-CA" altLang="en-US" sz="13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CA" altLang="en-US" sz="13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408849135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582ce2759_0_26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11582ce2759_0_26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32181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7" name="Google Shape;1107;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228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1536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84223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9" name="Google Shape;1129;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4225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2425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11: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07" name="Google Shape;507;p11: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523454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5: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7" name="Google Shape;687;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6934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36: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3" name="Google Shape;693;p3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432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5823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49031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9247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8448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p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3" name="Google Shape;1183;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23113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1888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62699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2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2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334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2: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6" name="Google Shape;526;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9483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2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19157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4" name="Google Shape;1254;p3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4133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p3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14544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3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8" name="Google Shape;1268;p3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77768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p3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25182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115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3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3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89515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5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77479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2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9176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2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2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530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13: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3" name="Google Shape;533;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5591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2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4" name="Google Shape;1234;p2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29451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62819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8447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5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100443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5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52: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10" name="Google Shape;1310;p52: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235</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2756039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5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p53: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17" name="Google Shape;1317;p53: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236</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0810895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5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4" name="Google Shape;1324;p5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325" name="Google Shape;1325;p54: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237</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8836164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A843C3-1C1E-4758-8274-985DAAAB7D09}" type="slidenum">
              <a:rPr kumimoji="0" lang="en-IN"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IN"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4245405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3300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973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40" name="Google Shape;540;p1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4: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542" name="Google Shape;542;p14: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Tree>
    <p:extLst>
      <p:ext uri="{BB962C8B-B14F-4D97-AF65-F5344CB8AC3E}">
        <p14:creationId xmlns:p14="http://schemas.microsoft.com/office/powerpoint/2010/main" val="294302564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A843C3-1C1E-4758-8274-985DAAAB7D09}" type="slidenum">
              <a:rPr kumimoji="0" lang="en-IN"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IN"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723746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A843C3-1C1E-4758-8274-985DAAAB7D09}" type="slidenum">
              <a:rPr kumimoji="0" lang="en-IN"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IN"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99914712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A843C3-1C1E-4758-8274-985DAAAB7D09}" type="slidenum">
              <a:rPr kumimoji="0" lang="en-IN"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IN"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44960890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A843C3-1C1E-4758-8274-985DAAAB7D09}" type="slidenum">
              <a:rPr kumimoji="0" lang="en-IN"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0" lang="en-IN"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408729337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2483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5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5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99375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5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7516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6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6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66629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6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6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544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p6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8" name="Google Shape;1418;p6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14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15: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8" name="Google Shape;548;p1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94969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lnSpc>
                <a:spcPct val="150000"/>
              </a:lnSpc>
              <a:buFont typeface="Arial" panose="020B0604020202020204" pitchFamily="34" charset="0"/>
              <a:buChar char="•"/>
            </a:pPr>
            <a:endParaRPr lang="en-IN"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293</a:t>
            </a:fld>
            <a:endParaRPr lang="en-US"/>
          </a:p>
        </p:txBody>
      </p:sp>
    </p:spTree>
    <p:extLst>
      <p:ext uri="{BB962C8B-B14F-4D97-AF65-F5344CB8AC3E}">
        <p14:creationId xmlns:p14="http://schemas.microsoft.com/office/powerpoint/2010/main" val="180863360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461073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295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7731692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296</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94026160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297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9257410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298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82637278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299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16658538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300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5147861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301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67846620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473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6: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5" name="Google Shape;555;p1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01437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303</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59021201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304</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5686510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305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946551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40540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329</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7054442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330</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139469453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2ED48BE-267D-4B59-ADE4-43764D46B7C8}"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71440445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e5245a713_2_358:notes"/>
          <p:cNvSpPr txBox="1">
            <a:spLocks noGrp="1"/>
          </p:cNvSpPr>
          <p:nvPr>
            <p:ph type="body" idx="1"/>
          </p:nvPr>
        </p:nvSpPr>
        <p:spPr>
          <a:xfrm>
            <a:off x="914400" y="3300412"/>
            <a:ext cx="7315200" cy="27003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2" name="Google Shape;532;g4e5245a713_2_3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2749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5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5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3952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6" name="Google Shape;1386;p5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76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7: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2" name="Google Shape;562;p1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53609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6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6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633640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a:t>Lecture-1</a:t>
            </a:r>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342</a:t>
            </a:fld>
            <a:endParaRPr lang="en-US"/>
          </a:p>
        </p:txBody>
      </p:sp>
    </p:spTree>
    <p:extLst>
      <p:ext uri="{BB962C8B-B14F-4D97-AF65-F5344CB8AC3E}">
        <p14:creationId xmlns:p14="http://schemas.microsoft.com/office/powerpoint/2010/main" val="13253629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F4A14E00-9A67-489A-B448-391B4D6943BE}" type="slidenum">
              <a:rPr lang="en-GB" altLang="en-US" sz="1300" b="0"/>
              <a:pPr eaLnBrk="1" hangingPunct="1"/>
              <a:t>344</a:t>
            </a:fld>
            <a:endParaRPr lang="en-GB" altLang="en-US" sz="1300" b="0"/>
          </a:p>
        </p:txBody>
      </p:sp>
      <p:sp>
        <p:nvSpPr>
          <p:cNvPr id="3491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91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43406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C4E6E7F0-6A0B-4D24-A170-36D854152012}" type="slidenum">
              <a:rPr lang="en-GB" altLang="en-US" sz="1300" b="0"/>
              <a:pPr eaLnBrk="1" hangingPunct="1"/>
              <a:t>347</a:t>
            </a:fld>
            <a:endParaRPr lang="en-GB" altLang="en-US" sz="1300" b="0"/>
          </a:p>
        </p:txBody>
      </p:sp>
      <p:sp>
        <p:nvSpPr>
          <p:cNvPr id="3502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02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0510708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349</a:t>
            </a:fld>
            <a:endParaRPr lang="en-US"/>
          </a:p>
        </p:txBody>
      </p:sp>
    </p:spTree>
    <p:extLst>
      <p:ext uri="{BB962C8B-B14F-4D97-AF65-F5344CB8AC3E}">
        <p14:creationId xmlns:p14="http://schemas.microsoft.com/office/powerpoint/2010/main" val="4066711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980C40EC-865C-4EE6-9EA9-61DED48AB1FB}" type="slidenum">
              <a:rPr lang="en-GB" altLang="en-US" sz="1300" b="0"/>
              <a:pPr eaLnBrk="1" hangingPunct="1"/>
              <a:t>350</a:t>
            </a:fld>
            <a:endParaRPr lang="en-GB" altLang="en-US" sz="1300" b="0"/>
          </a:p>
        </p:txBody>
      </p:sp>
      <p:sp>
        <p:nvSpPr>
          <p:cNvPr id="407554"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7555"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0236491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530023DE-2D5C-41C1-93E6-963A0F627BE5}" type="slidenum">
              <a:rPr lang="en-GB" altLang="en-US" sz="1300" b="0"/>
              <a:pPr eaLnBrk="1" hangingPunct="1"/>
              <a:t>351</a:t>
            </a:fld>
            <a:endParaRPr lang="en-GB" altLang="en-US" sz="1300" b="0"/>
          </a:p>
        </p:txBody>
      </p:sp>
      <p:sp>
        <p:nvSpPr>
          <p:cNvPr id="3543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430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S=[9+, 5-] </a:t>
            </a:r>
            <a:r>
              <a:rPr lang="en-US" dirty="0" err="1" smtClean="0">
                <a:ea typeface="ＭＳ Ｐゴシック" charset="0"/>
                <a:cs typeface="+mn-cs"/>
              </a:rPr>
              <a:t>una</a:t>
            </a:r>
            <a:r>
              <a:rPr lang="en-US" dirty="0" smtClean="0">
                <a:ea typeface="ＭＳ Ｐゴシック" charset="0"/>
                <a:cs typeface="+mn-cs"/>
              </a:rPr>
              <a:t> </a:t>
            </a:r>
            <a:r>
              <a:rPr lang="en-US" dirty="0" err="1" smtClean="0">
                <a:ea typeface="ＭＳ Ｐゴシック" charset="0"/>
                <a:cs typeface="+mn-cs"/>
              </a:rPr>
              <a:t>collezione</a:t>
            </a:r>
            <a:r>
              <a:rPr lang="en-US" dirty="0" smtClean="0">
                <a:ea typeface="ＭＳ Ｐゴシック" charset="0"/>
                <a:cs typeface="+mn-cs"/>
              </a:rPr>
              <a:t> di </a:t>
            </a:r>
            <a:r>
              <a:rPr lang="en-US" dirty="0" err="1" smtClean="0">
                <a:ea typeface="ＭＳ Ｐゴシック" charset="0"/>
                <a:cs typeface="+mn-cs"/>
              </a:rPr>
              <a:t>esempi</a:t>
            </a:r>
            <a:r>
              <a:rPr lang="en-US" dirty="0" smtClean="0">
                <a:ea typeface="ＭＳ Ｐゴシック" charset="0"/>
                <a:cs typeface="+mn-cs"/>
              </a:rPr>
              <a:t> di cui 9 </a:t>
            </a:r>
            <a:r>
              <a:rPr lang="en-US" dirty="0" err="1" smtClean="0">
                <a:ea typeface="ＭＳ Ｐゴシック" charset="0"/>
                <a:cs typeface="+mn-cs"/>
              </a:rPr>
              <a:t>positivi</a:t>
            </a:r>
            <a:r>
              <a:rPr lang="en-US" dirty="0" smtClean="0">
                <a:ea typeface="ＭＳ Ｐゴシック" charset="0"/>
                <a:cs typeface="+mn-cs"/>
              </a:rPr>
              <a:t> e 5 </a:t>
            </a:r>
            <a:r>
              <a:rPr lang="en-US" dirty="0" err="1" smtClean="0">
                <a:ea typeface="ＭＳ Ｐゴシック" charset="0"/>
                <a:cs typeface="+mn-cs"/>
              </a:rPr>
              <a:t>negativi</a:t>
            </a:r>
            <a:endParaRPr lang="en-US" smtClean="0">
              <a:ea typeface="ＭＳ Ｐゴシック" charset="0"/>
              <a:cs typeface="+mn-cs"/>
            </a:endParaRPr>
          </a:p>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40418326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FCEE6DBB-D475-47AB-B180-E803FC08C2D4}" type="slidenum">
              <a:rPr lang="en-GB" altLang="en-US" sz="1300" b="0"/>
              <a:pPr eaLnBrk="1" hangingPunct="1"/>
              <a:t>352</a:t>
            </a:fld>
            <a:endParaRPr lang="en-GB" altLang="en-US" sz="1300" b="0"/>
          </a:p>
        </p:txBody>
      </p:sp>
      <p:sp>
        <p:nvSpPr>
          <p:cNvPr id="3573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7379"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La riduzione in entropia attesa partizionando sui valori dell’ attributo A</a:t>
            </a:r>
          </a:p>
          <a:p>
            <a:pPr eaLnBrk="1" hangingPunct="1"/>
            <a:endParaRPr lang="en-US" altLang="en-US" smtClean="0">
              <a:latin typeface="Times New Roman" panose="02020603050405020304" pitchFamily="18" charset="0"/>
            </a:endParaRPr>
          </a:p>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71835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353</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14570825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8EFF2F42-DB56-4DE6-8E5D-F857471B3C44}" type="slidenum">
              <a:rPr lang="en-GB" altLang="en-US" sz="1300" b="0"/>
              <a:pPr eaLnBrk="1" hangingPunct="1"/>
              <a:t>354</a:t>
            </a:fld>
            <a:endParaRPr lang="en-GB" altLang="en-US" sz="1300" b="0"/>
          </a:p>
        </p:txBody>
      </p:sp>
      <p:sp>
        <p:nvSpPr>
          <p:cNvPr id="358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840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127745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18:notes"/>
          <p:cNvSpPr txBox="1">
            <a:spLocks noGrp="1"/>
          </p:cNvSpPr>
          <p:nvPr>
            <p:ph type="body" idx="1"/>
          </p:nvPr>
        </p:nvSpPr>
        <p:spPr>
          <a:xfrm>
            <a:off x="1219200" y="2475310"/>
            <a:ext cx="9753600" cy="20252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69" name="Google Shape;569;p18: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9572563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355</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187232916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23AF37D9-197B-4045-9AC8-CA5A5378E1BB}" type="slidenum">
              <a:rPr lang="en-GB" altLang="en-US" sz="1300" b="0"/>
              <a:pPr eaLnBrk="1" hangingPunct="1"/>
              <a:t>356</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347610905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5FEA80E1-1A63-456C-87D0-D2E54EE265B2}" type="slidenum">
              <a:rPr lang="en-GB" altLang="en-US" sz="1300" b="0"/>
              <a:pPr eaLnBrk="1" hangingPunct="1"/>
              <a:t>357</a:t>
            </a:fld>
            <a:endParaRPr lang="en-GB" altLang="en-US" sz="1300" b="0"/>
          </a:p>
        </p:txBody>
      </p:sp>
      <p:sp>
        <p:nvSpPr>
          <p:cNvPr id="36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22461315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5FEA80E1-1A63-456C-87D0-D2E54EE265B2}" type="slidenum">
              <a:rPr lang="en-GB" altLang="en-US" sz="1300" b="0"/>
              <a:pPr eaLnBrk="1" hangingPunct="1"/>
              <a:t>358</a:t>
            </a:fld>
            <a:endParaRPr lang="en-GB" altLang="en-US" sz="1300" b="0"/>
          </a:p>
        </p:txBody>
      </p:sp>
      <p:sp>
        <p:nvSpPr>
          <p:cNvPr id="36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68250997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122F4F04-6FEA-463B-921F-D46193B3B9BC}" type="slidenum">
              <a:rPr lang="en-GB" altLang="en-US" sz="1300" b="0"/>
              <a:pPr eaLnBrk="1" hangingPunct="1"/>
              <a:t>359</a:t>
            </a:fld>
            <a:endParaRPr lang="en-GB" altLang="en-US" sz="1300" b="0"/>
          </a:p>
        </p:txBody>
      </p:sp>
      <p:sp>
        <p:nvSpPr>
          <p:cNvPr id="36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77467344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122F4F04-6FEA-463B-921F-D46193B3B9BC}" type="slidenum">
              <a:rPr lang="en-GB" altLang="en-US" sz="1300" b="0"/>
              <a:pPr eaLnBrk="1" hangingPunct="1"/>
              <a:t>360</a:t>
            </a:fld>
            <a:endParaRPr lang="en-GB" altLang="en-US" sz="1300" b="0"/>
          </a:p>
        </p:txBody>
      </p:sp>
      <p:sp>
        <p:nvSpPr>
          <p:cNvPr id="36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405938029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1B2559E8-38F4-4B7C-885C-64CA7D92EC4E}" type="slidenum">
              <a:rPr lang="en-GB" altLang="en-US" sz="1300" b="0"/>
              <a:pPr eaLnBrk="1" hangingPunct="1"/>
              <a:t>362</a:t>
            </a:fld>
            <a:endParaRPr lang="en-GB" altLang="en-US" sz="1300" b="0"/>
          </a:p>
        </p:txBody>
      </p:sp>
      <p:sp>
        <p:nvSpPr>
          <p:cNvPr id="367618"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761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6291700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F4541F95-DD0C-4FC1-BEB2-5D2F87F7ECE3}" type="slidenum">
              <a:rPr lang="en-GB" altLang="en-US" sz="1300" b="0"/>
              <a:pPr eaLnBrk="1" hangingPunct="1"/>
              <a:t>363</a:t>
            </a:fld>
            <a:endParaRPr lang="en-GB" altLang="en-US" sz="1300" b="0"/>
          </a:p>
        </p:txBody>
      </p:sp>
      <p:sp>
        <p:nvSpPr>
          <p:cNvPr id="384002"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4003" name="Rectangle 1027"/>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L'overfitting pu</a:t>
            </a:r>
            <a:r>
              <a:rPr lang="en-US" altLang="ja-JP" smtClean="0">
                <a:latin typeface="Times New Roman" panose="02020603050405020304" pitchFamily="18" charset="0"/>
              </a:rPr>
              <a:t>ò succedere quando c' </a:t>
            </a:r>
            <a:r>
              <a:rPr lang="en-US" altLang="ja-JP" smtClean="0">
                <a:latin typeface="Arial" panose="020B0604020202020204" pitchFamily="34" charset="0"/>
              </a:rPr>
              <a:t>è </a:t>
            </a:r>
            <a:r>
              <a:rPr lang="en-US" altLang="ja-JP" smtClean="0">
                <a:latin typeface="Times New Roman" panose="02020603050405020304" pitchFamily="18" charset="0"/>
              </a:rPr>
              <a:t>rumore nei dati.</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502981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AB1C3F47-F398-4FB4-848A-79FD9BCFC286}" type="slidenum">
              <a:rPr lang="en-GB" altLang="en-US" sz="1300" b="0"/>
              <a:pPr eaLnBrk="1" hangingPunct="1"/>
              <a:t>364</a:t>
            </a:fld>
            <a:endParaRPr lang="en-GB" altLang="en-US" sz="1300" b="0"/>
          </a:p>
        </p:txBody>
      </p:sp>
      <p:sp>
        <p:nvSpPr>
          <p:cNvPr id="38912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912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errore sul training e' minore e quindi ci appare come la migliore ipotesi</a:t>
            </a:r>
          </a:p>
          <a:p>
            <a:pPr eaLnBrk="1" hangingPunct="1"/>
            <a:r>
              <a:rPr lang="en-US" altLang="en-US" smtClean="0">
                <a:latin typeface="Times New Roman" panose="02020603050405020304" pitchFamily="18" charset="0"/>
              </a:rPr>
              <a:t>Ma l' errore nello spazio di tutti I possibili dati </a:t>
            </a:r>
            <a:r>
              <a:rPr lang="en-US" altLang="ja-JP" smtClean="0">
                <a:latin typeface="Arial" panose="020B0604020202020204" pitchFamily="34" charset="0"/>
              </a:rPr>
              <a:t>è </a:t>
            </a:r>
            <a:r>
              <a:rPr lang="en-US" altLang="ja-JP" smtClean="0">
                <a:latin typeface="Times New Roman" panose="02020603050405020304" pitchFamily="18" charset="0"/>
              </a:rPr>
              <a:t>maggiore.</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8217908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EE4964F3-5D8D-434C-98CD-57DC025549A3}" type="slidenum">
              <a:rPr lang="en-GB" altLang="en-US" sz="1300" b="0"/>
              <a:pPr eaLnBrk="1" hangingPunct="1"/>
              <a:t>365</a:t>
            </a:fld>
            <a:endParaRPr lang="en-GB" altLang="en-US" sz="1300" b="0"/>
          </a:p>
        </p:txBody>
      </p:sp>
      <p:sp>
        <p:nvSpPr>
          <p:cNvPr id="38605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60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esempio D15 è sbagliato, introduce rumore nei dati.</a:t>
            </a:r>
          </a:p>
        </p:txBody>
      </p:sp>
    </p:spTree>
    <p:extLst>
      <p:ext uri="{BB962C8B-B14F-4D97-AF65-F5344CB8AC3E}">
        <p14:creationId xmlns:p14="http://schemas.microsoft.com/office/powerpoint/2010/main" val="385025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19: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6" name="Google Shape;576;p1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87827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0D20661C-BC14-4F27-985A-ECCB5B089A91}" type="slidenum">
              <a:rPr lang="en-GB" altLang="en-US" sz="1300" b="0"/>
              <a:pPr eaLnBrk="1" hangingPunct="1"/>
              <a:t>366</a:t>
            </a:fld>
            <a:endParaRPr lang="en-GB" altLang="en-US" sz="1300" b="0"/>
          </a:p>
        </p:txBody>
      </p:sp>
      <p:sp>
        <p:nvSpPr>
          <p:cNvPr id="3686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8643"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The example shows that noise can lead to </a:t>
            </a:r>
            <a:r>
              <a:rPr lang="en-US" dirty="0" err="1" smtClean="0">
                <a:ea typeface="ＭＳ Ｐゴシック" charset="0"/>
                <a:cs typeface="+mn-cs"/>
              </a:rPr>
              <a:t>overfitting</a:t>
            </a:r>
            <a:r>
              <a:rPr lang="en-US" dirty="0" smtClean="0">
                <a:ea typeface="ＭＳ Ｐゴシック" charset="0"/>
                <a:cs typeface="+mn-cs"/>
              </a:rPr>
              <a:t>. </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without noise is also possible, especially when </a:t>
            </a:r>
            <a:r>
              <a:rPr lang="en-US" dirty="0" err="1" smtClean="0">
                <a:ea typeface="ＭＳ Ｐゴシック" charset="0"/>
                <a:cs typeface="+mn-cs"/>
              </a:rPr>
              <a:t>classifcation</a:t>
            </a:r>
            <a:r>
              <a:rPr lang="en-US" dirty="0" smtClean="0">
                <a:ea typeface="ＭＳ Ｐゴシック" charset="0"/>
                <a:cs typeface="+mn-cs"/>
              </a:rPr>
              <a:t> decision on the leafs are based on few examples. Uniform classification may be a coincidence.</a:t>
            </a:r>
          </a:p>
          <a:p>
            <a:pPr eaLnBrk="1" hangingPunct="1">
              <a:defRPr/>
            </a:pPr>
            <a:r>
              <a:rPr lang="en-US" dirty="0" smtClean="0">
                <a:ea typeface="ＭＳ Ｐゴシック" charset="0"/>
                <a:cs typeface="+mn-cs"/>
              </a:rPr>
              <a:t>This is a potential cause of </a:t>
            </a:r>
            <a:r>
              <a:rPr lang="en-US" dirty="0" err="1" smtClean="0">
                <a:ea typeface="ＭＳ Ｐゴシック" charset="0"/>
                <a:cs typeface="+mn-cs"/>
              </a:rPr>
              <a:t>overfitting</a:t>
            </a:r>
            <a:r>
              <a:rPr lang="en-US" dirty="0" smtClean="0">
                <a:ea typeface="ＭＳ Ｐゴシック" charset="0"/>
                <a:cs typeface="+mn-cs"/>
              </a:rPr>
              <a:t>.</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is a significant problem for DT, reducing the accuracy to 10-25% on many problems.</a:t>
            </a:r>
          </a:p>
        </p:txBody>
      </p:sp>
    </p:spTree>
    <p:extLst>
      <p:ext uri="{BB962C8B-B14F-4D97-AF65-F5344CB8AC3E}">
        <p14:creationId xmlns:p14="http://schemas.microsoft.com/office/powerpoint/2010/main" val="374714275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972CAC81-B62A-40FD-99B8-70297AEA6377}" type="slidenum">
              <a:rPr lang="en-GB" altLang="en-US" sz="1300" b="0"/>
              <a:pPr eaLnBrk="1" hangingPunct="1"/>
              <a:t>367</a:t>
            </a:fld>
            <a:endParaRPr lang="en-GB" altLang="en-US" sz="1300" b="0"/>
          </a:p>
        </p:txBody>
      </p:sp>
      <p:sp>
        <p:nvSpPr>
          <p:cNvPr id="3706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0691"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Usando tutti dati di training, un test statistico può predire l’ influenza delle decisioni se espandere (o potare) sulle prestazioni su tutto X.</a:t>
            </a:r>
          </a:p>
          <a:p>
            <a:pPr eaLnBrk="1" hangingPunct="1"/>
            <a:r>
              <a:rPr lang="en-US" altLang="en-US" i="1" smtClean="0">
                <a:latin typeface="Times New Roman" panose="02020603050405020304" pitchFamily="18" charset="0"/>
              </a:rPr>
              <a:t>Minimum description length principle, </a:t>
            </a:r>
            <a:r>
              <a:rPr lang="en-US" altLang="en-US" smtClean="0">
                <a:latin typeface="Times New Roman" panose="02020603050405020304" pitchFamily="18" charset="0"/>
              </a:rPr>
              <a:t>un principio di compattezza della rappresentazione</a:t>
            </a:r>
            <a:r>
              <a:rPr lang="en-US" altLang="en-US" i="1" smtClean="0">
                <a:latin typeface="Times New Roman" panose="02020603050405020304" pitchFamily="18" charset="0"/>
              </a:rPr>
              <a:t>.</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3583195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D46EACF8-D0BE-4FBA-8A29-E2CA87C292E6}" type="slidenum">
              <a:rPr lang="en-GB" altLang="en-US" sz="1300" b="0"/>
              <a:pPr eaLnBrk="1" hangingPunct="1"/>
              <a:t>368</a:t>
            </a:fld>
            <a:endParaRPr lang="en-GB" altLang="en-US" sz="1300" b="0"/>
          </a:p>
        </p:txBody>
      </p:sp>
      <p:sp>
        <p:nvSpPr>
          <p:cNvPr id="3717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1715" name="Rectangle 3"/>
          <p:cNvSpPr>
            <a:spLocks noGrp="1" noChangeArrowheads="1"/>
          </p:cNvSpPr>
          <p:nvPr>
            <p:ph type="body" idx="1"/>
          </p:nvPr>
        </p:nvSpPr>
        <p:spPr/>
        <p:txBody>
          <a:bodyPr/>
          <a:lstStyle/>
          <a:p>
            <a:pPr eaLnBrk="1" hangingPunct="1">
              <a:defRPr/>
            </a:pPr>
            <a:r>
              <a:rPr lang="en-US" dirty="0" err="1" smtClean="0">
                <a:ea typeface="ＭＳ Ｐゴシック" charset="0"/>
                <a:cs typeface="+mn-cs"/>
              </a:rPr>
              <a:t>Potatura</a:t>
            </a:r>
            <a:r>
              <a:rPr lang="en-US" dirty="0" smtClean="0">
                <a:ea typeface="ＭＳ Ｐゴシック" charset="0"/>
                <a:cs typeface="+mn-cs"/>
              </a:rPr>
              <a:t> </a:t>
            </a:r>
            <a:r>
              <a:rPr lang="en-US" dirty="0" err="1" smtClean="0">
                <a:ea typeface="ＭＳ Ｐゴシック" charset="0"/>
                <a:cs typeface="+mn-cs"/>
              </a:rPr>
              <a:t>sulla</a:t>
            </a:r>
            <a:r>
              <a:rPr lang="en-US" dirty="0" smtClean="0">
                <a:ea typeface="ＭＳ Ｐゴシック" charset="0"/>
                <a:cs typeface="+mn-cs"/>
              </a:rPr>
              <a:t> base di </a:t>
            </a:r>
            <a:r>
              <a:rPr lang="en-US" dirty="0" err="1" smtClean="0">
                <a:ea typeface="ＭＳ Ｐゴシック" charset="0"/>
                <a:cs typeface="+mn-cs"/>
              </a:rPr>
              <a:t>errori</a:t>
            </a:r>
            <a:r>
              <a:rPr lang="en-US" dirty="0" smtClean="0">
                <a:ea typeface="ＭＳ Ｐゴシック" charset="0"/>
                <a:cs typeface="+mn-cs"/>
              </a:rPr>
              <a:t> </a:t>
            </a:r>
            <a:r>
              <a:rPr lang="en-US" dirty="0" err="1" smtClean="0">
                <a:ea typeface="ＭＳ Ｐゴシック" charset="0"/>
                <a:cs typeface="+mn-cs"/>
              </a:rPr>
              <a:t>ridotti</a:t>
            </a:r>
            <a:r>
              <a:rPr lang="en-US" dirty="0" smtClean="0">
                <a:ea typeface="ＭＳ Ｐゴシック" charset="0"/>
                <a:cs typeface="+mn-cs"/>
              </a:rPr>
              <a:t>, </a:t>
            </a:r>
            <a:r>
              <a:rPr lang="en-US" dirty="0" err="1" smtClean="0">
                <a:ea typeface="ＭＳ Ｐゴシック" charset="0"/>
                <a:cs typeface="+mn-cs"/>
              </a:rPr>
              <a:t>valutati</a:t>
            </a:r>
            <a:r>
              <a:rPr lang="en-US" dirty="0" smtClean="0">
                <a:ea typeface="ＭＳ Ｐゴシック" charset="0"/>
                <a:cs typeface="+mn-cs"/>
              </a:rPr>
              <a:t> </a:t>
            </a:r>
            <a:r>
              <a:rPr lang="en-US" dirty="0" err="1" smtClean="0">
                <a:ea typeface="ＭＳ Ｐゴシック" charset="0"/>
                <a:cs typeface="+mn-cs"/>
              </a:rPr>
              <a:t>sul</a:t>
            </a:r>
            <a:r>
              <a:rPr lang="en-US" dirty="0" smtClean="0">
                <a:ea typeface="ＭＳ Ｐゴシック" charset="0"/>
                <a:cs typeface="+mn-cs"/>
              </a:rPr>
              <a:t> validation set.</a:t>
            </a:r>
          </a:p>
        </p:txBody>
      </p:sp>
    </p:spTree>
    <p:extLst>
      <p:ext uri="{BB962C8B-B14F-4D97-AF65-F5344CB8AC3E}">
        <p14:creationId xmlns:p14="http://schemas.microsoft.com/office/powerpoint/2010/main" val="15991673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C37B26EC-B09B-4778-8B7E-9D3BA8492540}" type="slidenum">
              <a:rPr lang="en-GB" altLang="en-US" sz="1300" b="0"/>
              <a:pPr eaLnBrk="1" hangingPunct="1"/>
              <a:t>369</a:t>
            </a:fld>
            <a:endParaRPr lang="en-GB" altLang="en-US" sz="1300" b="0"/>
          </a:p>
        </p:txBody>
      </p:sp>
      <p:sp>
        <p:nvSpPr>
          <p:cNvPr id="3747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47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57278066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C37B26EC-B09B-4778-8B7E-9D3BA8492540}" type="slidenum">
              <a:rPr lang="en-GB" altLang="en-US" sz="1300" b="0"/>
              <a:pPr eaLnBrk="1" hangingPunct="1"/>
              <a:t>370</a:t>
            </a:fld>
            <a:endParaRPr lang="en-GB" altLang="en-US" sz="1300" b="0"/>
          </a:p>
        </p:txBody>
      </p:sp>
      <p:sp>
        <p:nvSpPr>
          <p:cNvPr id="3747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47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6865715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B874B1ED-E7CD-43B7-B871-A906B0939B0D}" type="slidenum">
              <a:rPr lang="en-GB" altLang="en-US" sz="1300" b="0"/>
              <a:pPr eaLnBrk="1" hangingPunct="1"/>
              <a:t>372</a:t>
            </a:fld>
            <a:endParaRPr lang="en-GB" altLang="en-US" sz="1300" b="0"/>
          </a:p>
        </p:txBody>
      </p:sp>
      <p:sp>
        <p:nvSpPr>
          <p:cNvPr id="408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857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73592182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D4249D03-84C1-4F45-8895-603A2F51CA8F}" type="slidenum">
              <a:rPr lang="en-GB" altLang="en-US" sz="1300" b="0"/>
              <a:pPr eaLnBrk="1" hangingPunct="1"/>
              <a:t>373</a:t>
            </a:fld>
            <a:endParaRPr lang="en-GB" altLang="en-US" sz="1300" b="0"/>
          </a:p>
        </p:txBody>
      </p:sp>
      <p:sp>
        <p:nvSpPr>
          <p:cNvPr id="3758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58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43540438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2B926482-6256-421C-83F0-27460E53AFF2}" type="slidenum">
              <a:rPr lang="en-GB" altLang="en-US" sz="1300" b="0"/>
              <a:pPr eaLnBrk="1" hangingPunct="1"/>
              <a:t>374</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683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42287400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D6FE310E-C627-4BE4-9760-F66927C68E8D}" type="slidenum">
              <a:rPr lang="en-GB" altLang="en-US" sz="1300" b="0"/>
              <a:pPr eaLnBrk="1" hangingPunct="1"/>
              <a:t>375</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ea typeface="ＭＳ Ｐゴシック" charset="0"/>
                <a:cs typeface="+mn-cs"/>
              </a:rPr>
              <a:t>2</a:t>
            </a:r>
            <a:r>
              <a:rPr lang="en-US" baseline="30000" dirty="0" smtClean="0">
                <a:ea typeface="ＭＳ Ｐゴシック" charset="0"/>
                <a:cs typeface="+mn-cs"/>
              </a:rPr>
              <a:t>-x </a:t>
            </a:r>
            <a:r>
              <a:rPr lang="en-US" dirty="0" smtClean="0">
                <a:ea typeface="ＭＳ Ｐゴシック" charset="0"/>
                <a:cs typeface="+mn-cs"/>
              </a:rPr>
              <a:t>= 1/2</a:t>
            </a:r>
            <a:r>
              <a:rPr lang="en-US" baseline="30000" dirty="0" smtClean="0">
                <a:ea typeface="ＭＳ Ｐゴシック" charset="0"/>
                <a:cs typeface="+mn-cs"/>
              </a:rPr>
              <a:t>x</a:t>
            </a:r>
          </a:p>
        </p:txBody>
      </p:sp>
    </p:spTree>
    <p:extLst>
      <p:ext uri="{BB962C8B-B14F-4D97-AF65-F5344CB8AC3E}">
        <p14:creationId xmlns:p14="http://schemas.microsoft.com/office/powerpoint/2010/main" val="33840413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45422" eaLnBrk="0" hangingPunct="0">
              <a:defRPr sz="2300" b="1">
                <a:solidFill>
                  <a:schemeClr val="tx1"/>
                </a:solidFill>
                <a:latin typeface="Times New Roman" panose="02020603050405020304" pitchFamily="18" charset="0"/>
                <a:ea typeface="MS PGothic" panose="020B0600070205080204" pitchFamily="34" charset="-128"/>
              </a:defRPr>
            </a:lvl1pPr>
            <a:lvl2pPr marL="726531" indent="-279435" defTabSz="945422" eaLnBrk="0" hangingPunct="0">
              <a:defRPr sz="2300" b="1">
                <a:solidFill>
                  <a:schemeClr val="tx1"/>
                </a:solidFill>
                <a:latin typeface="Times New Roman" panose="02020603050405020304" pitchFamily="18" charset="0"/>
                <a:ea typeface="MS PGothic" panose="020B0600070205080204" pitchFamily="34" charset="-128"/>
              </a:defRPr>
            </a:lvl2pPr>
            <a:lvl3pPr marL="1117740" indent="-223548" defTabSz="945422" eaLnBrk="0" hangingPunct="0">
              <a:defRPr sz="2300" b="1">
                <a:solidFill>
                  <a:schemeClr val="tx1"/>
                </a:solidFill>
                <a:latin typeface="Times New Roman" panose="02020603050405020304" pitchFamily="18" charset="0"/>
                <a:ea typeface="MS PGothic" panose="020B0600070205080204" pitchFamily="34" charset="-128"/>
              </a:defRPr>
            </a:lvl3pPr>
            <a:lvl4pPr marL="1564836" indent="-223548" defTabSz="945422" eaLnBrk="0" hangingPunct="0">
              <a:defRPr sz="2300" b="1">
                <a:solidFill>
                  <a:schemeClr val="tx1"/>
                </a:solidFill>
                <a:latin typeface="Times New Roman" panose="02020603050405020304" pitchFamily="18" charset="0"/>
                <a:ea typeface="MS PGothic" panose="020B0600070205080204" pitchFamily="34" charset="-128"/>
              </a:defRPr>
            </a:lvl4pPr>
            <a:lvl5pPr marL="2011931" indent="-223548" defTabSz="945422" eaLnBrk="0" hangingPunct="0">
              <a:defRPr sz="2300" b="1">
                <a:solidFill>
                  <a:schemeClr val="tx1"/>
                </a:solidFill>
                <a:latin typeface="Times New Roman" panose="02020603050405020304" pitchFamily="18" charset="0"/>
                <a:ea typeface="MS PGothic" panose="020B0600070205080204" pitchFamily="34" charset="-128"/>
              </a:defRPr>
            </a:lvl5pPr>
            <a:lvl6pPr marL="2459027"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6pPr>
            <a:lvl7pPr marL="2906123"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7pPr>
            <a:lvl8pPr marL="3353219"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8pPr>
            <a:lvl9pPr marL="3800315" indent="-223548" defTabSz="945422" eaLnBrk="0" fontAlgn="base" hangingPunct="0">
              <a:spcBef>
                <a:spcPct val="0"/>
              </a:spcBef>
              <a:spcAft>
                <a:spcPct val="0"/>
              </a:spcAft>
              <a:defRPr sz="2300" b="1">
                <a:solidFill>
                  <a:schemeClr val="tx1"/>
                </a:solidFill>
                <a:latin typeface="Times New Roman" panose="02020603050405020304" pitchFamily="18" charset="0"/>
                <a:ea typeface="MS PGothic" panose="020B0600070205080204" pitchFamily="34" charset="-128"/>
              </a:defRPr>
            </a:lvl9pPr>
          </a:lstStyle>
          <a:p>
            <a:pPr eaLnBrk="1" hangingPunct="1"/>
            <a:fld id="{9708D6AE-8AC3-4E08-94F1-F2FB2EF50F11}" type="slidenum">
              <a:rPr lang="en-GB" altLang="en-US" sz="1300" b="0"/>
              <a:pPr eaLnBrk="1" hangingPunct="1"/>
              <a:t>376</a:t>
            </a:fld>
            <a:endParaRPr lang="en-GB" altLang="en-US" sz="1300" b="0"/>
          </a:p>
        </p:txBody>
      </p:sp>
      <p:sp>
        <p:nvSpPr>
          <p:cNvPr id="3778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785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03086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0" name="Google Shape;440;p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41" name="Google Shape;441;p2: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442" name="Google Shape;442;p2: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extLst>
      <p:ext uri="{BB962C8B-B14F-4D97-AF65-F5344CB8AC3E}">
        <p14:creationId xmlns:p14="http://schemas.microsoft.com/office/powerpoint/2010/main" val="1015437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0: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3" name="Google Shape;583;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439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1: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90" name="Google Shape;590;p21: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70967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22: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02" name="Google Shape;602;p22: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40925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23: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09" name="Google Shape;609;p23: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478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24:notes"/>
          <p:cNvSpPr txBox="1">
            <a:spLocks noGrp="1"/>
          </p:cNvSpPr>
          <p:nvPr>
            <p:ph type="body" idx="1"/>
          </p:nvPr>
        </p:nvSpPr>
        <p:spPr>
          <a:xfrm>
            <a:off x="1625600" y="2443233"/>
            <a:ext cx="8940800" cy="23142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15" name="Google Shape;615;p24:notes"/>
          <p:cNvSpPr>
            <a:spLocks noGrp="1" noRot="1" noChangeAspect="1"/>
          </p:cNvSpPr>
          <p:nvPr>
            <p:ph type="sldImg" idx="2"/>
          </p:nvPr>
        </p:nvSpPr>
        <p:spPr>
          <a:xfrm>
            <a:off x="4811713"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4008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25: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22" name="Google Shape;622;p25: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82412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26: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34" name="Google Shape;634;p26: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05770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7: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46" name="Google Shape;646;p27: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102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8: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4" name="Google Shape;684;p28: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75027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29: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5" name="Google Shape;695;p2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59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7" name="Google Shape;447;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228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30: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701" name="Google Shape;701;p30: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48696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31: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708" name="Google Shape;708;p31: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218337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32: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4" name="Google Shape;854;p32:notes"/>
          <p:cNvSpPr txBox="1">
            <a:spLocks noGrp="1"/>
          </p:cNvSpPr>
          <p:nvPr>
            <p:ph type="body" idx="1"/>
          </p:nvPr>
        </p:nvSpPr>
        <p:spPr>
          <a:xfrm>
            <a:off x="1219200" y="2475310"/>
            <a:ext cx="9753600" cy="202525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55" name="Google Shape;855;p32:notes"/>
          <p:cNvSpPr txBox="1">
            <a:spLocks noGrp="1"/>
          </p:cNvSpPr>
          <p:nvPr>
            <p:ph type="sldNum" idx="12"/>
          </p:nvPr>
        </p:nvSpPr>
        <p:spPr>
          <a:xfrm>
            <a:off x="6905979" y="4885432"/>
            <a:ext cx="5283200" cy="25806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32</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484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33: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8" name="Google Shape;868;p33:notes"/>
          <p:cNvSpPr txBox="1">
            <a:spLocks noGrp="1"/>
          </p:cNvSpPr>
          <p:nvPr>
            <p:ph type="body" idx="1"/>
          </p:nvPr>
        </p:nvSpPr>
        <p:spPr>
          <a:xfrm>
            <a:off x="1219200" y="2475310"/>
            <a:ext cx="9753600" cy="202525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69" name="Google Shape;869;p33:notes"/>
          <p:cNvSpPr txBox="1">
            <a:spLocks noGrp="1"/>
          </p:cNvSpPr>
          <p:nvPr>
            <p:ph type="sldNum" idx="12"/>
          </p:nvPr>
        </p:nvSpPr>
        <p:spPr>
          <a:xfrm>
            <a:off x="6905979" y="4885432"/>
            <a:ext cx="5283200" cy="25806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33</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86923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34: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879" name="Google Shape;879;p34: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074447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35: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52" name="Google Shape;952;p35:notes"/>
          <p:cNvSpPr txBox="1">
            <a:spLocks noGrp="1"/>
          </p:cNvSpPr>
          <p:nvPr>
            <p:ph type="body" idx="1"/>
          </p:nvPr>
        </p:nvSpPr>
        <p:spPr>
          <a:xfrm>
            <a:off x="1219200" y="2475310"/>
            <a:ext cx="9753600" cy="202525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953" name="Google Shape;953;p35:notes"/>
          <p:cNvSpPr txBox="1">
            <a:spLocks noGrp="1"/>
          </p:cNvSpPr>
          <p:nvPr>
            <p:ph type="sldNum" idx="12"/>
          </p:nvPr>
        </p:nvSpPr>
        <p:spPr>
          <a:xfrm>
            <a:off x="6905979" y="4885432"/>
            <a:ext cx="5283200" cy="25806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1200">
                <a:solidFill>
                  <a:srgbClr val="000000"/>
                </a:solidFill>
                <a:latin typeface="Calibri"/>
                <a:ea typeface="Calibri"/>
                <a:cs typeface="Calibri"/>
                <a:sym typeface="Calibri"/>
              </a:rPr>
              <a:pPr marL="0" lvl="0" indent="0" algn="r" rtl="0">
                <a:spcBef>
                  <a:spcPts val="0"/>
                </a:spcBef>
                <a:spcAft>
                  <a:spcPts val="0"/>
                </a:spcAft>
                <a:buClr>
                  <a:srgbClr val="000000"/>
                </a:buClr>
                <a:buSzPts val="1200"/>
                <a:buFont typeface="Arial"/>
                <a:buNone/>
              </a:pPr>
              <a:t>35</a:t>
            </a:fld>
            <a:endParaRPr sz="12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98008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36: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981" name="Google Shape;981;p36: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3828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37: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064" name="Google Shape;1064;p37: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155064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8: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r>
              <a:rPr lang="en-US" sz="1200" b="1" i="0" u="none" strike="noStrike">
                <a:solidFill>
                  <a:schemeClr val="dk1"/>
                </a:solidFill>
                <a:latin typeface="Times New Roman"/>
                <a:ea typeface="Times New Roman"/>
                <a:cs typeface="Times New Roman"/>
                <a:sym typeface="Times New Roman"/>
              </a:rPr>
              <a:t>Reinforcement vs. Unsupervised Learning:</a:t>
            </a:r>
            <a:r>
              <a:rPr lang="en-US" sz="1200" b="0" i="0" u="none" strike="noStrike">
                <a:solidFill>
                  <a:schemeClr val="dk1"/>
                </a:solidFill>
                <a:latin typeface="Times New Roman"/>
                <a:ea typeface="Times New Roman"/>
                <a:cs typeface="Times New Roman"/>
                <a:sym typeface="Times New Roman"/>
              </a:rPr>
              <a:t> Reinforcement Learning basically has a mapping structure that guides the machine from input to output. However, Unsupervised Learning has no such features present in it. In Unsupervised Learning, the machine focuses on the underlying task of locating the patterns rather than the mapping for progressing towards the end goal. For example, if the task for the machine is to suggest a good news update to a user, a Reinforcement Learning algorithm will look to get regular feedback from the user in question, and would then through the feedback build a reputable knowledge graph of all news related articles that the person may like. On the contrary, an Unsupervised Learning algorithm will try looking at many other articles that the person has read, similar to this one, and suggest something that matches the user’s preferences. </a:t>
            </a:r>
            <a:endParaRPr/>
          </a:p>
        </p:txBody>
      </p:sp>
      <p:sp>
        <p:nvSpPr>
          <p:cNvPr id="1128" name="Google Shape;1128;p38: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366572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39: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35" name="Google Shape;1135;p3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34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12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40: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41" name="Google Shape;1141;p4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2384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4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47" name="Google Shape;1147;p4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p41: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149" name="Google Shape;1149;p41: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41</a:t>
            </a:fld>
            <a:endParaRPr/>
          </a:p>
        </p:txBody>
      </p:sp>
    </p:spTree>
    <p:extLst>
      <p:ext uri="{BB962C8B-B14F-4D97-AF65-F5344CB8AC3E}">
        <p14:creationId xmlns:p14="http://schemas.microsoft.com/office/powerpoint/2010/main" val="31989775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4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5" name="Google Shape;1155;p4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42: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1157" name="Google Shape;1157;p42: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42</a:t>
            </a:fld>
            <a:endParaRPr/>
          </a:p>
        </p:txBody>
      </p:sp>
    </p:spTree>
    <p:extLst>
      <p:ext uri="{BB962C8B-B14F-4D97-AF65-F5344CB8AC3E}">
        <p14:creationId xmlns:p14="http://schemas.microsoft.com/office/powerpoint/2010/main" val="2724698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43: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2" name="Google Shape;1162;p4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9056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44: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167" name="Google Shape;1167;p44: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81100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45: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172" name="Google Shape;1172;p45: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041004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46: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9" name="Google Shape;1199;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3250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46: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99" name="Google Shape;1199;p4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3250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47: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06" name="Google Shape;1206;p4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717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64: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7" name="Google Shape;1347;p6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838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5: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460" name="Google Shape;460;p5: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600161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66: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2" name="Google Shape;1362;p66: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75386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67: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9" name="Google Shape;1369;p67: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933251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p68: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6" name="Google Shape;1376;p68:notes"/>
          <p:cNvSpPr txBox="1">
            <a:spLocks noGrp="1"/>
          </p:cNvSpPr>
          <p:nvPr>
            <p:ph type="body" idx="1"/>
          </p:nvPr>
        </p:nvSpPr>
        <p:spPr>
          <a:xfrm>
            <a:off x="1219200" y="2475310"/>
            <a:ext cx="9753600" cy="20252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r>
              <a:rPr lang="en-US"/>
              <a:t>Diagnosis example</a:t>
            </a:r>
            <a:endParaRPr/>
          </a:p>
        </p:txBody>
      </p:sp>
      <p:sp>
        <p:nvSpPr>
          <p:cNvPr id="1377" name="Google Shape;1377;p68:notes"/>
          <p:cNvSpPr txBox="1">
            <a:spLocks noGrp="1"/>
          </p:cNvSpPr>
          <p:nvPr>
            <p:ph type="sldNum" idx="12"/>
          </p:nvPr>
        </p:nvSpPr>
        <p:spPr>
          <a:xfrm>
            <a:off x="6905979" y="4885433"/>
            <a:ext cx="5283200" cy="258075"/>
          </a:xfrm>
          <a:prstGeom prst="rect">
            <a:avLst/>
          </a:prstGeom>
          <a:noFill/>
          <a:ln>
            <a:noFill/>
          </a:ln>
        </p:spPr>
        <p:txBody>
          <a:bodyPr spcFirstLastPara="1" wrap="square" lIns="91425" tIns="45700" rIns="91425" bIns="45700" anchor="b" anchorCtr="0">
            <a:noAutofit/>
          </a:bodyPr>
          <a:lstStyle/>
          <a:p>
            <a:pPr algn="r">
              <a:buSzPts val="1400"/>
            </a:pPr>
            <a:fld id="{00000000-1234-1234-1234-123412341234}" type="slidenum">
              <a:rPr lang="en-US"/>
              <a:pPr algn="r">
                <a:buSzPts val="1400"/>
              </a:pPr>
              <a:t>79</a:t>
            </a:fld>
            <a:endParaRPr/>
          </a:p>
        </p:txBody>
      </p:sp>
    </p:spTree>
    <p:extLst>
      <p:ext uri="{BB962C8B-B14F-4D97-AF65-F5344CB8AC3E}">
        <p14:creationId xmlns:p14="http://schemas.microsoft.com/office/powerpoint/2010/main" val="2096581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69:notes"/>
          <p:cNvSpPr txBox="1">
            <a:spLocks noGrp="1"/>
          </p:cNvSpPr>
          <p:nvPr>
            <p:ph type="body" idx="1"/>
          </p:nvPr>
        </p:nvSpPr>
        <p:spPr>
          <a:xfrm>
            <a:off x="1219200" y="2475310"/>
            <a:ext cx="9753600" cy="2025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83" name="Google Shape;1383;p69: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470458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p65: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55" name="Google Shape;1355;p65: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6516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70:notes"/>
          <p:cNvSpPr txBox="1">
            <a:spLocks noGrp="1"/>
          </p:cNvSpPr>
          <p:nvPr>
            <p:ph type="body" idx="1"/>
          </p:nvPr>
        </p:nvSpPr>
        <p:spPr>
          <a:xfrm>
            <a:off x="1219200" y="2475310"/>
            <a:ext cx="9753600" cy="20252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0" name="Google Shape;1390;p70: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017946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71: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8" name="Google Shape;1398;p71: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78685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03949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73: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16" name="Google Shape;1416;p7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2412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74: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3" name="Google Shape;1423;p7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3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6: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
        <p:nvSpPr>
          <p:cNvPr id="467" name="Google Shape;467;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8" name="Google Shape;468;p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a:ea typeface="Times"/>
                <a:cs typeface="Times"/>
                <a:sym typeface="Times"/>
              </a:rPr>
              <a:t>The requirements of information security within an organization have undergone two major changes in the last several decades. Before the widespread use of data processing equipment,the security of information felt to be valuable to an organization was provided primarily by physical </a:t>
            </a:r>
            <a:r>
              <a:rPr lang="en-US"/>
              <a:t>(eg. rugged filing cabinets with locks) and administrative mechanisms (eg. Personnel screening procedures during hiring process).</a:t>
            </a:r>
            <a:endParaRPr/>
          </a:p>
          <a:p>
            <a:pPr marL="0" lvl="0" indent="0" algn="l" rtl="0">
              <a:spcBef>
                <a:spcPts val="360"/>
              </a:spcBef>
              <a:spcAft>
                <a:spcPts val="0"/>
              </a:spcAft>
              <a:buNone/>
            </a:pPr>
            <a:r>
              <a:rPr lang="en-US"/>
              <a:t>Growing computer use implies a need for automated tools for protecting files and other information stored on it. This is especially the case for a shared system, such as a time-sharing system, and even more so for systems that can be accessed over a public telephone network, data network, or the Internet.</a:t>
            </a:r>
            <a:endParaRPr/>
          </a:p>
          <a:p>
            <a:pPr marL="0" lvl="0" indent="0" algn="l" rtl="0">
              <a:spcBef>
                <a:spcPts val="360"/>
              </a:spcBef>
              <a:spcAft>
                <a:spcPts val="0"/>
              </a:spcAft>
              <a:buNone/>
            </a:pPr>
            <a:r>
              <a:rPr lang="en-US">
                <a:latin typeface="Times"/>
                <a:ea typeface="Times"/>
                <a:cs typeface="Times"/>
                <a:sym typeface="Times"/>
              </a:rPr>
              <a:t>The second major change that affected security is the introduction of distributed systems and the use of networks and communications facilities for carrying data between terminal user and computer and between computer and computer. Network security measures are needed to protect data during their transmission.</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extLst>
      <p:ext uri="{BB962C8B-B14F-4D97-AF65-F5344CB8AC3E}">
        <p14:creationId xmlns:p14="http://schemas.microsoft.com/office/powerpoint/2010/main" val="13239476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4" name="Google Shape;434;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452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0" name="Google Shape;440;p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441" name="Google Shape;441;p2: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442" name="Google Shape;442;p2: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extLst>
      <p:ext uri="{BB962C8B-B14F-4D97-AF65-F5344CB8AC3E}">
        <p14:creationId xmlns:p14="http://schemas.microsoft.com/office/powerpoint/2010/main" val="10154379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7" name="Google Shape;447;p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2285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66: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62" name="Google Shape;1362;p66: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0753863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039499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3081338" y="541338"/>
            <a:ext cx="3598862" cy="2698750"/>
          </a:xfrm>
          <a:solidFill>
            <a:srgbClr val="FFFFFF"/>
          </a:solidFill>
          <a:ln/>
        </p:spPr>
      </p:sp>
      <p:sp>
        <p:nvSpPr>
          <p:cNvPr id="87043" name="Rectangle 3"/>
          <p:cNvSpPr>
            <a:spLocks noGrp="1" noChangeArrowheads="1"/>
          </p:cNvSpPr>
          <p:nvPr>
            <p:ph type="body" idx="1"/>
          </p:nvPr>
        </p:nvSpPr>
        <p:spPr>
          <a:xfrm>
            <a:off x="1299587" y="3419436"/>
            <a:ext cx="7154427" cy="3240901"/>
          </a:xfrm>
          <a:solidFill>
            <a:srgbClr val="FFFFFF"/>
          </a:solidFill>
          <a:ln>
            <a:solidFill>
              <a:srgbClr val="000000"/>
            </a:solidFill>
          </a:ln>
        </p:spPr>
        <p:txBody>
          <a:bodyPr lIns="95017" tIns="47507" rIns="95017" bIns="47507"/>
          <a:lstStyle/>
          <a:p>
            <a:endParaRPr lang="en-US" dirty="0"/>
          </a:p>
        </p:txBody>
      </p:sp>
    </p:spTree>
    <p:extLst>
      <p:ext uri="{BB962C8B-B14F-4D97-AF65-F5344CB8AC3E}">
        <p14:creationId xmlns:p14="http://schemas.microsoft.com/office/powerpoint/2010/main" val="4120122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3081338" y="541338"/>
            <a:ext cx="3598862" cy="2698750"/>
          </a:xfrm>
          <a:solidFill>
            <a:srgbClr val="FFFFFF"/>
          </a:solidFill>
          <a:ln/>
        </p:spPr>
      </p:sp>
      <p:sp>
        <p:nvSpPr>
          <p:cNvPr id="89091" name="Rectangle 3"/>
          <p:cNvSpPr>
            <a:spLocks noGrp="1" noChangeArrowheads="1"/>
          </p:cNvSpPr>
          <p:nvPr>
            <p:ph type="body" idx="1"/>
          </p:nvPr>
        </p:nvSpPr>
        <p:spPr>
          <a:xfrm>
            <a:off x="1299587" y="3419436"/>
            <a:ext cx="7154427" cy="3240901"/>
          </a:xfrm>
          <a:solidFill>
            <a:srgbClr val="FFFFFF"/>
          </a:solidFill>
          <a:ln>
            <a:solidFill>
              <a:srgbClr val="000000"/>
            </a:solidFill>
          </a:ln>
        </p:spPr>
        <p:txBody>
          <a:bodyPr lIns="95017" tIns="47507" rIns="95017" bIns="47507"/>
          <a:lstStyle/>
          <a:p>
            <a:endParaRPr lang="en-US"/>
          </a:p>
        </p:txBody>
      </p:sp>
    </p:spTree>
    <p:extLst>
      <p:ext uri="{BB962C8B-B14F-4D97-AF65-F5344CB8AC3E}">
        <p14:creationId xmlns:p14="http://schemas.microsoft.com/office/powerpoint/2010/main" val="25939210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3081338" y="541338"/>
            <a:ext cx="3598862" cy="2698750"/>
          </a:xfrm>
          <a:ln/>
        </p:spPr>
      </p:sp>
      <p:sp>
        <p:nvSpPr>
          <p:cNvPr id="9011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9970874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3081338" y="541338"/>
            <a:ext cx="3598862" cy="2698750"/>
          </a:xfrm>
          <a:ln/>
        </p:spPr>
      </p:sp>
      <p:sp>
        <p:nvSpPr>
          <p:cNvPr id="9113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3164828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3081338" y="541338"/>
            <a:ext cx="3598862" cy="2698750"/>
          </a:xfrm>
          <a:ln/>
        </p:spPr>
      </p:sp>
      <p:sp>
        <p:nvSpPr>
          <p:cNvPr id="9216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03787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77" name="Google Shape;477;p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7:notes"/>
          <p:cNvSpPr txBox="1">
            <a:spLocks noGrp="1"/>
          </p:cNvSpPr>
          <p:nvPr>
            <p:ph type="hdr" idx="3"/>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479" name="Google Shape;479;p7:notes"/>
          <p:cNvSpPr txBox="1">
            <a:spLocks noGrp="1"/>
          </p:cNvSpPr>
          <p:nvPr>
            <p:ph type="sldNum" idx="12"/>
          </p:nvPr>
        </p:nvSpPr>
        <p:spPr>
          <a:xfrm>
            <a:off x="5181600" y="651510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extLst>
      <p:ext uri="{BB962C8B-B14F-4D97-AF65-F5344CB8AC3E}">
        <p14:creationId xmlns:p14="http://schemas.microsoft.com/office/powerpoint/2010/main" val="3872444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3081338" y="541338"/>
            <a:ext cx="3598862" cy="2698750"/>
          </a:xfrm>
          <a:ln/>
        </p:spPr>
      </p:sp>
      <p:sp>
        <p:nvSpPr>
          <p:cNvPr id="94211"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623356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3081338" y="541338"/>
            <a:ext cx="3598862" cy="2698750"/>
          </a:xfrm>
          <a:ln/>
        </p:spPr>
      </p:sp>
      <p:sp>
        <p:nvSpPr>
          <p:cNvPr id="9318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95859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3081338" y="541338"/>
            <a:ext cx="3598862" cy="2698750"/>
          </a:xfrm>
          <a:ln/>
        </p:spPr>
      </p:sp>
      <p:sp>
        <p:nvSpPr>
          <p:cNvPr id="9523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1886634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3081338" y="541338"/>
            <a:ext cx="3598862" cy="2698750"/>
          </a:xfrm>
          <a:ln/>
        </p:spPr>
      </p:sp>
      <p:sp>
        <p:nvSpPr>
          <p:cNvPr id="9625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6248115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3081338" y="541338"/>
            <a:ext cx="3598862" cy="2698750"/>
          </a:xfrm>
          <a:ln/>
        </p:spPr>
      </p:sp>
      <p:sp>
        <p:nvSpPr>
          <p:cNvPr id="9728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1307705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3081338" y="541338"/>
            <a:ext cx="3598862" cy="2698750"/>
          </a:xfrm>
          <a:ln/>
        </p:spPr>
      </p:sp>
      <p:sp>
        <p:nvSpPr>
          <p:cNvPr id="9830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759230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3081338" y="541338"/>
            <a:ext cx="3598862" cy="2698750"/>
          </a:xfrm>
          <a:ln/>
        </p:spPr>
      </p:sp>
      <p:sp>
        <p:nvSpPr>
          <p:cNvPr id="99331"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8792787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081338" y="541338"/>
            <a:ext cx="3598862" cy="2698750"/>
          </a:xfrm>
          <a:ln/>
        </p:spPr>
      </p:sp>
      <p:sp>
        <p:nvSpPr>
          <p:cNvPr id="10035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736736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3081338" y="541338"/>
            <a:ext cx="3598862" cy="2698750"/>
          </a:xfrm>
          <a:ln/>
        </p:spPr>
      </p:sp>
      <p:sp>
        <p:nvSpPr>
          <p:cNvPr id="10137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209869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3081338" y="541338"/>
            <a:ext cx="3598862" cy="2698750"/>
          </a:xfrm>
          <a:ln/>
        </p:spPr>
      </p:sp>
      <p:sp>
        <p:nvSpPr>
          <p:cNvPr id="10240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48026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8: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7" name="Google Shape;487;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156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3081338" y="541338"/>
            <a:ext cx="3598862" cy="2698750"/>
          </a:xfrm>
          <a:ln/>
        </p:spPr>
      </p:sp>
      <p:sp>
        <p:nvSpPr>
          <p:cNvPr id="10342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683680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3081338" y="541338"/>
            <a:ext cx="3598862" cy="2698750"/>
          </a:xfrm>
          <a:ln/>
        </p:spPr>
      </p:sp>
      <p:sp>
        <p:nvSpPr>
          <p:cNvPr id="104451"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71488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3081338" y="541338"/>
            <a:ext cx="3598862" cy="2698750"/>
          </a:xfrm>
          <a:ln/>
        </p:spPr>
      </p:sp>
      <p:sp>
        <p:nvSpPr>
          <p:cNvPr id="10547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8281610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3081338" y="541338"/>
            <a:ext cx="3598862" cy="2698750"/>
          </a:xfrm>
          <a:ln/>
        </p:spPr>
      </p:sp>
      <p:sp>
        <p:nvSpPr>
          <p:cNvPr id="10649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11359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3081338" y="541338"/>
            <a:ext cx="3598862" cy="2698750"/>
          </a:xfrm>
          <a:ln/>
        </p:spPr>
      </p:sp>
      <p:sp>
        <p:nvSpPr>
          <p:cNvPr id="10752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0035650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3081338" y="541338"/>
            <a:ext cx="3598862" cy="2698750"/>
          </a:xfrm>
          <a:ln/>
        </p:spPr>
      </p:sp>
      <p:sp>
        <p:nvSpPr>
          <p:cNvPr id="10854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2225271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3081338" y="541338"/>
            <a:ext cx="3598862" cy="2698750"/>
          </a:xfrm>
          <a:ln/>
        </p:spPr>
      </p:sp>
      <p:sp>
        <p:nvSpPr>
          <p:cNvPr id="109571"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3505824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3081338" y="541338"/>
            <a:ext cx="3598862" cy="2698750"/>
          </a:xfrm>
          <a:ln/>
        </p:spPr>
      </p:sp>
      <p:sp>
        <p:nvSpPr>
          <p:cNvPr id="11059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42357147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3081338" y="541338"/>
            <a:ext cx="3598862" cy="2698750"/>
          </a:xfrm>
          <a:ln/>
        </p:spPr>
      </p:sp>
      <p:sp>
        <p:nvSpPr>
          <p:cNvPr id="115715"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710522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3081338" y="541338"/>
            <a:ext cx="3598862" cy="2698750"/>
          </a:xfrm>
          <a:ln/>
        </p:spPr>
      </p:sp>
      <p:sp>
        <p:nvSpPr>
          <p:cNvPr id="11673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50184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4" name="Google Shape;494;p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1162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3081338" y="541338"/>
            <a:ext cx="3598862" cy="2698750"/>
          </a:xfrm>
          <a:ln/>
        </p:spPr>
      </p:sp>
      <p:sp>
        <p:nvSpPr>
          <p:cNvPr id="11776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9254676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3081338" y="541338"/>
            <a:ext cx="3598862" cy="2698750"/>
          </a:xfrm>
          <a:ln/>
        </p:spPr>
      </p:sp>
      <p:sp>
        <p:nvSpPr>
          <p:cNvPr id="11878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15726809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3081338" y="541338"/>
            <a:ext cx="3598862" cy="2698750"/>
          </a:xfrm>
          <a:ln/>
        </p:spPr>
      </p:sp>
      <p:sp>
        <p:nvSpPr>
          <p:cNvPr id="111619"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22207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3081338" y="541338"/>
            <a:ext cx="3598862" cy="2698750"/>
          </a:xfrm>
          <a:ln/>
        </p:spPr>
      </p:sp>
      <p:sp>
        <p:nvSpPr>
          <p:cNvPr id="112643"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37277412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3081338" y="541338"/>
            <a:ext cx="3598862" cy="2698750"/>
          </a:xfrm>
          <a:ln/>
        </p:spPr>
      </p:sp>
      <p:sp>
        <p:nvSpPr>
          <p:cNvPr id="113667" name="Rectangle 3"/>
          <p:cNvSpPr>
            <a:spLocks noGrp="1" noChangeArrowheads="1"/>
          </p:cNvSpPr>
          <p:nvPr>
            <p:ph type="body" idx="1"/>
          </p:nvPr>
        </p:nvSpPr>
        <p:spPr>
          <a:xfrm>
            <a:off x="1299587" y="3419436"/>
            <a:ext cx="7154427" cy="32409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7948050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3086100" y="546100"/>
            <a:ext cx="3586163" cy="2689225"/>
          </a:xfrm>
          <a:ln/>
        </p:spPr>
      </p:sp>
      <p:sp>
        <p:nvSpPr>
          <p:cNvPr id="3481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34820" name="Slide Number Placeholder 3"/>
          <p:cNvSpPr>
            <a:spLocks noGrp="1"/>
          </p:cNvSpPr>
          <p:nvPr>
            <p:ph type="sldNum" sz="quarter" idx="4294967295"/>
          </p:nvPr>
        </p:nvSpPr>
        <p:spPr bwMode="auto">
          <a:xfrm>
            <a:off x="5524500" y="6840142"/>
            <a:ext cx="4226984" cy="35956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33" tIns="47866" rIns="95733" bIns="47866"/>
          <a:lstStyle>
            <a:lvl1pPr>
              <a:defRPr sz="1300" b="1">
                <a:solidFill>
                  <a:schemeClr val="tx1"/>
                </a:solidFill>
                <a:latin typeface="Arial" charset="0"/>
              </a:defRPr>
            </a:lvl1pPr>
            <a:lvl2pPr marL="742842" indent="-285708">
              <a:defRPr sz="1300" b="1">
                <a:solidFill>
                  <a:schemeClr val="tx1"/>
                </a:solidFill>
                <a:latin typeface="Arial" charset="0"/>
              </a:defRPr>
            </a:lvl2pPr>
            <a:lvl3pPr marL="1142833" indent="-228567">
              <a:defRPr sz="1300" b="1">
                <a:solidFill>
                  <a:schemeClr val="tx1"/>
                </a:solidFill>
                <a:latin typeface="Arial" charset="0"/>
              </a:defRPr>
            </a:lvl3pPr>
            <a:lvl4pPr marL="1599966" indent="-228567">
              <a:defRPr sz="1300" b="1">
                <a:solidFill>
                  <a:schemeClr val="tx1"/>
                </a:solidFill>
                <a:latin typeface="Arial" charset="0"/>
              </a:defRPr>
            </a:lvl4pPr>
            <a:lvl5pPr marL="2057099" indent="-228567">
              <a:defRPr sz="1300" b="1">
                <a:solidFill>
                  <a:schemeClr val="tx1"/>
                </a:solidFill>
                <a:latin typeface="Arial" charset="0"/>
              </a:defRPr>
            </a:lvl5pPr>
            <a:lvl6pPr marL="2514232" indent="-228567" eaLnBrk="0" fontAlgn="base" hangingPunct="0">
              <a:spcBef>
                <a:spcPct val="0"/>
              </a:spcBef>
              <a:spcAft>
                <a:spcPct val="0"/>
              </a:spcAft>
              <a:defRPr sz="1300" b="1">
                <a:solidFill>
                  <a:schemeClr val="tx1"/>
                </a:solidFill>
                <a:latin typeface="Arial" charset="0"/>
              </a:defRPr>
            </a:lvl6pPr>
            <a:lvl7pPr marL="2971365" indent="-228567" eaLnBrk="0" fontAlgn="base" hangingPunct="0">
              <a:spcBef>
                <a:spcPct val="0"/>
              </a:spcBef>
              <a:spcAft>
                <a:spcPct val="0"/>
              </a:spcAft>
              <a:defRPr sz="1300" b="1">
                <a:solidFill>
                  <a:schemeClr val="tx1"/>
                </a:solidFill>
                <a:latin typeface="Arial" charset="0"/>
              </a:defRPr>
            </a:lvl7pPr>
            <a:lvl8pPr marL="3428497" indent="-228567" eaLnBrk="0" fontAlgn="base" hangingPunct="0">
              <a:spcBef>
                <a:spcPct val="0"/>
              </a:spcBef>
              <a:spcAft>
                <a:spcPct val="0"/>
              </a:spcAft>
              <a:defRPr sz="1300" b="1">
                <a:solidFill>
                  <a:schemeClr val="tx1"/>
                </a:solidFill>
                <a:latin typeface="Arial" charset="0"/>
              </a:defRPr>
            </a:lvl8pPr>
            <a:lvl9pPr marL="3885630" indent="-228567" eaLnBrk="0" fontAlgn="base" hangingPunct="0">
              <a:spcBef>
                <a:spcPct val="0"/>
              </a:spcBef>
              <a:spcAft>
                <a:spcPct val="0"/>
              </a:spcAft>
              <a:defRPr sz="1300" b="1">
                <a:solidFill>
                  <a:schemeClr val="tx1"/>
                </a:solidFill>
                <a:latin typeface="Arial" charset="0"/>
              </a:defRPr>
            </a:lvl9pPr>
          </a:lstStyle>
          <a:p>
            <a:pPr eaLnBrk="1" hangingPunct="1"/>
            <a:fld id="{07342238-4519-4CD6-8380-134D011DDBF5}" type="slidenum">
              <a:rPr lang="en-US" altLang="en-US"/>
              <a:pPr eaLnBrk="1" hangingPunct="1"/>
              <a:t>154</a:t>
            </a:fld>
            <a:endParaRPr lang="en-US" altLang="en-US"/>
          </a:p>
        </p:txBody>
      </p:sp>
    </p:spTree>
    <p:extLst>
      <p:ext uri="{BB962C8B-B14F-4D97-AF65-F5344CB8AC3E}">
        <p14:creationId xmlns:p14="http://schemas.microsoft.com/office/powerpoint/2010/main" val="7739104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ahoma"/>
                <a:ea typeface="Tahoma"/>
                <a:cs typeface="Tahoma"/>
                <a:sym typeface="Tahoma"/>
              </a:rPr>
              <a:t>173</a:t>
            </a:fld>
            <a:endParaRPr lang="en-US"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10340864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p70:notes"/>
          <p:cNvSpPr txBox="1">
            <a:spLocks noGrp="1"/>
          </p:cNvSpPr>
          <p:nvPr>
            <p:ph type="body" idx="1"/>
          </p:nvPr>
        </p:nvSpPr>
        <p:spPr>
          <a:xfrm>
            <a:off x="1219200" y="2475310"/>
            <a:ext cx="9753600" cy="202525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0" name="Google Shape;1390;p70:notes"/>
          <p:cNvSpPr>
            <a:spLocks noGrp="1" noRot="1" noChangeAspect="1"/>
          </p:cNvSpPr>
          <p:nvPr>
            <p:ph type="sldImg" idx="2"/>
          </p:nvPr>
        </p:nvSpPr>
        <p:spPr>
          <a:xfrm>
            <a:off x="4938713" y="642938"/>
            <a:ext cx="2314575" cy="17367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017946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71:notes"/>
          <p:cNvSpPr txBox="1">
            <a:spLocks noGrp="1"/>
          </p:cNvSpPr>
          <p:nvPr>
            <p:ph type="body" idx="1"/>
          </p:nvPr>
        </p:nvSpPr>
        <p:spPr>
          <a:xfrm>
            <a:off x="1219200" y="2443163"/>
            <a:ext cx="9753600" cy="23145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398" name="Google Shape;1398;p71:notes"/>
          <p:cNvSpPr>
            <a:spLocks noGrp="1" noRot="1" noChangeAspect="1"/>
          </p:cNvSpPr>
          <p:nvPr>
            <p:ph type="sldImg" idx="2"/>
          </p:nvPr>
        </p:nvSpPr>
        <p:spPr>
          <a:xfrm>
            <a:off x="4810125" y="385763"/>
            <a:ext cx="257175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786857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74: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3" name="Google Shape;1423;p7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936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7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7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34"/>
        <p:cNvGrpSpPr/>
        <p:nvPr/>
      </p:nvGrpSpPr>
      <p:grpSpPr>
        <a:xfrm>
          <a:off x="0" y="0"/>
          <a:ext cx="0" cy="0"/>
          <a:chOff x="0" y="0"/>
          <a:chExt cx="0" cy="0"/>
        </a:xfrm>
      </p:grpSpPr>
      <p:grpSp>
        <p:nvGrpSpPr>
          <p:cNvPr id="135" name="Google Shape;135;p92"/>
          <p:cNvGrpSpPr/>
          <p:nvPr/>
        </p:nvGrpSpPr>
        <p:grpSpPr>
          <a:xfrm>
            <a:off x="0" y="1295400"/>
            <a:ext cx="7010400" cy="46038"/>
            <a:chOff x="1905000" y="6553200"/>
            <a:chExt cx="7010400" cy="45719"/>
          </a:xfrm>
        </p:grpSpPr>
        <p:sp>
          <p:nvSpPr>
            <p:cNvPr id="136" name="Google Shape;136;p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7" name="Google Shape;137;p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8" name="Google Shape;138;p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9" name="Google Shape;139;p92"/>
          <p:cNvGrpSpPr/>
          <p:nvPr/>
        </p:nvGrpSpPr>
        <p:grpSpPr>
          <a:xfrm>
            <a:off x="2133600" y="6553200"/>
            <a:ext cx="7010400" cy="46038"/>
            <a:chOff x="1905000" y="6553200"/>
            <a:chExt cx="7010400" cy="45719"/>
          </a:xfrm>
        </p:grpSpPr>
        <p:sp>
          <p:nvSpPr>
            <p:cNvPr id="140" name="Google Shape;140;p9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1" name="Google Shape;141;p9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2" name="Google Shape;142;p9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43" name="Google Shape;143;p9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44" name="Google Shape;144;p9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45" name="Google Shape;145;p92"/>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2"/>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47" name="Google Shape;147;p92"/>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8" name="Google Shape;148;p92"/>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49"/>
        <p:cNvGrpSpPr/>
        <p:nvPr/>
      </p:nvGrpSpPr>
      <p:grpSpPr>
        <a:xfrm>
          <a:off x="0" y="0"/>
          <a:ext cx="0" cy="0"/>
          <a:chOff x="0" y="0"/>
          <a:chExt cx="0" cy="0"/>
        </a:xfrm>
      </p:grpSpPr>
      <p:grpSp>
        <p:nvGrpSpPr>
          <p:cNvPr id="150" name="Google Shape;150;p93"/>
          <p:cNvGrpSpPr/>
          <p:nvPr/>
        </p:nvGrpSpPr>
        <p:grpSpPr>
          <a:xfrm>
            <a:off x="0" y="1295400"/>
            <a:ext cx="7010400" cy="46038"/>
            <a:chOff x="1905000" y="6553200"/>
            <a:chExt cx="7010400" cy="45719"/>
          </a:xfrm>
        </p:grpSpPr>
        <p:sp>
          <p:nvSpPr>
            <p:cNvPr id="151" name="Google Shape;151;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2" name="Google Shape;152;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3" name="Google Shape;153;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54" name="Google Shape;154;p93"/>
          <p:cNvGrpSpPr/>
          <p:nvPr/>
        </p:nvGrpSpPr>
        <p:grpSpPr>
          <a:xfrm>
            <a:off x="2133600" y="6553200"/>
            <a:ext cx="7010400" cy="46038"/>
            <a:chOff x="1905000" y="6553200"/>
            <a:chExt cx="7010400" cy="45719"/>
          </a:xfrm>
        </p:grpSpPr>
        <p:sp>
          <p:nvSpPr>
            <p:cNvPr id="155" name="Google Shape;155;p9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6" name="Google Shape;156;p9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7" name="Google Shape;157;p9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8" name="Google Shape;158;p9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59" name="Google Shape;159;p9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60" name="Google Shape;160;p9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9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62"/>
        <p:cNvGrpSpPr/>
        <p:nvPr/>
      </p:nvGrpSpPr>
      <p:grpSpPr>
        <a:xfrm>
          <a:off x="0" y="0"/>
          <a:ext cx="0" cy="0"/>
          <a:chOff x="0" y="0"/>
          <a:chExt cx="0" cy="0"/>
        </a:xfrm>
      </p:grpSpPr>
      <p:grpSp>
        <p:nvGrpSpPr>
          <p:cNvPr id="163" name="Google Shape;163;p94"/>
          <p:cNvGrpSpPr/>
          <p:nvPr/>
        </p:nvGrpSpPr>
        <p:grpSpPr>
          <a:xfrm rot="5400000">
            <a:off x="5006182" y="2567781"/>
            <a:ext cx="5181600" cy="46037"/>
            <a:chOff x="1905000" y="6553200"/>
            <a:chExt cx="7010400" cy="45719"/>
          </a:xfrm>
        </p:grpSpPr>
        <p:sp>
          <p:nvSpPr>
            <p:cNvPr id="164" name="Google Shape;164;p94"/>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5" name="Google Shape;165;p94"/>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6" name="Google Shape;166;p94"/>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67" name="Google Shape;167;p94"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68" name="Google Shape;168;p94"/>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69" name="Google Shape;169;p94"/>
          <p:cNvSpPr txBox="1">
            <a:spLocks noGrp="1"/>
          </p:cNvSpPr>
          <p:nvPr>
            <p:ph type="body" idx="1"/>
          </p:nvPr>
        </p:nvSpPr>
        <p:spPr>
          <a:xfrm rot="5400000">
            <a:off x="1303338" y="296863"/>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0" name="Google Shape;170;p94"/>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9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73" name="Google Shape;173;p9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4" name="Google Shape;174;p9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5" name="Google Shape;175;p9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76" name="Google Shape;176;p9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77" name="Google Shape;177;p9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78" name="Google Shape;178;p9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79" name="Google Shape;179;p95"/>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0" name="Google Shape;180;p9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2"/>
        <p:cNvGrpSpPr/>
        <p:nvPr/>
      </p:nvGrpSpPr>
      <p:grpSpPr>
        <a:xfrm>
          <a:off x="0" y="0"/>
          <a:ext cx="0" cy="0"/>
          <a:chOff x="0" y="0"/>
          <a:chExt cx="0" cy="0"/>
        </a:xfrm>
      </p:grpSpPr>
      <p:sp>
        <p:nvSpPr>
          <p:cNvPr id="203" name="Google Shape;203;p8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4" name="Google Shape;204;p8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08"/>
        <p:cNvGrpSpPr/>
        <p:nvPr/>
      </p:nvGrpSpPr>
      <p:grpSpPr>
        <a:xfrm>
          <a:off x="0" y="0"/>
          <a:ext cx="0" cy="0"/>
          <a:chOff x="0" y="0"/>
          <a:chExt cx="0" cy="0"/>
        </a:xfrm>
      </p:grpSpPr>
      <p:sp>
        <p:nvSpPr>
          <p:cNvPr id="209" name="Google Shape;209;p83"/>
          <p:cNvSpPr txBox="1">
            <a:spLocks noGrp="1"/>
          </p:cNvSpPr>
          <p:nvPr>
            <p:ph type="title"/>
          </p:nvPr>
        </p:nvSpPr>
        <p:spPr>
          <a:xfrm>
            <a:off x="1963229" y="90170"/>
            <a:ext cx="5217541" cy="6959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1"/>
              </a:buClr>
              <a:buSzPts val="1400"/>
              <a:buFont typeface="Trebuchet MS"/>
              <a:buNone/>
              <a:defRPr sz="4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Font typeface="Arial"/>
              <a:buNone/>
              <a:defRPr sz="1800"/>
            </a:lvl2pPr>
            <a:lvl3pPr lvl="2">
              <a:spcBef>
                <a:spcPts val="0"/>
              </a:spcBef>
              <a:spcAft>
                <a:spcPts val="0"/>
              </a:spcAft>
              <a:buSzPts val="1400"/>
              <a:buFont typeface="Arial"/>
              <a:buNone/>
              <a:defRPr sz="1800"/>
            </a:lvl3pPr>
            <a:lvl4pPr lvl="3">
              <a:spcBef>
                <a:spcPts val="0"/>
              </a:spcBef>
              <a:spcAft>
                <a:spcPts val="0"/>
              </a:spcAft>
              <a:buSzPts val="1400"/>
              <a:buFont typeface="Arial"/>
              <a:buNone/>
              <a:defRPr sz="1800"/>
            </a:lvl4pPr>
            <a:lvl5pPr lvl="4">
              <a:spcBef>
                <a:spcPts val="0"/>
              </a:spcBef>
              <a:spcAft>
                <a:spcPts val="0"/>
              </a:spcAft>
              <a:buSzPts val="1400"/>
              <a:buFont typeface="Arial"/>
              <a:buNone/>
              <a:defRPr sz="1800"/>
            </a:lvl5pPr>
            <a:lvl6pPr lvl="5">
              <a:spcBef>
                <a:spcPts val="0"/>
              </a:spcBef>
              <a:spcAft>
                <a:spcPts val="0"/>
              </a:spcAft>
              <a:buSzPts val="1400"/>
              <a:buFont typeface="Arial"/>
              <a:buNone/>
              <a:defRPr sz="1800"/>
            </a:lvl6pPr>
            <a:lvl7pPr lvl="6">
              <a:spcBef>
                <a:spcPts val="0"/>
              </a:spcBef>
              <a:spcAft>
                <a:spcPts val="0"/>
              </a:spcAft>
              <a:buSzPts val="1400"/>
              <a:buFont typeface="Arial"/>
              <a:buNone/>
              <a:defRPr sz="1800"/>
            </a:lvl7pPr>
            <a:lvl8pPr lvl="7">
              <a:spcBef>
                <a:spcPts val="0"/>
              </a:spcBef>
              <a:spcAft>
                <a:spcPts val="0"/>
              </a:spcAft>
              <a:buSzPts val="1400"/>
              <a:buFont typeface="Arial"/>
              <a:buNone/>
              <a:defRPr sz="1800"/>
            </a:lvl8pPr>
            <a:lvl9pPr lvl="8">
              <a:spcBef>
                <a:spcPts val="0"/>
              </a:spcBef>
              <a:spcAft>
                <a:spcPts val="0"/>
              </a:spcAft>
              <a:buSzPts val="1400"/>
              <a:buFont typeface="Arial"/>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213"/>
        <p:cNvGrpSpPr/>
        <p:nvPr/>
      </p:nvGrpSpPr>
      <p:grpSpPr>
        <a:xfrm>
          <a:off x="0" y="0"/>
          <a:ext cx="0" cy="0"/>
          <a:chOff x="0" y="0"/>
          <a:chExt cx="0" cy="0"/>
        </a:xfrm>
      </p:grpSpPr>
      <p:sp>
        <p:nvSpPr>
          <p:cNvPr id="214" name="Google Shape;214;p84"/>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algn="ctr" rtl="0">
              <a:lnSpc>
                <a:spcPct val="100000"/>
              </a:lnSpc>
              <a:spcBef>
                <a:spcPts val="0"/>
              </a:spcBef>
              <a:spcAft>
                <a:spcPts val="0"/>
              </a:spcAft>
              <a:buSzPts val="1400"/>
              <a:buFont typeface="Arial"/>
              <a:buNone/>
              <a:defRPr sz="1800"/>
            </a:lvl2pPr>
            <a:lvl3pPr lvl="2" algn="ctr" rtl="0">
              <a:lnSpc>
                <a:spcPct val="100000"/>
              </a:lnSpc>
              <a:spcBef>
                <a:spcPts val="0"/>
              </a:spcBef>
              <a:spcAft>
                <a:spcPts val="0"/>
              </a:spcAft>
              <a:buSzPts val="1400"/>
              <a:buFont typeface="Arial"/>
              <a:buNone/>
              <a:defRPr sz="1800"/>
            </a:lvl3pPr>
            <a:lvl4pPr lvl="3" algn="ctr" rtl="0">
              <a:lnSpc>
                <a:spcPct val="100000"/>
              </a:lnSpc>
              <a:spcBef>
                <a:spcPts val="0"/>
              </a:spcBef>
              <a:spcAft>
                <a:spcPts val="0"/>
              </a:spcAft>
              <a:buSzPts val="1400"/>
              <a:buFont typeface="Arial"/>
              <a:buNone/>
              <a:defRPr sz="1800"/>
            </a:lvl4pPr>
            <a:lvl5pPr lvl="4" algn="ctr" rtl="0">
              <a:lnSpc>
                <a:spcPct val="100000"/>
              </a:lnSpc>
              <a:spcBef>
                <a:spcPts val="0"/>
              </a:spcBef>
              <a:spcAft>
                <a:spcPts val="0"/>
              </a:spcAft>
              <a:buSzPts val="1400"/>
              <a:buFont typeface="Arial"/>
              <a:buNone/>
              <a:defRPr sz="1800"/>
            </a:lvl5pPr>
            <a:lvl6pPr lvl="5" algn="ctr" rtl="0">
              <a:lnSpc>
                <a:spcPct val="100000"/>
              </a:lnSpc>
              <a:spcBef>
                <a:spcPts val="0"/>
              </a:spcBef>
              <a:spcAft>
                <a:spcPts val="0"/>
              </a:spcAft>
              <a:buSzPts val="1400"/>
              <a:buFont typeface="Arial"/>
              <a:buNone/>
              <a:defRPr sz="1800"/>
            </a:lvl6pPr>
            <a:lvl7pPr lvl="6" algn="ctr" rtl="0">
              <a:lnSpc>
                <a:spcPct val="100000"/>
              </a:lnSpc>
              <a:spcBef>
                <a:spcPts val="0"/>
              </a:spcBef>
              <a:spcAft>
                <a:spcPts val="0"/>
              </a:spcAft>
              <a:buSzPts val="1400"/>
              <a:buFont typeface="Arial"/>
              <a:buNone/>
              <a:defRPr sz="1800"/>
            </a:lvl7pPr>
            <a:lvl8pPr lvl="7" algn="ctr" rtl="0">
              <a:lnSpc>
                <a:spcPct val="100000"/>
              </a:lnSpc>
              <a:spcBef>
                <a:spcPts val="0"/>
              </a:spcBef>
              <a:spcAft>
                <a:spcPts val="0"/>
              </a:spcAft>
              <a:buSzPts val="1400"/>
              <a:buFont typeface="Arial"/>
              <a:buNone/>
              <a:defRPr sz="1800"/>
            </a:lvl8pPr>
            <a:lvl9pPr lvl="8" algn="ctr" rtl="0">
              <a:lnSpc>
                <a:spcPct val="100000"/>
              </a:lnSpc>
              <a:spcBef>
                <a:spcPts val="0"/>
              </a:spcBef>
              <a:spcAft>
                <a:spcPts val="0"/>
              </a:spcAft>
              <a:buSzPts val="1400"/>
              <a:buFont typeface="Arial"/>
              <a:buNone/>
              <a:defRPr sz="1800"/>
            </a:lvl9pPr>
          </a:lstStyle>
          <a:p>
            <a:endParaRPr/>
          </a:p>
        </p:txBody>
      </p:sp>
      <p:sp>
        <p:nvSpPr>
          <p:cNvPr id="215" name="Google Shape;215;p84"/>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2"/>
        <p:cNvGrpSpPr/>
        <p:nvPr/>
      </p:nvGrpSpPr>
      <p:grpSpPr>
        <a:xfrm>
          <a:off x="0" y="0"/>
          <a:ext cx="0" cy="0"/>
          <a:chOff x="0" y="0"/>
          <a:chExt cx="0" cy="0"/>
        </a:xfrm>
      </p:grpSpPr>
      <p:pic>
        <p:nvPicPr>
          <p:cNvPr id="33" name="Google Shape;33;p7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4" name="Google Shape;34;p7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35" name="Google Shape;35;p7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36" name="Google Shape;36;p7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7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8" name="Google Shape;38;p7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9" name="Google Shape;39;p7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0" name="Google Shape;40;p7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41" name="Google Shape;41;p7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4"/>
        <p:cNvGrpSpPr/>
        <p:nvPr/>
      </p:nvGrpSpPr>
      <p:grpSpPr>
        <a:xfrm>
          <a:off x="0" y="0"/>
          <a:ext cx="0" cy="0"/>
          <a:chOff x="0" y="0"/>
          <a:chExt cx="0" cy="0"/>
        </a:xfrm>
      </p:grpSpPr>
      <p:sp>
        <p:nvSpPr>
          <p:cNvPr id="225" name="Google Shape;225;p9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6" name="Google Shape;226;p9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2" name="Google Shape;232;p9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33" name="Google Shape;233;p9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6"/>
        <p:cNvGrpSpPr/>
        <p:nvPr/>
      </p:nvGrpSpPr>
      <p:grpSpPr>
        <a:xfrm>
          <a:off x="0" y="0"/>
          <a:ext cx="0" cy="0"/>
          <a:chOff x="0" y="0"/>
          <a:chExt cx="0" cy="0"/>
        </a:xfrm>
      </p:grpSpPr>
      <p:sp>
        <p:nvSpPr>
          <p:cNvPr id="247" name="Google Shape;247;p9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8" name="Google Shape;248;p9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49" name="Google Shape;249;p9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3"/>
        <p:cNvGrpSpPr/>
        <p:nvPr/>
      </p:nvGrpSpPr>
      <p:grpSpPr>
        <a:xfrm>
          <a:off x="0" y="0"/>
          <a:ext cx="0" cy="0"/>
          <a:chOff x="0" y="0"/>
          <a:chExt cx="0" cy="0"/>
        </a:xfrm>
      </p:grpSpPr>
      <p:sp>
        <p:nvSpPr>
          <p:cNvPr id="254" name="Google Shape;254;p10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5" name="Google Shape;255;p100"/>
          <p:cNvSpPr>
            <a:spLocks noGrp="1"/>
          </p:cNvSpPr>
          <p:nvPr>
            <p:ph type="pic" idx="2"/>
          </p:nvPr>
        </p:nvSpPr>
        <p:spPr>
          <a:xfrm>
            <a:off x="1792288" y="612775"/>
            <a:ext cx="5486400" cy="4114800"/>
          </a:xfrm>
          <a:prstGeom prst="rect">
            <a:avLst/>
          </a:prstGeom>
          <a:noFill/>
          <a:ln>
            <a:noFill/>
          </a:ln>
        </p:spPr>
      </p:sp>
      <p:sp>
        <p:nvSpPr>
          <p:cNvPr id="256" name="Google Shape;256;p10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0"/>
        <p:cNvGrpSpPr/>
        <p:nvPr/>
      </p:nvGrpSpPr>
      <p:grpSpPr>
        <a:xfrm>
          <a:off x="0" y="0"/>
          <a:ext cx="0" cy="0"/>
          <a:chOff x="0" y="0"/>
          <a:chExt cx="0" cy="0"/>
        </a:xfrm>
      </p:grpSpPr>
      <p:sp>
        <p:nvSpPr>
          <p:cNvPr id="261" name="Google Shape;261;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2" name="Google Shape;262;p10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6"/>
        <p:cNvGrpSpPr/>
        <p:nvPr/>
      </p:nvGrpSpPr>
      <p:grpSpPr>
        <a:xfrm>
          <a:off x="0" y="0"/>
          <a:ext cx="0" cy="0"/>
          <a:chOff x="0" y="0"/>
          <a:chExt cx="0" cy="0"/>
        </a:xfrm>
      </p:grpSpPr>
      <p:sp>
        <p:nvSpPr>
          <p:cNvPr id="267" name="Google Shape;267;p10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8" name="Google Shape;268;p10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17" name="Google Shape;17;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8" name="Google Shape;18;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19" name="Google Shape;19;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0" name="Google Shape;20;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1" name="Google Shape;21;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2" name="Google Shape;22;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23" name="Google Shape;23;p7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Arial"/>
              <a:ea typeface="Arial"/>
              <a:cs typeface="Arial"/>
              <a:sym typeface="Arial"/>
            </a:endParaRPr>
          </a:p>
        </p:txBody>
      </p:sp>
      <p:sp>
        <p:nvSpPr>
          <p:cNvPr id="24" name="Google Shape;24;p7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5" name="Google Shape;25;p7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6" name="Google Shape;26;p7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27" name="Google Shape;27;p7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28" name="Google Shape;28;p7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29" name="Google Shape;29;p7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30" name="Google Shape;30;p76"/>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7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a:xfrm>
            <a:off x="457200" y="6356350"/>
            <a:ext cx="2133600" cy="365125"/>
          </a:xfrm>
          <a:prstGeom prst="rect">
            <a:avLst/>
          </a:prstGeom>
        </p:spPr>
        <p:txBody>
          <a:bodyPr/>
          <a:lstStyle/>
          <a:p>
            <a:endParaRPr lang="en-IN"/>
          </a:p>
        </p:txBody>
      </p:sp>
      <p:sp>
        <p:nvSpPr>
          <p:cNvPr id="3" name="Footer Placeholder 2"/>
          <p:cNvSpPr>
            <a:spLocks noGrp="1"/>
          </p:cNvSpPr>
          <p:nvPr>
            <p:ph type="ft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idx="12"/>
          </p:nvPr>
        </p:nvSpPr>
        <p:spPr>
          <a:xfrm>
            <a:off x="6553200" y="6356350"/>
            <a:ext cx="213360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3525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32"/>
        <p:cNvGrpSpPr/>
        <p:nvPr/>
      </p:nvGrpSpPr>
      <p:grpSpPr>
        <a:xfrm>
          <a:off x="0" y="0"/>
          <a:ext cx="0" cy="0"/>
          <a:chOff x="0" y="0"/>
          <a:chExt cx="0" cy="0"/>
        </a:xfrm>
      </p:grpSpPr>
      <p:pic>
        <p:nvPicPr>
          <p:cNvPr id="33" name="Google Shape;33;p7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4" name="Google Shape;34;p7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pic>
        <p:nvPicPr>
          <p:cNvPr id="35" name="Google Shape;35;p7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36" name="Google Shape;36;p7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7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8" name="Google Shape;38;p7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9" name="Google Shape;39;p7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a:p>
        </p:txBody>
      </p:sp>
      <p:sp>
        <p:nvSpPr>
          <p:cNvPr id="40" name="Google Shape;40;p7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cap="none">
                <a:solidFill>
                  <a:srgbClr val="FFFFFF"/>
                </a:solidFill>
                <a:latin typeface="Arial"/>
                <a:ea typeface="Arial"/>
                <a:cs typeface="Arial"/>
                <a:sym typeface="Arial"/>
              </a:rPr>
              <a:t>Pilani Campus</a:t>
            </a:r>
            <a:endParaRPr/>
          </a:p>
        </p:txBody>
      </p:sp>
      <p:sp>
        <p:nvSpPr>
          <p:cNvPr id="41" name="Google Shape;41;p7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a:xfrm>
            <a:off x="457200" y="6356350"/>
            <a:ext cx="2133600" cy="365125"/>
          </a:xfrm>
          <a:prstGeom prst="rect">
            <a:avLst/>
          </a:prstGeom>
        </p:spPr>
        <p:txBody>
          <a:bodyPr/>
          <a:lstStyle/>
          <a:p>
            <a:endParaRPr lang="en-IN"/>
          </a:p>
        </p:txBody>
      </p:sp>
      <p:sp>
        <p:nvSpPr>
          <p:cNvPr id="3" name="Footer Placeholder 2"/>
          <p:cNvSpPr>
            <a:spLocks noGrp="1"/>
          </p:cNvSpPr>
          <p:nvPr>
            <p:ph type="ft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idx="12"/>
          </p:nvPr>
        </p:nvSpPr>
        <p:spPr>
          <a:xfrm>
            <a:off x="6553200" y="6356350"/>
            <a:ext cx="213360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5477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42"/>
        <p:cNvGrpSpPr/>
        <p:nvPr/>
      </p:nvGrpSpPr>
      <p:grpSpPr>
        <a:xfrm>
          <a:off x="0" y="0"/>
          <a:ext cx="0" cy="0"/>
          <a:chOff x="0" y="0"/>
          <a:chExt cx="0" cy="0"/>
        </a:xfrm>
      </p:grpSpPr>
      <p:sp>
        <p:nvSpPr>
          <p:cNvPr id="43" name="Google Shape;43;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44" name="Google Shape;44;p78"/>
          <p:cNvGrpSpPr/>
          <p:nvPr/>
        </p:nvGrpSpPr>
        <p:grpSpPr>
          <a:xfrm>
            <a:off x="2084388" y="6550025"/>
            <a:ext cx="7059612" cy="49213"/>
            <a:chOff x="2083888" y="6550671"/>
            <a:chExt cx="7060112" cy="48665"/>
          </a:xfrm>
        </p:grpSpPr>
        <p:sp>
          <p:nvSpPr>
            <p:cNvPr id="45" name="Google Shape;45;p7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7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7" name="Google Shape;47;p7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48" name="Google Shape;4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49" name="Google Shape;49;p78"/>
          <p:cNvGrpSpPr/>
          <p:nvPr/>
        </p:nvGrpSpPr>
        <p:grpSpPr>
          <a:xfrm>
            <a:off x="2133600" y="6553200"/>
            <a:ext cx="7010400" cy="46038"/>
            <a:chOff x="1905000" y="6553200"/>
            <a:chExt cx="7010400" cy="45719"/>
          </a:xfrm>
        </p:grpSpPr>
        <p:sp>
          <p:nvSpPr>
            <p:cNvPr id="50" name="Google Shape;50;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1" name="Google Shape;51;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2" name="Google Shape;52;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53" name="Google Shape;53;p78"/>
          <p:cNvGrpSpPr/>
          <p:nvPr/>
        </p:nvGrpSpPr>
        <p:grpSpPr>
          <a:xfrm>
            <a:off x="0" y="1295400"/>
            <a:ext cx="7010400" cy="46038"/>
            <a:chOff x="1905000" y="6553200"/>
            <a:chExt cx="7010400" cy="45719"/>
          </a:xfrm>
        </p:grpSpPr>
        <p:sp>
          <p:nvSpPr>
            <p:cNvPr id="54" name="Google Shape;54;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5" name="Google Shape;55;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6" name="Google Shape;56;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57" name="Google Shape;57;p7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7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a:xfrm>
            <a:off x="457200" y="6356350"/>
            <a:ext cx="2133600" cy="365125"/>
          </a:xfrm>
          <a:prstGeom prst="rect">
            <a:avLst/>
          </a:prstGeom>
        </p:spPr>
        <p:txBody>
          <a:bodyPr/>
          <a:lstStyle/>
          <a:p>
            <a:endParaRPr lang="en-IN"/>
          </a:p>
        </p:txBody>
      </p:sp>
      <p:sp>
        <p:nvSpPr>
          <p:cNvPr id="3" name="Footer Placeholder 2"/>
          <p:cNvSpPr>
            <a:spLocks noGrp="1"/>
          </p:cNvSpPr>
          <p:nvPr>
            <p:ph type="ftr" idx="11"/>
          </p:nvPr>
        </p:nvSpPr>
        <p:spPr>
          <a:xfrm>
            <a:off x="3124200" y="6356350"/>
            <a:ext cx="2895600" cy="365125"/>
          </a:xfrm>
          <a:prstGeom prst="rect">
            <a:avLst/>
          </a:prstGeom>
        </p:spPr>
        <p:txBody>
          <a:bodyPr/>
          <a:lstStyle/>
          <a:p>
            <a:endParaRPr lang="en-IN"/>
          </a:p>
        </p:txBody>
      </p:sp>
      <p:sp>
        <p:nvSpPr>
          <p:cNvPr id="4" name="Slide Number Placeholder 3"/>
          <p:cNvSpPr>
            <a:spLocks noGrp="1"/>
          </p:cNvSpPr>
          <p:nvPr>
            <p:ph type="sldNum" idx="12"/>
          </p:nvPr>
        </p:nvSpPr>
        <p:spPr>
          <a:xfrm>
            <a:off x="6553200" y="6356350"/>
            <a:ext cx="2133600" cy="365125"/>
          </a:xfrm>
          <a:prstGeom prst="rect">
            <a:avLst/>
          </a:prstGeo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1199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196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2"/>
        <p:cNvGrpSpPr/>
        <p:nvPr/>
      </p:nvGrpSpPr>
      <p:grpSpPr>
        <a:xfrm>
          <a:off x="0" y="0"/>
          <a:ext cx="0" cy="0"/>
          <a:chOff x="0" y="0"/>
          <a:chExt cx="0" cy="0"/>
        </a:xfrm>
      </p:grpSpPr>
      <p:sp>
        <p:nvSpPr>
          <p:cNvPr id="43" name="Google Shape;43;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44" name="Google Shape;44;p78"/>
          <p:cNvGrpSpPr/>
          <p:nvPr/>
        </p:nvGrpSpPr>
        <p:grpSpPr>
          <a:xfrm>
            <a:off x="2084388" y="6550025"/>
            <a:ext cx="7059612" cy="49213"/>
            <a:chOff x="2083888" y="6550671"/>
            <a:chExt cx="7060112" cy="48665"/>
          </a:xfrm>
        </p:grpSpPr>
        <p:sp>
          <p:nvSpPr>
            <p:cNvPr id="45" name="Google Shape;45;p7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7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7" name="Google Shape;47;p7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48" name="Google Shape;4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49" name="Google Shape;49;p78"/>
          <p:cNvGrpSpPr/>
          <p:nvPr/>
        </p:nvGrpSpPr>
        <p:grpSpPr>
          <a:xfrm>
            <a:off x="2133600" y="6553200"/>
            <a:ext cx="7010400" cy="46038"/>
            <a:chOff x="1905000" y="6553200"/>
            <a:chExt cx="7010400" cy="45719"/>
          </a:xfrm>
        </p:grpSpPr>
        <p:sp>
          <p:nvSpPr>
            <p:cNvPr id="50" name="Google Shape;50;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1" name="Google Shape;51;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2" name="Google Shape;52;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53" name="Google Shape;53;p78"/>
          <p:cNvGrpSpPr/>
          <p:nvPr/>
        </p:nvGrpSpPr>
        <p:grpSpPr>
          <a:xfrm>
            <a:off x="0" y="1295400"/>
            <a:ext cx="7010400" cy="46038"/>
            <a:chOff x="1905000" y="6553200"/>
            <a:chExt cx="7010400" cy="45719"/>
          </a:xfrm>
        </p:grpSpPr>
        <p:sp>
          <p:nvSpPr>
            <p:cNvPr id="54" name="Google Shape;54;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5" name="Google Shape;55;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56" name="Google Shape;56;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57" name="Google Shape;57;p7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7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a:t>Click to edit Master title style</a:t>
            </a:r>
          </a:p>
        </p:txBody>
      </p:sp>
      <p:sp>
        <p:nvSpPr>
          <p:cNvPr id="3" name="Table Placeholder 2"/>
          <p:cNvSpPr>
            <a:spLocks noGrp="1"/>
          </p:cNvSpPr>
          <p:nvPr>
            <p:ph type="tbl" idx="1"/>
          </p:nvPr>
        </p:nvSpPr>
        <p:spPr>
          <a:xfrm>
            <a:off x="411163" y="1143000"/>
            <a:ext cx="8318500" cy="5181600"/>
          </a:xfrm>
        </p:spPr>
        <p:txBody>
          <a:bodyPr/>
          <a:lstStyle/>
          <a:p>
            <a:pPr lvl="0"/>
            <a:endParaRPr lang="en-US" noProof="0"/>
          </a:p>
        </p:txBody>
      </p:sp>
    </p:spTree>
    <p:extLst>
      <p:ext uri="{BB962C8B-B14F-4D97-AF65-F5344CB8AC3E}">
        <p14:creationId xmlns:p14="http://schemas.microsoft.com/office/powerpoint/2010/main" val="422371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a:prstGeom prst="rect">
            <a:avLst/>
          </a:prstGeo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7929553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sp>
        <p:nvSpPr>
          <p:cNvPr id="26" name="Google Shape;26;p3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IN"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27" name="Google Shape;27;p38"/>
          <p:cNvGrpSpPr/>
          <p:nvPr/>
        </p:nvGrpSpPr>
        <p:grpSpPr>
          <a:xfrm>
            <a:off x="2084388" y="6550025"/>
            <a:ext cx="7059612" cy="49213"/>
            <a:chOff x="2083888" y="6550671"/>
            <a:chExt cx="7060112" cy="48665"/>
          </a:xfrm>
        </p:grpSpPr>
        <p:sp>
          <p:nvSpPr>
            <p:cNvPr id="28" name="Google Shape;28;p3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 name="Google Shape;29;p3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0" name="Google Shape;30;p3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 name="Google Shape;31;p3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2" name="Google Shape;32;p38"/>
          <p:cNvGrpSpPr/>
          <p:nvPr/>
        </p:nvGrpSpPr>
        <p:grpSpPr>
          <a:xfrm>
            <a:off x="2133600" y="6553200"/>
            <a:ext cx="7010400" cy="46038"/>
            <a:chOff x="1905000" y="6553200"/>
            <a:chExt cx="7010400" cy="45719"/>
          </a:xfrm>
        </p:grpSpPr>
        <p:sp>
          <p:nvSpPr>
            <p:cNvPr id="33" name="Google Shape;33;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4" name="Google Shape;34;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5" name="Google Shape;35;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6" name="Google Shape;36;p38"/>
          <p:cNvGrpSpPr/>
          <p:nvPr/>
        </p:nvGrpSpPr>
        <p:grpSpPr>
          <a:xfrm>
            <a:off x="0" y="1295400"/>
            <a:ext cx="7010400" cy="46038"/>
            <a:chOff x="1905000" y="6553200"/>
            <a:chExt cx="7010400" cy="45719"/>
          </a:xfrm>
        </p:grpSpPr>
        <p:sp>
          <p:nvSpPr>
            <p:cNvPr id="37" name="Google Shape;37;p3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8" name="Google Shape;38;p3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9" name="Google Shape;39;p3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40" name="Google Shape;40;p3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65866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79612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789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71"/>
        <p:cNvGrpSpPr/>
        <p:nvPr/>
      </p:nvGrpSpPr>
      <p:grpSpPr>
        <a:xfrm>
          <a:off x="0" y="0"/>
          <a:ext cx="0" cy="0"/>
          <a:chOff x="0" y="0"/>
          <a:chExt cx="0" cy="0"/>
        </a:xfrm>
      </p:grpSpPr>
      <p:grpSp>
        <p:nvGrpSpPr>
          <p:cNvPr id="72" name="Google Shape;72;p111"/>
          <p:cNvGrpSpPr/>
          <p:nvPr/>
        </p:nvGrpSpPr>
        <p:grpSpPr>
          <a:xfrm>
            <a:off x="0" y="1295400"/>
            <a:ext cx="7010400" cy="46038"/>
            <a:chOff x="1905000" y="6553200"/>
            <a:chExt cx="7010400" cy="45719"/>
          </a:xfrm>
        </p:grpSpPr>
        <p:sp>
          <p:nvSpPr>
            <p:cNvPr id="73" name="Google Shape;73;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4" name="Google Shape;74;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5" name="Google Shape;75;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grpSp>
        <p:nvGrpSpPr>
          <p:cNvPr id="76" name="Google Shape;76;p111"/>
          <p:cNvGrpSpPr/>
          <p:nvPr/>
        </p:nvGrpSpPr>
        <p:grpSpPr>
          <a:xfrm>
            <a:off x="2133600" y="6553200"/>
            <a:ext cx="7010400" cy="46038"/>
            <a:chOff x="1905000" y="6553200"/>
            <a:chExt cx="7010400" cy="45719"/>
          </a:xfrm>
        </p:grpSpPr>
        <p:sp>
          <p:nvSpPr>
            <p:cNvPr id="77" name="Google Shape;77;p11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8" name="Google Shape;78;p11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sp>
          <p:nvSpPr>
            <p:cNvPr id="79" name="Google Shape;79;p11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FFFFFF"/>
                </a:solidFill>
                <a:effectLst/>
                <a:uLnTx/>
                <a:uFillTx/>
                <a:latin typeface="Tahoma"/>
                <a:ea typeface="Tahoma"/>
                <a:cs typeface="Tahoma"/>
                <a:sym typeface="Tahoma"/>
              </a:endParaRPr>
            </a:p>
          </p:txBody>
        </p:sp>
      </p:grpSp>
      <p:pic>
        <p:nvPicPr>
          <p:cNvPr id="80" name="Google Shape;80;p11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81" name="Google Shape;81;p11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1200" cap="none" spc="0" normalizeH="0" baseline="0" noProof="0">
                <a:ln>
                  <a:noFill/>
                </a:ln>
                <a:solidFill>
                  <a:srgbClr val="101141"/>
                </a:solidFill>
                <a:effectLst/>
                <a:uLnTx/>
                <a:uFillTx/>
                <a:latin typeface="Arial"/>
                <a:ea typeface="Arial"/>
                <a:cs typeface="Arial"/>
                <a:sym typeface="Arial"/>
              </a:rPr>
              <a:t>Pilani, Deemed to be University under Section 3 of UGC Act, 1956</a:t>
            </a:r>
            <a:endParaRPr kumimoji="0"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2" name="Google Shape;82;p111"/>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591421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err="1">
                <a:ln>
                  <a:noFill/>
                </a:ln>
                <a:solidFill>
                  <a:srgbClr val="101141"/>
                </a:solidFill>
                <a:effectLst/>
                <a:uLnTx/>
                <a:uFillTx/>
                <a:latin typeface="Arial"/>
                <a:ea typeface="+mn-ea"/>
                <a:cs typeface="Arial"/>
              </a:rPr>
              <a:t>Pilani</a:t>
            </a:r>
            <a:endParaRPr kumimoji="0" lang="en-US" sz="1100" b="0" i="0" u="none" strike="noStrike" kern="1200" cap="none" spc="0" normalizeH="0" baseline="0" noProof="0" dirty="0">
              <a:ln>
                <a:noFill/>
              </a:ln>
              <a:solidFill>
                <a:srgbClr val="101141"/>
              </a:solidFill>
              <a:effectLst/>
              <a:uLnTx/>
              <a:uFillTx/>
              <a:latin typeface="Arial"/>
              <a:ea typeface="+mn-ea"/>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741977826"/>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921013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921013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a:prstGeom prst="rect">
            <a:avLst/>
          </a:prstGeo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429269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86"/>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1" name="Google Shape;61;p86"/>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2" name="Google Shape;62;p86"/>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3" name="Google Shape;63;p86"/>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64" name="Google Shape;64;p86"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65" name="Google Shape;65;p86"/>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66" name="Google Shape;66;p86"/>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67" name="Google Shape;67;p86"/>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916783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5411178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75508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75508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755084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p:nvPr userDrawn="1"/>
        </p:nvSpPr>
        <p:spPr>
          <a:xfrm>
            <a:off x="3276600" y="6596063"/>
            <a:ext cx="58674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5"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755084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387218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pic>
        <p:nvPicPr>
          <p:cNvPr id="69" name="Google Shape;69;p87"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0" name="Google Shape;70;p87"/>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1" name="Google Shape;71;p87"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72" name="Google Shape;72;p87"/>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3" name="Google Shape;73;p87"/>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4" name="Google Shape;74;p87"/>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5" name="Google Shape;75;p87"/>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76" name="Google Shape;76;p87"/>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77" name="Google Shape;77;p87"/>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Do not remove" hidden="1">
            <a:extLst>
              <a:ext uri="{FF2B5EF4-FFF2-40B4-BE49-F238E27FC236}">
                <a16:creationId xmlns="" xmlns:a16="http://schemas.microsoft.com/office/drawing/2014/main" id="{59D15E5E-39D0-4D62-A1AE-7824B1CFC32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768228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A82F390-5B63-4068-A9D0-F644AD3195B3}" type="datetime3">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 July 2023</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smtClean="0">
                <a:ln>
                  <a:noFill/>
                </a:ln>
                <a:solidFill>
                  <a:prstClr val="black"/>
                </a:solidFill>
                <a:effectLst/>
                <a:uLnTx/>
                <a:uFillTx/>
                <a:latin typeface="Tahoma" charset="0"/>
                <a:ea typeface="+mn-ea"/>
                <a:cs typeface="+mn-cs"/>
              </a:rPr>
              <a:t>IS ZC464, Machine Learning</a:t>
            </a:r>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6FB1E71-4690-4FD4-BBCF-A3779CD52565}" type="slidenum">
              <a:rPr kumimoji="0" lang="en-IN" sz="1600" b="0" i="0" u="none" strike="noStrike" kern="1200" cap="none" spc="0" normalizeH="0" baseline="0" noProof="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IN" sz="1600" b="0" i="0" u="none" strike="noStrike" kern="1200" cap="none" spc="0" normalizeH="0" baseline="0" noProof="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307134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a:prstGeom prst="rect">
            <a:avLst/>
          </a:prstGeo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77635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749957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4"/>
        <p:cNvGrpSpPr/>
        <p:nvPr/>
      </p:nvGrpSpPr>
      <p:grpSpPr>
        <a:xfrm>
          <a:off x="0" y="0"/>
          <a:ext cx="0" cy="0"/>
          <a:chOff x="0" y="0"/>
          <a:chExt cx="0" cy="0"/>
        </a:xfrm>
      </p:grpSpPr>
      <p:sp>
        <p:nvSpPr>
          <p:cNvPr id="285" name="Google Shape;285;p10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86" name="Google Shape;286;p10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0"/>
        <p:cNvGrpSpPr/>
        <p:nvPr/>
      </p:nvGrpSpPr>
      <p:grpSpPr>
        <a:xfrm>
          <a:off x="0" y="0"/>
          <a:ext cx="0" cy="0"/>
          <a:chOff x="0" y="0"/>
          <a:chExt cx="0" cy="0"/>
        </a:xfrm>
      </p:grpSpPr>
      <p:sp>
        <p:nvSpPr>
          <p:cNvPr id="291" name="Google Shape;291;p105"/>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2" name="Google Shape;292;p10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5"/>
        <p:cNvGrpSpPr/>
        <p:nvPr/>
      </p:nvGrpSpPr>
      <p:grpSpPr>
        <a:xfrm>
          <a:off x="0" y="0"/>
          <a:ext cx="0" cy="0"/>
          <a:chOff x="0" y="0"/>
          <a:chExt cx="0" cy="0"/>
        </a:xfrm>
      </p:grpSpPr>
      <p:sp>
        <p:nvSpPr>
          <p:cNvPr id="296" name="Google Shape;296;p10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97" name="Google Shape;297;p10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1"/>
        <p:cNvGrpSpPr/>
        <p:nvPr/>
      </p:nvGrpSpPr>
      <p:grpSpPr>
        <a:xfrm>
          <a:off x="0" y="0"/>
          <a:ext cx="0" cy="0"/>
          <a:chOff x="0" y="0"/>
          <a:chExt cx="0" cy="0"/>
        </a:xfrm>
      </p:grpSpPr>
      <p:sp>
        <p:nvSpPr>
          <p:cNvPr id="302" name="Google Shape;302;p10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03" name="Google Shape;303;p10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04" name="Google Shape;304;p10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8"/>
        <p:cNvGrpSpPr/>
        <p:nvPr/>
      </p:nvGrpSpPr>
      <p:grpSpPr>
        <a:xfrm>
          <a:off x="0" y="0"/>
          <a:ext cx="0" cy="0"/>
          <a:chOff x="0" y="0"/>
          <a:chExt cx="0" cy="0"/>
        </a:xfrm>
      </p:grpSpPr>
      <p:pic>
        <p:nvPicPr>
          <p:cNvPr id="79" name="Google Shape;79;p8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0" name="Google Shape;80;p88"/>
          <p:cNvGrpSpPr/>
          <p:nvPr/>
        </p:nvGrpSpPr>
        <p:grpSpPr>
          <a:xfrm>
            <a:off x="0" y="1295400"/>
            <a:ext cx="7010400" cy="46038"/>
            <a:chOff x="1905000" y="6553200"/>
            <a:chExt cx="7010400" cy="45719"/>
          </a:xfrm>
        </p:grpSpPr>
        <p:sp>
          <p:nvSpPr>
            <p:cNvPr id="81" name="Google Shape;81;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2" name="Google Shape;82;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3" name="Google Shape;83;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84" name="Google Shape;84;p88"/>
          <p:cNvGrpSpPr/>
          <p:nvPr/>
        </p:nvGrpSpPr>
        <p:grpSpPr>
          <a:xfrm>
            <a:off x="2133600" y="6553200"/>
            <a:ext cx="7010400" cy="46038"/>
            <a:chOff x="1905000" y="6553200"/>
            <a:chExt cx="7010400" cy="45719"/>
          </a:xfrm>
        </p:grpSpPr>
        <p:sp>
          <p:nvSpPr>
            <p:cNvPr id="85" name="Google Shape;85;p8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6" name="Google Shape;86;p8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7" name="Google Shape;87;p8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88" name="Google Shape;88;p8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89" name="Google Shape;89;p8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0" name="Google Shape;90;p88"/>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1" name="Google Shape;91;p88"/>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8"/>
        <p:cNvGrpSpPr/>
        <p:nvPr/>
      </p:nvGrpSpPr>
      <p:grpSpPr>
        <a:xfrm>
          <a:off x="0" y="0"/>
          <a:ext cx="0" cy="0"/>
          <a:chOff x="0" y="0"/>
          <a:chExt cx="0" cy="0"/>
        </a:xfrm>
      </p:grpSpPr>
      <p:sp>
        <p:nvSpPr>
          <p:cNvPr id="309" name="Google Shape;309;p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10" name="Google Shape;310;p10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1" name="Google Shape;311;p10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12" name="Google Shape;312;p10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13" name="Google Shape;313;p10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7"/>
        <p:cNvGrpSpPr/>
        <p:nvPr/>
      </p:nvGrpSpPr>
      <p:grpSpPr>
        <a:xfrm>
          <a:off x="0" y="0"/>
          <a:ext cx="0" cy="0"/>
          <a:chOff x="0" y="0"/>
          <a:chExt cx="0" cy="0"/>
        </a:xfrm>
      </p:grpSpPr>
      <p:sp>
        <p:nvSpPr>
          <p:cNvPr id="318" name="Google Shape;318;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26"/>
        <p:cNvGrpSpPr/>
        <p:nvPr/>
      </p:nvGrpSpPr>
      <p:grpSpPr>
        <a:xfrm>
          <a:off x="0" y="0"/>
          <a:ext cx="0" cy="0"/>
          <a:chOff x="0" y="0"/>
          <a:chExt cx="0" cy="0"/>
        </a:xfrm>
      </p:grpSpPr>
      <p:sp>
        <p:nvSpPr>
          <p:cNvPr id="327" name="Google Shape;327;p1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28" name="Google Shape;328;p1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9" name="Google Shape;329;p1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3"/>
        <p:cNvGrpSpPr/>
        <p:nvPr/>
      </p:nvGrpSpPr>
      <p:grpSpPr>
        <a:xfrm>
          <a:off x="0" y="0"/>
          <a:ext cx="0" cy="0"/>
          <a:chOff x="0" y="0"/>
          <a:chExt cx="0" cy="0"/>
        </a:xfrm>
      </p:grpSpPr>
      <p:sp>
        <p:nvSpPr>
          <p:cNvPr id="334" name="Google Shape;334;p1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35" name="Google Shape;335;p112"/>
          <p:cNvSpPr>
            <a:spLocks noGrp="1"/>
          </p:cNvSpPr>
          <p:nvPr>
            <p:ph type="pic" idx="2"/>
          </p:nvPr>
        </p:nvSpPr>
        <p:spPr>
          <a:xfrm>
            <a:off x="1792288" y="612775"/>
            <a:ext cx="5486400" cy="4114800"/>
          </a:xfrm>
          <a:prstGeom prst="rect">
            <a:avLst/>
          </a:prstGeom>
          <a:noFill/>
          <a:ln>
            <a:noFill/>
          </a:ln>
        </p:spPr>
      </p:sp>
      <p:sp>
        <p:nvSpPr>
          <p:cNvPr id="336" name="Google Shape;336;p1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40"/>
        <p:cNvGrpSpPr/>
        <p:nvPr/>
      </p:nvGrpSpPr>
      <p:grpSpPr>
        <a:xfrm>
          <a:off x="0" y="0"/>
          <a:ext cx="0" cy="0"/>
          <a:chOff x="0" y="0"/>
          <a:chExt cx="0" cy="0"/>
        </a:xfrm>
      </p:grpSpPr>
      <p:sp>
        <p:nvSpPr>
          <p:cNvPr id="341" name="Google Shape;341;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42" name="Google Shape;342;p1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46"/>
        <p:cNvGrpSpPr/>
        <p:nvPr/>
      </p:nvGrpSpPr>
      <p:grpSpPr>
        <a:xfrm>
          <a:off x="0" y="0"/>
          <a:ext cx="0" cy="0"/>
          <a:chOff x="0" y="0"/>
          <a:chExt cx="0" cy="0"/>
        </a:xfrm>
      </p:grpSpPr>
      <p:sp>
        <p:nvSpPr>
          <p:cNvPr id="347" name="Google Shape;347;p1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48" name="Google Shape;348;p1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4"/>
        <p:cNvGrpSpPr/>
        <p:nvPr/>
      </p:nvGrpSpPr>
      <p:grpSpPr>
        <a:xfrm>
          <a:off x="0" y="0"/>
          <a:ext cx="0" cy="0"/>
          <a:chOff x="0" y="0"/>
          <a:chExt cx="0" cy="0"/>
        </a:xfrm>
      </p:grpSpPr>
      <p:sp>
        <p:nvSpPr>
          <p:cNvPr id="365" name="Google Shape;365;p1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66" name="Google Shape;366;p1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0"/>
        <p:cNvGrpSpPr/>
        <p:nvPr/>
      </p:nvGrpSpPr>
      <p:grpSpPr>
        <a:xfrm>
          <a:off x="0" y="0"/>
          <a:ext cx="0" cy="0"/>
          <a:chOff x="0" y="0"/>
          <a:chExt cx="0" cy="0"/>
        </a:xfrm>
      </p:grpSpPr>
      <p:sp>
        <p:nvSpPr>
          <p:cNvPr id="371" name="Google Shape;371;p11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2" name="Google Shape;372;p1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5"/>
        <p:cNvGrpSpPr/>
        <p:nvPr/>
      </p:nvGrpSpPr>
      <p:grpSpPr>
        <a:xfrm>
          <a:off x="0" y="0"/>
          <a:ext cx="0" cy="0"/>
          <a:chOff x="0" y="0"/>
          <a:chExt cx="0" cy="0"/>
        </a:xfrm>
      </p:grpSpPr>
      <p:sp>
        <p:nvSpPr>
          <p:cNvPr id="376" name="Google Shape;376;p1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4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77" name="Google Shape;377;p1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2"/>
        <p:cNvGrpSpPr/>
        <p:nvPr/>
      </p:nvGrpSpPr>
      <p:grpSpPr>
        <a:xfrm>
          <a:off x="0" y="0"/>
          <a:ext cx="0" cy="0"/>
          <a:chOff x="0" y="0"/>
          <a:chExt cx="0" cy="0"/>
        </a:xfrm>
      </p:grpSpPr>
      <p:grpSp>
        <p:nvGrpSpPr>
          <p:cNvPr id="93" name="Google Shape;93;p89"/>
          <p:cNvGrpSpPr/>
          <p:nvPr/>
        </p:nvGrpSpPr>
        <p:grpSpPr>
          <a:xfrm>
            <a:off x="0" y="1295400"/>
            <a:ext cx="7010400" cy="46038"/>
            <a:chOff x="1905000" y="6553200"/>
            <a:chExt cx="7010400" cy="45719"/>
          </a:xfrm>
        </p:grpSpPr>
        <p:sp>
          <p:nvSpPr>
            <p:cNvPr id="94" name="Google Shape;94;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5" name="Google Shape;95;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6" name="Google Shape;96;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97" name="Google Shape;97;p89"/>
          <p:cNvGrpSpPr/>
          <p:nvPr/>
        </p:nvGrpSpPr>
        <p:grpSpPr>
          <a:xfrm>
            <a:off x="2133600" y="6553200"/>
            <a:ext cx="7010400" cy="46038"/>
            <a:chOff x="1905000" y="6553200"/>
            <a:chExt cx="7010400" cy="45719"/>
          </a:xfrm>
        </p:grpSpPr>
        <p:sp>
          <p:nvSpPr>
            <p:cNvPr id="98" name="Google Shape;98;p8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9" name="Google Shape;99;p8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0" name="Google Shape;100;p8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1" name="Google Shape;101;p8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3" name="Google Shape;103;p89"/>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4" name="Google Shape;104;p89"/>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5" name="Google Shape;105;p89"/>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6" name="Google Shape;106;p89"/>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7" name="Google Shape;107;p89"/>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1"/>
        <p:cNvGrpSpPr/>
        <p:nvPr/>
      </p:nvGrpSpPr>
      <p:grpSpPr>
        <a:xfrm>
          <a:off x="0" y="0"/>
          <a:ext cx="0" cy="0"/>
          <a:chOff x="0" y="0"/>
          <a:chExt cx="0" cy="0"/>
        </a:xfrm>
      </p:grpSpPr>
      <p:sp>
        <p:nvSpPr>
          <p:cNvPr id="382" name="Google Shape;382;p1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83" name="Google Shape;383;p1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84" name="Google Shape;384;p1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8"/>
        <p:cNvGrpSpPr/>
        <p:nvPr/>
      </p:nvGrpSpPr>
      <p:grpSpPr>
        <a:xfrm>
          <a:off x="0" y="0"/>
          <a:ext cx="0" cy="0"/>
          <a:chOff x="0" y="0"/>
          <a:chExt cx="0" cy="0"/>
        </a:xfrm>
      </p:grpSpPr>
      <p:sp>
        <p:nvSpPr>
          <p:cNvPr id="389" name="Google Shape;389;p1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90" name="Google Shape;390;p1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1" name="Google Shape;391;p1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92" name="Google Shape;392;p1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3" name="Google Shape;393;p1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sp>
        <p:nvSpPr>
          <p:cNvPr id="398" name="Google Shape;398;p1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6"/>
        <p:cNvGrpSpPr/>
        <p:nvPr/>
      </p:nvGrpSpPr>
      <p:grpSpPr>
        <a:xfrm>
          <a:off x="0" y="0"/>
          <a:ext cx="0" cy="0"/>
          <a:chOff x="0" y="0"/>
          <a:chExt cx="0" cy="0"/>
        </a:xfrm>
      </p:grpSpPr>
      <p:sp>
        <p:nvSpPr>
          <p:cNvPr id="407" name="Google Shape;407;p1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08" name="Google Shape;408;p1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09" name="Google Shape;409;p1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13"/>
        <p:cNvGrpSpPr/>
        <p:nvPr/>
      </p:nvGrpSpPr>
      <p:grpSpPr>
        <a:xfrm>
          <a:off x="0" y="0"/>
          <a:ext cx="0" cy="0"/>
          <a:chOff x="0" y="0"/>
          <a:chExt cx="0" cy="0"/>
        </a:xfrm>
      </p:grpSpPr>
      <p:sp>
        <p:nvSpPr>
          <p:cNvPr id="414" name="Google Shape;414;p1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2000" b="1"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15" name="Google Shape;415;p124"/>
          <p:cNvSpPr>
            <a:spLocks noGrp="1"/>
          </p:cNvSpPr>
          <p:nvPr>
            <p:ph type="pic" idx="2"/>
          </p:nvPr>
        </p:nvSpPr>
        <p:spPr>
          <a:xfrm>
            <a:off x="1792288" y="612775"/>
            <a:ext cx="5486400" cy="4114800"/>
          </a:xfrm>
          <a:prstGeom prst="rect">
            <a:avLst/>
          </a:prstGeom>
          <a:noFill/>
          <a:ln>
            <a:noFill/>
          </a:ln>
        </p:spPr>
      </p:sp>
      <p:sp>
        <p:nvSpPr>
          <p:cNvPr id="416" name="Google Shape;416;p1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20"/>
        <p:cNvGrpSpPr/>
        <p:nvPr/>
      </p:nvGrpSpPr>
      <p:grpSpPr>
        <a:xfrm>
          <a:off x="0" y="0"/>
          <a:ext cx="0" cy="0"/>
          <a:chOff x="0" y="0"/>
          <a:chExt cx="0" cy="0"/>
        </a:xfrm>
      </p:grpSpPr>
      <p:sp>
        <p:nvSpPr>
          <p:cNvPr id="421" name="Google Shape;421;p1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22" name="Google Shape;422;p12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26"/>
        <p:cNvGrpSpPr/>
        <p:nvPr/>
      </p:nvGrpSpPr>
      <p:grpSpPr>
        <a:xfrm>
          <a:off x="0" y="0"/>
          <a:ext cx="0" cy="0"/>
          <a:chOff x="0" y="0"/>
          <a:chExt cx="0" cy="0"/>
        </a:xfrm>
      </p:grpSpPr>
      <p:sp>
        <p:nvSpPr>
          <p:cNvPr id="427" name="Google Shape;427;p12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28" name="Google Shape;428;p12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7"/>
        <p:cNvGrpSpPr/>
        <p:nvPr/>
      </p:nvGrpSpPr>
      <p:grpSpPr>
        <a:xfrm>
          <a:off x="0" y="0"/>
          <a:ext cx="0" cy="0"/>
          <a:chOff x="0" y="0"/>
          <a:chExt cx="0" cy="0"/>
        </a:xfrm>
      </p:grpSpPr>
      <p:sp>
        <p:nvSpPr>
          <p:cNvPr id="198" name="Google Shape;198;p81"/>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9" name="Google Shape;199;p8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77443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0"/>
        <p:cNvGrpSpPr/>
        <p:nvPr/>
      </p:nvGrpSpPr>
      <p:grpSpPr>
        <a:xfrm>
          <a:off x="0" y="0"/>
          <a:ext cx="0" cy="0"/>
          <a:chOff x="0" y="0"/>
          <a:chExt cx="0" cy="0"/>
        </a:xfrm>
      </p:grpSpPr>
      <p:sp>
        <p:nvSpPr>
          <p:cNvPr id="251" name="Google Shape;251;p129"/>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2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52" name="Google Shape;252;p1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129"/>
          <p:cNvSpPr txBox="1">
            <a:spLocks noGrp="1"/>
          </p:cNvSpPr>
          <p:nvPr>
            <p:ph type="ftr" idx="11"/>
          </p:nvPr>
        </p:nvSpPr>
        <p:spPr>
          <a:xfrm>
            <a:off x="2195513" y="6237288"/>
            <a:ext cx="4392612"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solidFill>
                <a:srgbClr val="000000"/>
              </a:solidFill>
            </a:endParaRPr>
          </a:p>
        </p:txBody>
      </p:sp>
      <p:sp>
        <p:nvSpPr>
          <p:cNvPr id="254" name="Google Shape;254;p129"/>
          <p:cNvSpPr txBox="1">
            <a:spLocks noGrp="1"/>
          </p:cNvSpPr>
          <p:nvPr>
            <p:ph type="sldNum" idx="12"/>
          </p:nvPr>
        </p:nvSpPr>
        <p:spPr>
          <a:xfrm>
            <a:off x="8532813" y="6237288"/>
            <a:ext cx="611187" cy="29368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fld id="{00000000-1234-1234-1234-123412341234}" type="slidenum">
              <a:rPr lang="en-US">
                <a:solidFill>
                  <a:srgbClr val="000000"/>
                </a:solidFill>
              </a:rPr>
              <a:pPr/>
              <a:t>‹#›</a:t>
            </a:fld>
            <a:endParaRPr>
              <a:solidFill>
                <a:srgbClr val="000000"/>
              </a:solidFill>
            </a:endParaRPr>
          </a:p>
        </p:txBody>
      </p:sp>
    </p:spTree>
    <p:extLst>
      <p:ext uri="{BB962C8B-B14F-4D97-AF65-F5344CB8AC3E}">
        <p14:creationId xmlns:p14="http://schemas.microsoft.com/office/powerpoint/2010/main" val="341846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8"/>
        <p:cNvGrpSpPr/>
        <p:nvPr/>
      </p:nvGrpSpPr>
      <p:grpSpPr>
        <a:xfrm>
          <a:off x="0" y="0"/>
          <a:ext cx="0" cy="0"/>
          <a:chOff x="0" y="0"/>
          <a:chExt cx="0" cy="0"/>
        </a:xfrm>
      </p:grpSpPr>
      <p:grpSp>
        <p:nvGrpSpPr>
          <p:cNvPr id="109" name="Google Shape;109;p90"/>
          <p:cNvGrpSpPr/>
          <p:nvPr/>
        </p:nvGrpSpPr>
        <p:grpSpPr>
          <a:xfrm>
            <a:off x="0" y="1295400"/>
            <a:ext cx="7010400" cy="46038"/>
            <a:chOff x="1905000" y="6553200"/>
            <a:chExt cx="7010400" cy="45719"/>
          </a:xfrm>
        </p:grpSpPr>
        <p:sp>
          <p:nvSpPr>
            <p:cNvPr id="110" name="Google Shape;110;p9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1" name="Google Shape;111;p9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2" name="Google Shape;112;p9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13" name="Google Shape;113;p90"/>
          <p:cNvGrpSpPr/>
          <p:nvPr/>
        </p:nvGrpSpPr>
        <p:grpSpPr>
          <a:xfrm>
            <a:off x="2133600" y="6553200"/>
            <a:ext cx="7010400" cy="46038"/>
            <a:chOff x="1905000" y="6553200"/>
            <a:chExt cx="7010400" cy="45719"/>
          </a:xfrm>
        </p:grpSpPr>
        <p:sp>
          <p:nvSpPr>
            <p:cNvPr id="114" name="Google Shape;114;p9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5" name="Google Shape;115;p9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6" name="Google Shape;116;p9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17" name="Google Shape;117;p9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19" name="Google Shape;119;p90"/>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861819" y="505992"/>
            <a:ext cx="3420363" cy="614014"/>
          </a:xfrm>
          <a:prstGeom prst="rect">
            <a:avLst/>
          </a:prstGeom>
        </p:spPr>
        <p:txBody>
          <a:bodyPr lIns="0" tIns="0" rIns="0" bIns="0"/>
          <a:lstStyle>
            <a:lvl1pPr>
              <a:defRPr sz="3990" b="0" i="0">
                <a:solidFill>
                  <a:srgbClr val="270099"/>
                </a:solidFill>
                <a:latin typeface="Arial"/>
                <a:cs typeface="Arial"/>
              </a:defRPr>
            </a:lvl1pPr>
          </a:lstStyle>
          <a:p>
            <a:endParaRPr/>
          </a:p>
        </p:txBody>
      </p:sp>
      <p:sp>
        <p:nvSpPr>
          <p:cNvPr id="3" name="Holder 3"/>
          <p:cNvSpPr>
            <a:spLocks noGrp="1"/>
          </p:cNvSpPr>
          <p:nvPr>
            <p:ph type="ftr" sz="quarter" idx="5"/>
          </p:nvPr>
        </p:nvSpPr>
        <p:spPr>
          <a:xfrm>
            <a:off x="3108960" y="6377940"/>
            <a:ext cx="2926080" cy="215444"/>
          </a:xfrm>
          <a:prstGeom prst="rect">
            <a:avLst/>
          </a:prstGeom>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4" name="Holder 4"/>
          <p:cNvSpPr>
            <a:spLocks noGrp="1"/>
          </p:cNvSpPr>
          <p:nvPr>
            <p:ph type="dt" sz="half" idx="6"/>
          </p:nvPr>
        </p:nvSpPr>
        <p:spPr>
          <a:xfrm>
            <a:off x="457200" y="6377940"/>
            <a:ext cx="2103120" cy="21544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7/11/2023</a:t>
            </a:fld>
            <a:endParaRPr lang="en-US">
              <a:solidFill>
                <a:srgbClr val="000000">
                  <a:tint val="75000"/>
                </a:srgbClr>
              </a:solidFill>
            </a:endParaRPr>
          </a:p>
        </p:txBody>
      </p:sp>
      <p:sp>
        <p:nvSpPr>
          <p:cNvPr id="5" name="Holder 5"/>
          <p:cNvSpPr>
            <a:spLocks noGrp="1"/>
          </p:cNvSpPr>
          <p:nvPr>
            <p:ph type="sldNum" sz="quarter" idx="7"/>
          </p:nvPr>
        </p:nvSpPr>
        <p:spPr>
          <a:xfrm>
            <a:off x="6583680" y="6377940"/>
            <a:ext cx="2103120" cy="215444"/>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35696477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6377940"/>
            <a:ext cx="2926080" cy="215444"/>
          </a:xfrm>
          <a:prstGeom prst="rect">
            <a:avLst/>
          </a:prstGeom>
        </p:spPr>
        <p:txBody>
          <a:bodyPr lIns="0" tIns="0" rIns="0" bIns="0"/>
          <a:lstStyle>
            <a:lvl1pPr algn="ctr">
              <a:defRPr>
                <a:solidFill>
                  <a:schemeClr val="tx1">
                    <a:tint val="75000"/>
                  </a:schemeClr>
                </a:solidFill>
              </a:defRPr>
            </a:lvl1pPr>
          </a:lstStyle>
          <a:p>
            <a:endParaRPr>
              <a:solidFill>
                <a:srgbClr val="000000">
                  <a:tint val="75000"/>
                </a:srgbClr>
              </a:solidFill>
            </a:endParaRPr>
          </a:p>
        </p:txBody>
      </p:sp>
      <p:sp>
        <p:nvSpPr>
          <p:cNvPr id="3" name="Holder 3"/>
          <p:cNvSpPr>
            <a:spLocks noGrp="1"/>
          </p:cNvSpPr>
          <p:nvPr>
            <p:ph type="dt" sz="half" idx="6"/>
          </p:nvPr>
        </p:nvSpPr>
        <p:spPr>
          <a:xfrm>
            <a:off x="457200" y="6377940"/>
            <a:ext cx="2103120" cy="215444"/>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solidFill>
                  <a:srgbClr val="000000">
                    <a:tint val="75000"/>
                  </a:srgbClr>
                </a:solidFill>
              </a:rPr>
              <a:pPr/>
              <a:t>7/11/2023</a:t>
            </a:fld>
            <a:endParaRPr lang="en-US">
              <a:solidFill>
                <a:srgbClr val="000000">
                  <a:tint val="75000"/>
                </a:srgbClr>
              </a:solidFill>
            </a:endParaRPr>
          </a:p>
        </p:txBody>
      </p:sp>
      <p:sp>
        <p:nvSpPr>
          <p:cNvPr id="4" name="Holder 4"/>
          <p:cNvSpPr>
            <a:spLocks noGrp="1"/>
          </p:cNvSpPr>
          <p:nvPr>
            <p:ph type="sldNum" sz="quarter" idx="7"/>
          </p:nvPr>
        </p:nvSpPr>
        <p:spPr>
          <a:xfrm>
            <a:off x="6583680" y="6377940"/>
            <a:ext cx="2103120" cy="215444"/>
          </a:xfrm>
          <a:prstGeom prst="rect">
            <a:avLst/>
          </a:prstGeom>
        </p:spPr>
        <p:txBody>
          <a:bodyPr lIns="0" tIns="0" rIns="0" bIns="0"/>
          <a:lstStyle>
            <a:lvl1pPr algn="r">
              <a:defRPr>
                <a:solidFill>
                  <a:schemeClr val="tx1">
                    <a:tint val="75000"/>
                  </a:schemeClr>
                </a:solidFill>
              </a:defRPr>
            </a:lvl1pPr>
          </a:lstStyle>
          <a:p>
            <a:fld id="{B6F15528-21DE-4FAA-801E-634DDDAF4B2B}" type="slidenum">
              <a:rPr>
                <a:solidFill>
                  <a:srgbClr val="000000">
                    <a:tint val="75000"/>
                  </a:srgbClr>
                </a:solidFill>
              </a:rPr>
              <a:pPr/>
              <a:t>‹#›</a:t>
            </a:fld>
            <a:endParaRPr>
              <a:solidFill>
                <a:srgbClr val="000000">
                  <a:tint val="75000"/>
                </a:srgbClr>
              </a:solidFill>
            </a:endParaRPr>
          </a:p>
        </p:txBody>
      </p:sp>
    </p:spTree>
    <p:extLst>
      <p:ext uri="{BB962C8B-B14F-4D97-AF65-F5344CB8AC3E}">
        <p14:creationId xmlns:p14="http://schemas.microsoft.com/office/powerpoint/2010/main" val="3203590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0"/>
        <p:cNvGrpSpPr/>
        <p:nvPr/>
      </p:nvGrpSpPr>
      <p:grpSpPr>
        <a:xfrm>
          <a:off x="0" y="0"/>
          <a:ext cx="0" cy="0"/>
          <a:chOff x="0" y="0"/>
          <a:chExt cx="0" cy="0"/>
        </a:xfrm>
      </p:grpSpPr>
      <p:grpSp>
        <p:nvGrpSpPr>
          <p:cNvPr id="121" name="Google Shape;121;p91"/>
          <p:cNvGrpSpPr/>
          <p:nvPr/>
        </p:nvGrpSpPr>
        <p:grpSpPr>
          <a:xfrm>
            <a:off x="0" y="1295400"/>
            <a:ext cx="7010400" cy="46038"/>
            <a:chOff x="1905000" y="6553200"/>
            <a:chExt cx="7010400" cy="45719"/>
          </a:xfrm>
        </p:grpSpPr>
        <p:sp>
          <p:nvSpPr>
            <p:cNvPr id="122" name="Google Shape;122;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4" name="Google Shape;124;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5" name="Google Shape;125;p91"/>
          <p:cNvGrpSpPr/>
          <p:nvPr/>
        </p:nvGrpSpPr>
        <p:grpSpPr>
          <a:xfrm>
            <a:off x="2133600" y="6553200"/>
            <a:ext cx="7010400" cy="46038"/>
            <a:chOff x="1905000" y="6553200"/>
            <a:chExt cx="7010400" cy="45719"/>
          </a:xfrm>
        </p:grpSpPr>
        <p:sp>
          <p:nvSpPr>
            <p:cNvPr id="126" name="Google Shape;126;p9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7" name="Google Shape;127;p9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8" name="Google Shape;128;p9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29" name="Google Shape;129;p9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0" name="Google Shape;130;p9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1" name="Google Shape;131;p91"/>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p91"/>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3" name="Google Shape;133;p9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 name="Date Placeholder 1"/>
          <p:cNvSpPr>
            <a:spLocks noGrp="1"/>
          </p:cNvSpPr>
          <p:nvPr>
            <p:ph type="dt" idx="10"/>
          </p:nvPr>
        </p:nvSpPr>
        <p:spPr/>
        <p:txBody>
          <a:bodyPr/>
          <a:lstStyle/>
          <a:p>
            <a:endParaRPr lang="en-IN"/>
          </a:p>
        </p:txBody>
      </p:sp>
      <p:sp>
        <p:nvSpPr>
          <p:cNvPr id="3" name="Footer Placeholder 2"/>
          <p:cNvSpPr>
            <a:spLocks noGrp="1"/>
          </p:cNvSpPr>
          <p:nvPr>
            <p:ph type="ftr" idx="11"/>
          </p:nvPr>
        </p:nvSpPr>
        <p:spPr/>
        <p:txBody>
          <a:bodyPr/>
          <a:lstStyle/>
          <a:p>
            <a:endParaRPr lang="en-IN"/>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4.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4.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4.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4.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slideLayout" Target="../slideLayouts/slideLayout80.xml"/><Relationship Id="rId1" Type="http://schemas.openxmlformats.org/officeDocument/2006/relationships/slideLayout" Target="../slideLayouts/slideLayout79.xml"/><Relationship Id="rId5" Type="http://schemas.openxmlformats.org/officeDocument/2006/relationships/image" Target="../media/image4.png"/><Relationship Id="rId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 name="Google Shape;13;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4" name="Google Shape;14;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7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79"/>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100" b="0" i="0" u="none" strike="noStrike" cap="none">
              <a:solidFill>
                <a:srgbClr val="101141"/>
              </a:solidFill>
              <a:latin typeface="Arial"/>
              <a:ea typeface="Arial"/>
              <a:cs typeface="Arial"/>
              <a:sym typeface="Arial"/>
            </a:endParaRPr>
          </a:p>
        </p:txBody>
      </p:sp>
      <p:pic>
        <p:nvPicPr>
          <p:cNvPr id="184" name="Google Shape;184;p79" descr="Picture 7.png"/>
          <p:cNvPicPr preferRelativeResize="0"/>
          <p:nvPr/>
        </p:nvPicPr>
        <p:blipFill rotWithShape="1">
          <a:blip r:embed="rId44">
            <a:alphaModFix/>
          </a:blip>
          <a:srcRect l="1923" b="5335"/>
          <a:stretch/>
        </p:blipFill>
        <p:spPr>
          <a:xfrm>
            <a:off x="6629400" y="-1"/>
            <a:ext cx="2193193" cy="692697"/>
          </a:xfrm>
          <a:prstGeom prst="rect">
            <a:avLst/>
          </a:prstGeom>
          <a:noFill/>
          <a:ln>
            <a:noFill/>
          </a:ln>
        </p:spPr>
      </p:pic>
      <p:grpSp>
        <p:nvGrpSpPr>
          <p:cNvPr id="185" name="Google Shape;185;p79"/>
          <p:cNvGrpSpPr/>
          <p:nvPr/>
        </p:nvGrpSpPr>
        <p:grpSpPr>
          <a:xfrm>
            <a:off x="2133600" y="6553200"/>
            <a:ext cx="7010400" cy="45719"/>
            <a:chOff x="1905000" y="6553200"/>
            <a:chExt cx="7010400" cy="45719"/>
          </a:xfrm>
        </p:grpSpPr>
        <p:sp>
          <p:nvSpPr>
            <p:cNvPr id="186" name="Google Shape;186;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87" name="Google Shape;187;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88" name="Google Shape;188;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189" name="Google Shape;189;p79"/>
          <p:cNvGrpSpPr/>
          <p:nvPr/>
        </p:nvGrpSpPr>
        <p:grpSpPr>
          <a:xfrm>
            <a:off x="0" y="1295400"/>
            <a:ext cx="7010400" cy="45719"/>
            <a:chOff x="1905000" y="6553200"/>
            <a:chExt cx="7010400" cy="45719"/>
          </a:xfrm>
        </p:grpSpPr>
        <p:sp>
          <p:nvSpPr>
            <p:cNvPr id="190" name="Google Shape;190;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1" name="Google Shape;191;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2" name="Google Shape;192;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2" r:id="rId9"/>
    <p:sldLayoutId id="2147483673" r:id="rId10"/>
    <p:sldLayoutId id="2147483674" r:id="rId11"/>
    <p:sldLayoutId id="214748367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10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4" name="Google Shape;274;p10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275" name="Google Shape;275;p103" descr="Picture 7.png"/>
          <p:cNvPicPr preferRelativeResize="0"/>
          <p:nvPr/>
        </p:nvPicPr>
        <p:blipFill rotWithShape="1">
          <a:blip r:embed="rId13">
            <a:alphaModFix/>
          </a:blip>
          <a:srcRect l="1923" b="5335"/>
          <a:stretch/>
        </p:blipFill>
        <p:spPr>
          <a:xfrm>
            <a:off x="6629400" y="0"/>
            <a:ext cx="2193925" cy="692150"/>
          </a:xfrm>
          <a:prstGeom prst="rect">
            <a:avLst/>
          </a:prstGeom>
          <a:noFill/>
          <a:ln>
            <a:noFill/>
          </a:ln>
        </p:spPr>
      </p:pic>
      <p:grpSp>
        <p:nvGrpSpPr>
          <p:cNvPr id="276" name="Google Shape;276;p103"/>
          <p:cNvGrpSpPr/>
          <p:nvPr/>
        </p:nvGrpSpPr>
        <p:grpSpPr>
          <a:xfrm>
            <a:off x="2133600" y="6553200"/>
            <a:ext cx="7010400" cy="46038"/>
            <a:chOff x="1905000" y="6553200"/>
            <a:chExt cx="7010400" cy="45719"/>
          </a:xfrm>
        </p:grpSpPr>
        <p:sp>
          <p:nvSpPr>
            <p:cNvPr id="277" name="Google Shape;277;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78" name="Google Shape;278;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79" name="Google Shape;279;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280" name="Google Shape;280;p103"/>
          <p:cNvGrpSpPr/>
          <p:nvPr/>
        </p:nvGrpSpPr>
        <p:grpSpPr>
          <a:xfrm>
            <a:off x="0" y="1295400"/>
            <a:ext cx="7010400" cy="46038"/>
            <a:chOff x="1905000" y="6553200"/>
            <a:chExt cx="7010400" cy="45719"/>
          </a:xfrm>
        </p:grpSpPr>
        <p:sp>
          <p:nvSpPr>
            <p:cNvPr id="281" name="Google Shape;281;p10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82" name="Google Shape;282;p10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83" name="Google Shape;283;p10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1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54" name="Google Shape;354;p115"/>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pic>
        <p:nvPicPr>
          <p:cNvPr id="355" name="Google Shape;355;p115" descr="Picture 7.png"/>
          <p:cNvPicPr preferRelativeResize="0"/>
          <p:nvPr/>
        </p:nvPicPr>
        <p:blipFill rotWithShape="1">
          <a:blip r:embed="rId13">
            <a:alphaModFix/>
          </a:blip>
          <a:srcRect l="1923" b="5335"/>
          <a:stretch/>
        </p:blipFill>
        <p:spPr>
          <a:xfrm>
            <a:off x="6629400" y="0"/>
            <a:ext cx="2193925" cy="692150"/>
          </a:xfrm>
          <a:prstGeom prst="rect">
            <a:avLst/>
          </a:prstGeom>
          <a:noFill/>
          <a:ln>
            <a:noFill/>
          </a:ln>
        </p:spPr>
      </p:pic>
      <p:grpSp>
        <p:nvGrpSpPr>
          <p:cNvPr id="356" name="Google Shape;356;p115"/>
          <p:cNvGrpSpPr/>
          <p:nvPr/>
        </p:nvGrpSpPr>
        <p:grpSpPr>
          <a:xfrm>
            <a:off x="2133600" y="6553200"/>
            <a:ext cx="7010400" cy="46038"/>
            <a:chOff x="1905000" y="6553200"/>
            <a:chExt cx="7010400" cy="45719"/>
          </a:xfrm>
        </p:grpSpPr>
        <p:sp>
          <p:nvSpPr>
            <p:cNvPr id="357" name="Google Shape;357;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58" name="Google Shape;358;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59" name="Google Shape;359;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grpSp>
        <p:nvGrpSpPr>
          <p:cNvPr id="360" name="Google Shape;360;p115"/>
          <p:cNvGrpSpPr/>
          <p:nvPr/>
        </p:nvGrpSpPr>
        <p:grpSpPr>
          <a:xfrm>
            <a:off x="0" y="1295400"/>
            <a:ext cx="7010400" cy="46038"/>
            <a:chOff x="1905000" y="6553200"/>
            <a:chExt cx="7010400" cy="45719"/>
          </a:xfrm>
        </p:grpSpPr>
        <p:sp>
          <p:nvSpPr>
            <p:cNvPr id="361" name="Google Shape;361;p115"/>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62" name="Google Shape;362;p11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363" name="Google Shape;363;p115"/>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7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3" name="Google Shape;183;p79"/>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algn="r"/>
            <a:r>
              <a:rPr lang="en-US" sz="1100" b="1" dirty="0">
                <a:solidFill>
                  <a:srgbClr val="101141"/>
                </a:solidFill>
              </a:rPr>
              <a:t>BITS </a:t>
            </a:r>
            <a:r>
              <a:rPr lang="en-US" sz="1100" dirty="0" err="1" smtClean="0">
                <a:solidFill>
                  <a:srgbClr val="101141"/>
                </a:solidFill>
              </a:rPr>
              <a:t>Pilani</a:t>
            </a:r>
            <a:endParaRPr sz="1100" dirty="0">
              <a:solidFill>
                <a:srgbClr val="101141"/>
              </a:solidFill>
            </a:endParaRPr>
          </a:p>
        </p:txBody>
      </p:sp>
      <p:pic>
        <p:nvPicPr>
          <p:cNvPr id="184" name="Google Shape;184;p79" descr="Picture 7.png"/>
          <p:cNvPicPr preferRelativeResize="0"/>
          <p:nvPr/>
        </p:nvPicPr>
        <p:blipFill rotWithShape="1">
          <a:blip r:embed="rId3">
            <a:alphaModFix/>
          </a:blip>
          <a:srcRect l="1923" b="5335"/>
          <a:stretch/>
        </p:blipFill>
        <p:spPr>
          <a:xfrm>
            <a:off x="6629400" y="-1"/>
            <a:ext cx="2193193" cy="692697"/>
          </a:xfrm>
          <a:prstGeom prst="rect">
            <a:avLst/>
          </a:prstGeom>
          <a:noFill/>
          <a:ln>
            <a:noFill/>
          </a:ln>
        </p:spPr>
      </p:pic>
      <p:grpSp>
        <p:nvGrpSpPr>
          <p:cNvPr id="185" name="Google Shape;185;p79"/>
          <p:cNvGrpSpPr/>
          <p:nvPr/>
        </p:nvGrpSpPr>
        <p:grpSpPr>
          <a:xfrm>
            <a:off x="2133600" y="6553200"/>
            <a:ext cx="7010400" cy="45719"/>
            <a:chOff x="1905000" y="6553200"/>
            <a:chExt cx="7010400" cy="45719"/>
          </a:xfrm>
        </p:grpSpPr>
        <p:sp>
          <p:nvSpPr>
            <p:cNvPr id="186" name="Google Shape;186;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87" name="Google Shape;187;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88" name="Google Shape;188;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grpSp>
        <p:nvGrpSpPr>
          <p:cNvPr id="189" name="Google Shape;189;p79"/>
          <p:cNvGrpSpPr/>
          <p:nvPr/>
        </p:nvGrpSpPr>
        <p:grpSpPr>
          <a:xfrm>
            <a:off x="0" y="1295400"/>
            <a:ext cx="7010400" cy="45719"/>
            <a:chOff x="1905000" y="6553200"/>
            <a:chExt cx="7010400" cy="45719"/>
          </a:xfrm>
        </p:grpSpPr>
        <p:sp>
          <p:nvSpPr>
            <p:cNvPr id="190" name="Google Shape;190;p79"/>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91" name="Google Shape;191;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192" name="Google Shape;192;p79"/>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980742938"/>
      </p:ext>
    </p:extLst>
  </p:cSld>
  <p:clrMap bg1="lt1" tx1="dk1" bg2="dk2" tx2="lt2" accent1="accent1" accent2="accent2" accent3="accent3" accent4="accent4" accent5="accent5" accent6="accent6" hlink="hlink" folHlink="folHlink"/>
  <p:sldLayoutIdLst>
    <p:sldLayoutId id="214748370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1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4" name="Google Shape;234;p12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algn="r"/>
            <a:r>
              <a:rPr lang="en-US" sz="1100" b="1" dirty="0">
                <a:solidFill>
                  <a:srgbClr val="101141"/>
                </a:solidFill>
              </a:rPr>
              <a:t>BITS </a:t>
            </a:r>
            <a:r>
              <a:rPr lang="en-US" sz="1100" dirty="0" err="1" smtClean="0">
                <a:solidFill>
                  <a:srgbClr val="101141"/>
                </a:solidFill>
              </a:rPr>
              <a:t>Pilani</a:t>
            </a:r>
            <a:endParaRPr dirty="0"/>
          </a:p>
        </p:txBody>
      </p:sp>
      <p:pic>
        <p:nvPicPr>
          <p:cNvPr id="235" name="Google Shape;235;p127" descr="Picture 7.png"/>
          <p:cNvPicPr preferRelativeResize="0"/>
          <p:nvPr/>
        </p:nvPicPr>
        <p:blipFill rotWithShape="1">
          <a:blip r:embed="rId5">
            <a:alphaModFix/>
          </a:blip>
          <a:srcRect l="1923" b="5335"/>
          <a:stretch/>
        </p:blipFill>
        <p:spPr>
          <a:xfrm>
            <a:off x="6629400" y="0"/>
            <a:ext cx="2193925" cy="692150"/>
          </a:xfrm>
          <a:prstGeom prst="rect">
            <a:avLst/>
          </a:prstGeom>
          <a:noFill/>
          <a:ln>
            <a:noFill/>
          </a:ln>
        </p:spPr>
      </p:pic>
      <p:grpSp>
        <p:nvGrpSpPr>
          <p:cNvPr id="236" name="Google Shape;236;p127"/>
          <p:cNvGrpSpPr/>
          <p:nvPr/>
        </p:nvGrpSpPr>
        <p:grpSpPr>
          <a:xfrm>
            <a:off x="2133600" y="6553200"/>
            <a:ext cx="7010400" cy="46038"/>
            <a:chOff x="1905000" y="6553200"/>
            <a:chExt cx="7010400" cy="45719"/>
          </a:xfrm>
        </p:grpSpPr>
        <p:sp>
          <p:nvSpPr>
            <p:cNvPr id="237" name="Google Shape;237;p1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38" name="Google Shape;238;p1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39" name="Google Shape;239;p1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grpSp>
        <p:nvGrpSpPr>
          <p:cNvPr id="240" name="Google Shape;240;p127"/>
          <p:cNvGrpSpPr/>
          <p:nvPr/>
        </p:nvGrpSpPr>
        <p:grpSpPr>
          <a:xfrm>
            <a:off x="0" y="1295400"/>
            <a:ext cx="7010400" cy="46038"/>
            <a:chOff x="1905000" y="6553200"/>
            <a:chExt cx="7010400" cy="45719"/>
          </a:xfrm>
        </p:grpSpPr>
        <p:sp>
          <p:nvSpPr>
            <p:cNvPr id="241" name="Google Shape;241;p12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42" name="Google Shape;242;p12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sp>
          <p:nvSpPr>
            <p:cNvPr id="243" name="Google Shape;243;p12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algn="ctr"/>
              <a:endParaRPr sz="1600">
                <a:solidFill>
                  <a:srgbClr val="FFFFFF"/>
                </a:solidFill>
                <a:latin typeface="Tahoma"/>
                <a:ea typeface="Tahoma"/>
                <a:cs typeface="Tahoma"/>
                <a:sym typeface="Tahoma"/>
              </a:endParaRPr>
            </a:p>
          </p:txBody>
        </p:sp>
      </p:grpSp>
    </p:spTree>
    <p:extLst>
      <p:ext uri="{BB962C8B-B14F-4D97-AF65-F5344CB8AC3E}">
        <p14:creationId xmlns:p14="http://schemas.microsoft.com/office/powerpoint/2010/main" val="2031870174"/>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129.wmf"/><Relationship Id="rId4" Type="http://schemas.openxmlformats.org/officeDocument/2006/relationships/oleObject" Target="../embeddings/oleObject4.bin"/></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5.xml"/><Relationship Id="rId1" Type="http://schemas.openxmlformats.org/officeDocument/2006/relationships/vmlDrawing" Target="../drawings/vmlDrawing5.vml"/><Relationship Id="rId5" Type="http://schemas.openxmlformats.org/officeDocument/2006/relationships/image" Target="../media/image132.wmf"/><Relationship Id="rId4" Type="http://schemas.openxmlformats.org/officeDocument/2006/relationships/oleObject" Target="../embeddings/oleObject5.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133.emf"/><Relationship Id="rId4" Type="http://schemas.openxmlformats.org/officeDocument/2006/relationships/oleObject" Target="../embeddings/oleObject6.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5.xml"/><Relationship Id="rId1" Type="http://schemas.openxmlformats.org/officeDocument/2006/relationships/vmlDrawing" Target="../drawings/vmlDrawing7.vml"/><Relationship Id="rId5" Type="http://schemas.openxmlformats.org/officeDocument/2006/relationships/image" Target="../media/image134.wmf"/><Relationship Id="rId4" Type="http://schemas.openxmlformats.org/officeDocument/2006/relationships/oleObject" Target="../embeddings/oleObject7.bin"/></Relationships>
</file>

<file path=ppt/slides/_rels/slide108.xml.rels><?xml version="1.0" encoding="UTF-8" standalone="yes"?>
<Relationships xmlns="http://schemas.openxmlformats.org/package/2006/relationships"><Relationship Id="rId8" Type="http://schemas.openxmlformats.org/officeDocument/2006/relationships/image" Target="../media/image136.wmf"/><Relationship Id="rId3" Type="http://schemas.openxmlformats.org/officeDocument/2006/relationships/notesSlide" Target="../notesSlides/notesSlide76.xml"/><Relationship Id="rId7" Type="http://schemas.openxmlformats.org/officeDocument/2006/relationships/oleObject" Target="../embeddings/oleObject9.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137.wmf"/><Relationship Id="rId5" Type="http://schemas.openxmlformats.org/officeDocument/2006/relationships/image" Target="../media/image135.wmf"/><Relationship Id="rId4" Type="http://schemas.openxmlformats.org/officeDocument/2006/relationships/oleObject" Target="../embeddings/oleObject8.bin"/></Relationships>
</file>

<file path=ppt/slides/_rels/slide10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5.xml"/><Relationship Id="rId1" Type="http://schemas.openxmlformats.org/officeDocument/2006/relationships/vmlDrawing" Target="../drawings/vmlDrawing9.vml"/><Relationship Id="rId5" Type="http://schemas.openxmlformats.org/officeDocument/2006/relationships/image" Target="../media/image139.wmf"/><Relationship Id="rId4" Type="http://schemas.openxmlformats.org/officeDocument/2006/relationships/oleObject" Target="../embeddings/oleObject10.bin"/></Relationships>
</file>

<file path=ppt/slides/_rels/slide111.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15.xml"/><Relationship Id="rId4" Type="http://schemas.openxmlformats.org/officeDocument/2006/relationships/image" Target="../media/image143.emf"/></Relationships>
</file>

<file path=ppt/slides/_rels/slide1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2.xml"/><Relationship Id="rId1" Type="http://schemas.openxmlformats.org/officeDocument/2006/relationships/slideLayout" Target="../slideLayouts/slideLayout19.xml"/><Relationship Id="rId4" Type="http://schemas.openxmlformats.org/officeDocument/2006/relationships/image" Target="../media/image147.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5.xml"/><Relationship Id="rId1" Type="http://schemas.openxmlformats.org/officeDocument/2006/relationships/slideLayout" Target="../slideLayouts/slideLayout15.xml"/><Relationship Id="rId5" Type="http://schemas.openxmlformats.org/officeDocument/2006/relationships/image" Target="../media/image150.png"/><Relationship Id="rId4" Type="http://schemas.openxmlformats.org/officeDocument/2006/relationships/image" Target="../media/image149.png"/></Relationships>
</file>

<file path=ppt/slides/_rels/slide1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slideLayout" Target="../slideLayouts/slideLayout14.xml"/><Relationship Id="rId1" Type="http://schemas.openxmlformats.org/officeDocument/2006/relationships/vmlDrawing" Target="../drawings/vmlDrawing10.vml"/><Relationship Id="rId5" Type="http://schemas.openxmlformats.org/officeDocument/2006/relationships/image" Target="../media/image159.emf"/><Relationship Id="rId4" Type="http://schemas.openxmlformats.org/officeDocument/2006/relationships/oleObject" Target="../embeddings/oleObject11.bin"/></Relationships>
</file>

<file path=ppt/slides/_rels/slide13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slideLayout" Target="../slideLayouts/slideLayout14.xml"/><Relationship Id="rId1" Type="http://schemas.openxmlformats.org/officeDocument/2006/relationships/vmlDrawing" Target="../drawings/vmlDrawing11.vml"/><Relationship Id="rId5" Type="http://schemas.openxmlformats.org/officeDocument/2006/relationships/image" Target="../media/image161.emf"/><Relationship Id="rId4" Type="http://schemas.openxmlformats.org/officeDocument/2006/relationships/oleObject" Target="../embeddings/oleObject12.bin"/></Relationships>
</file>

<file path=ppt/slides/_rels/slide13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16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5.xml"/><Relationship Id="rId1" Type="http://schemas.openxmlformats.org/officeDocument/2006/relationships/vmlDrawing" Target="../drawings/vmlDrawing12.vml"/><Relationship Id="rId4" Type="http://schemas.openxmlformats.org/officeDocument/2006/relationships/image" Target="../media/image166.w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0.xml"/><Relationship Id="rId1" Type="http://schemas.openxmlformats.org/officeDocument/2006/relationships/vmlDrawing" Target="../drawings/vmlDrawing13.vml"/><Relationship Id="rId4" Type="http://schemas.openxmlformats.org/officeDocument/2006/relationships/image" Target="../media/image167.w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0.xml"/><Relationship Id="rId1" Type="http://schemas.openxmlformats.org/officeDocument/2006/relationships/vmlDrawing" Target="../drawings/vmlDrawing14.vml"/><Relationship Id="rId4" Type="http://schemas.openxmlformats.org/officeDocument/2006/relationships/image" Target="../media/image168.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0.xml"/><Relationship Id="rId1" Type="http://schemas.openxmlformats.org/officeDocument/2006/relationships/vmlDrawing" Target="../drawings/vmlDrawing15.vml"/><Relationship Id="rId6" Type="http://schemas.openxmlformats.org/officeDocument/2006/relationships/image" Target="../media/image170.wmf"/><Relationship Id="rId5" Type="http://schemas.openxmlformats.org/officeDocument/2006/relationships/oleObject" Target="../embeddings/oleObject17.bin"/><Relationship Id="rId4" Type="http://schemas.openxmlformats.org/officeDocument/2006/relationships/image" Target="../media/image169.wmf"/></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0.xml"/><Relationship Id="rId1" Type="http://schemas.openxmlformats.org/officeDocument/2006/relationships/vmlDrawing" Target="../drawings/vmlDrawing16.vml"/><Relationship Id="rId6" Type="http://schemas.openxmlformats.org/officeDocument/2006/relationships/image" Target="../media/image172.wmf"/><Relationship Id="rId5" Type="http://schemas.openxmlformats.org/officeDocument/2006/relationships/oleObject" Target="../embeddings/oleObject19.bin"/><Relationship Id="rId4" Type="http://schemas.openxmlformats.org/officeDocument/2006/relationships/image" Target="../media/image171.wmf"/></Relationships>
</file>

<file path=ppt/slides/_rels/slide1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591.png"/><Relationship Id="rId1" Type="http://schemas.openxmlformats.org/officeDocument/2006/relationships/slideLayout" Target="../slideLayouts/slideLayout30.xml"/><Relationship Id="rId5" Type="http://schemas.openxmlformats.org/officeDocument/2006/relationships/image" Target="../media/image620.png"/><Relationship Id="rId4" Type="http://schemas.openxmlformats.org/officeDocument/2006/relationships/image" Target="../media/image610.png"/></Relationships>
</file>

<file path=ppt/slides/_rels/slide156.xml.rels><?xml version="1.0" encoding="UTF-8" standalone="yes"?>
<Relationships xmlns="http://schemas.openxmlformats.org/package/2006/relationships"><Relationship Id="rId8" Type="http://schemas.openxmlformats.org/officeDocument/2006/relationships/image" Target="../media/image176.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178.wmf"/><Relationship Id="rId2" Type="http://schemas.openxmlformats.org/officeDocument/2006/relationships/slideLayout" Target="../slideLayouts/slideLayout30.xml"/><Relationship Id="rId1" Type="http://schemas.openxmlformats.org/officeDocument/2006/relationships/vmlDrawing" Target="../drawings/vmlDrawing17.vml"/><Relationship Id="rId6" Type="http://schemas.openxmlformats.org/officeDocument/2006/relationships/image" Target="../media/image175.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177.wmf"/><Relationship Id="rId4" Type="http://schemas.openxmlformats.org/officeDocument/2006/relationships/image" Target="../media/image174.wmf"/><Relationship Id="rId9" Type="http://schemas.openxmlformats.org/officeDocument/2006/relationships/oleObject" Target="../embeddings/oleObject23.bin"/><Relationship Id="rId14" Type="http://schemas.openxmlformats.org/officeDocument/2006/relationships/image" Target="../media/image179.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1.png"/><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7.xml"/><Relationship Id="rId1" Type="http://schemas.openxmlformats.org/officeDocument/2006/relationships/vmlDrawing" Target="../drawings/vmlDrawing18.v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wmf"/></Relationships>
</file>

<file path=ppt/slides/_rels/slide16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8" Type="http://schemas.openxmlformats.org/officeDocument/2006/relationships/image" Target="../media/image188.wmf"/><Relationship Id="rId13" Type="http://schemas.openxmlformats.org/officeDocument/2006/relationships/oleObject" Target="../embeddings/oleObject32.bin"/><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190.wmf"/><Relationship Id="rId2" Type="http://schemas.openxmlformats.org/officeDocument/2006/relationships/slideLayout" Target="../slideLayouts/slideLayout30.xml"/><Relationship Id="rId1" Type="http://schemas.openxmlformats.org/officeDocument/2006/relationships/vmlDrawing" Target="../drawings/vmlDrawing19.vml"/><Relationship Id="rId6" Type="http://schemas.openxmlformats.org/officeDocument/2006/relationships/image" Target="../media/image187.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189.wmf"/><Relationship Id="rId4" Type="http://schemas.openxmlformats.org/officeDocument/2006/relationships/image" Target="../media/image186.wmf"/><Relationship Id="rId9" Type="http://schemas.openxmlformats.org/officeDocument/2006/relationships/oleObject" Target="../embeddings/oleObject30.bin"/><Relationship Id="rId14" Type="http://schemas.openxmlformats.org/officeDocument/2006/relationships/image" Target="../media/image191.wmf"/></Relationships>
</file>

<file path=ppt/slides/_rels/slide166.xml.rels><?xml version="1.0" encoding="UTF-8" standalone="yes"?>
<Relationships xmlns="http://schemas.openxmlformats.org/package/2006/relationships"><Relationship Id="rId8" Type="http://schemas.openxmlformats.org/officeDocument/2006/relationships/image" Target="../media/image194.w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196.wmf"/><Relationship Id="rId2" Type="http://schemas.openxmlformats.org/officeDocument/2006/relationships/slideLayout" Target="../slideLayouts/slideLayout30.xml"/><Relationship Id="rId1" Type="http://schemas.openxmlformats.org/officeDocument/2006/relationships/vmlDrawing" Target="../drawings/vmlDrawing20.vml"/><Relationship Id="rId6" Type="http://schemas.openxmlformats.org/officeDocument/2006/relationships/image" Target="../media/image193.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195.wmf"/><Relationship Id="rId4" Type="http://schemas.openxmlformats.org/officeDocument/2006/relationships/image" Target="../media/image192.wmf"/><Relationship Id="rId9" Type="http://schemas.openxmlformats.org/officeDocument/2006/relationships/oleObject" Target="../embeddings/oleObject36.bin"/><Relationship Id="rId14" Type="http://schemas.openxmlformats.org/officeDocument/2006/relationships/image" Target="../media/image197.wmf"/></Relationships>
</file>

<file path=ppt/slides/_rels/slide167.xml.rels><?xml version="1.0" encoding="UTF-8" standalone="yes"?>
<Relationships xmlns="http://schemas.openxmlformats.org/package/2006/relationships"><Relationship Id="rId8" Type="http://schemas.openxmlformats.org/officeDocument/2006/relationships/image" Target="../media/image200.w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202.wmf"/><Relationship Id="rId2" Type="http://schemas.openxmlformats.org/officeDocument/2006/relationships/slideLayout" Target="../slideLayouts/slideLayout30.xml"/><Relationship Id="rId1" Type="http://schemas.openxmlformats.org/officeDocument/2006/relationships/vmlDrawing" Target="../drawings/vmlDrawing21.vml"/><Relationship Id="rId6" Type="http://schemas.openxmlformats.org/officeDocument/2006/relationships/image" Target="../media/image199.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201.wmf"/><Relationship Id="rId4" Type="http://schemas.openxmlformats.org/officeDocument/2006/relationships/image" Target="../media/image198.wmf"/><Relationship Id="rId9" Type="http://schemas.openxmlformats.org/officeDocument/2006/relationships/oleObject" Target="../embeddings/oleObject42.bin"/><Relationship Id="rId14" Type="http://schemas.openxmlformats.org/officeDocument/2006/relationships/image" Target="../media/image203.wmf"/></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96.xml"/><Relationship Id="rId1" Type="http://schemas.openxmlformats.org/officeDocument/2006/relationships/slideLayout" Target="../slideLayouts/slideLayout15.xml"/><Relationship Id="rId4" Type="http://schemas.openxmlformats.org/officeDocument/2006/relationships/image" Target="../media/image20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notesSlide" Target="../notesSlides/notesSlide101.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19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2.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0.xml"/><Relationship Id="rId7" Type="http://schemas.openxmlformats.org/officeDocument/2006/relationships/image" Target="../media/image21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6.png"/><Relationship Id="rId5" Type="http://schemas.openxmlformats.org/officeDocument/2006/relationships/chart" Target="../charts/chart1.xml"/><Relationship Id="rId4"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03.xml"/><Relationship Id="rId1" Type="http://schemas.openxmlformats.org/officeDocument/2006/relationships/slideLayout" Target="../slideLayouts/slideLayout34.xml"/><Relationship Id="rId5" Type="http://schemas.openxmlformats.org/officeDocument/2006/relationships/image" Target="../media/image221.emf"/><Relationship Id="rId4" Type="http://schemas.openxmlformats.org/officeDocument/2006/relationships/image" Target="../media/image220.png"/></Relationships>
</file>

<file path=ppt/slides/_rels/slide19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19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5.xml"/><Relationship Id="rId1" Type="http://schemas.openxmlformats.org/officeDocument/2006/relationships/slideLayout" Target="../slideLayouts/slideLayout15.xml"/><Relationship Id="rId4" Type="http://schemas.openxmlformats.org/officeDocument/2006/relationships/image" Target="../media/image224.png"/></Relationships>
</file>

<file path=ppt/slides/_rels/slide19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6.xml"/><Relationship Id="rId1" Type="http://schemas.openxmlformats.org/officeDocument/2006/relationships/slideLayout" Target="../slideLayouts/slideLayout15.xml"/><Relationship Id="rId4" Type="http://schemas.openxmlformats.org/officeDocument/2006/relationships/image" Target="../media/image226.png"/></Relationships>
</file>

<file path=ppt/slides/_rels/slide197.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7.xml"/><Relationship Id="rId1" Type="http://schemas.openxmlformats.org/officeDocument/2006/relationships/slideLayout" Target="../slideLayouts/slideLayout15.xml"/><Relationship Id="rId4" Type="http://schemas.openxmlformats.org/officeDocument/2006/relationships/image" Target="../media/image226.png"/></Relationships>
</file>

<file path=ppt/slides/_rels/slide19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2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0.xml"/><Relationship Id="rId1" Type="http://schemas.openxmlformats.org/officeDocument/2006/relationships/slideLayout" Target="../slideLayouts/slideLayout28.xml"/></Relationships>
</file>

<file path=ppt/slides/_rels/slide20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8.xml"/></Relationships>
</file>

<file path=ppt/slides/_rels/slide20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1.xml"/><Relationship Id="rId1" Type="http://schemas.openxmlformats.org/officeDocument/2006/relationships/slideLayout" Target="../slideLayouts/slideLayout35.xml"/><Relationship Id="rId5" Type="http://schemas.openxmlformats.org/officeDocument/2006/relationships/image" Target="../media/image233.png"/><Relationship Id="rId4" Type="http://schemas.openxmlformats.org/officeDocument/2006/relationships/image" Target="../media/image232.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6.xml"/></Relationships>
</file>

<file path=ppt/slides/_rels/slide20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4.xml"/><Relationship Id="rId4" Type="http://schemas.openxmlformats.org/officeDocument/2006/relationships/image" Target="../media/image236.png"/></Relationships>
</file>

<file path=ppt/slides/_rels/slide20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4.xml"/><Relationship Id="rId5" Type="http://schemas.openxmlformats.org/officeDocument/2006/relationships/image" Target="../media/image239.png"/><Relationship Id="rId4" Type="http://schemas.openxmlformats.org/officeDocument/2006/relationships/image" Target="../media/image235.png"/></Relationships>
</file>

<file path=ppt/slides/_rels/slide20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4.xml"/><Relationship Id="rId4" Type="http://schemas.openxmlformats.org/officeDocument/2006/relationships/image" Target="../media/image235.png"/></Relationships>
</file>

<file path=ppt/slides/_rels/slide20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47.png"/><Relationship Id="rId2" Type="http://schemas.openxmlformats.org/officeDocument/2006/relationships/image" Target="../media/image241.png"/><Relationship Id="rId1" Type="http://schemas.openxmlformats.org/officeDocument/2006/relationships/slideLayout" Target="../slideLayouts/slideLayout1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6.xml"/></Relationships>
</file>

<file path=ppt/slides/_rels/slide21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4.xml"/><Relationship Id="rId1" Type="http://schemas.openxmlformats.org/officeDocument/2006/relationships/slideLayout" Target="../slideLayouts/slideLayout15.xml"/><Relationship Id="rId4" Type="http://schemas.openxmlformats.org/officeDocument/2006/relationships/image" Target="../media/image225.png"/></Relationships>
</file>

<file path=ppt/slides/_rels/slide21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15.xml"/><Relationship Id="rId1" Type="http://schemas.openxmlformats.org/officeDocument/2006/relationships/slideLayout" Target="../slideLayouts/slideLayout15.xml"/><Relationship Id="rId4" Type="http://schemas.openxmlformats.org/officeDocument/2006/relationships/image" Target="../media/image249.png"/></Relationships>
</file>

<file path=ppt/slides/_rels/slide2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21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21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20.xml"/><Relationship Id="rId1" Type="http://schemas.openxmlformats.org/officeDocument/2006/relationships/slideLayout" Target="../slideLayouts/slideLayout14.xml"/></Relationships>
</file>

<file path=ppt/slides/_rels/slide21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21.xml"/><Relationship Id="rId1" Type="http://schemas.openxmlformats.org/officeDocument/2006/relationships/slideLayout" Target="../slideLayouts/slideLayout14.xml"/></Relationships>
</file>

<file path=ppt/slides/_rels/slide21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2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22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26.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27.xml"/><Relationship Id="rId1" Type="http://schemas.openxmlformats.org/officeDocument/2006/relationships/slideLayout" Target="../slideLayouts/slideLayout14.xml"/></Relationships>
</file>

<file path=ppt/slides/_rels/slide22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28.xml"/><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29.xml"/><Relationship Id="rId1" Type="http://schemas.openxmlformats.org/officeDocument/2006/relationships/slideLayout" Target="../slideLayouts/slideLayout14.xml"/></Relationships>
</file>

<file path=ppt/slides/_rels/slide22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30.xml"/><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notesSlide" Target="../notesSlides/notesSlide131.xml"/><Relationship Id="rId1" Type="http://schemas.openxmlformats.org/officeDocument/2006/relationships/slideLayout" Target="../slideLayouts/slideLayout14.xml"/><Relationship Id="rId6" Type="http://schemas.openxmlformats.org/officeDocument/2006/relationships/image" Target="../media/image265.tiff"/><Relationship Id="rId5" Type="http://schemas.openxmlformats.org/officeDocument/2006/relationships/image" Target="../media/image840.png"/><Relationship Id="rId4" Type="http://schemas.openxmlformats.org/officeDocument/2006/relationships/image" Target="../media/image830.png"/></Relationships>
</file>

<file path=ppt/slides/_rels/slide229.xml.rels><?xml version="1.0" encoding="UTF-8" standalone="yes"?>
<Relationships xmlns="http://schemas.openxmlformats.org/package/2006/relationships"><Relationship Id="rId3" Type="http://schemas.openxmlformats.org/officeDocument/2006/relationships/image" Target="../media/image820.png"/><Relationship Id="rId7" Type="http://schemas.openxmlformats.org/officeDocument/2006/relationships/image" Target="../media/image900.png"/><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image" Target="../media/image265.tiff"/><Relationship Id="rId5" Type="http://schemas.openxmlformats.org/officeDocument/2006/relationships/image" Target="../media/image890.png"/><Relationship Id="rId4" Type="http://schemas.openxmlformats.org/officeDocument/2006/relationships/image" Target="../media/image88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33.xml"/><Relationship Id="rId1" Type="http://schemas.openxmlformats.org/officeDocument/2006/relationships/slideLayout" Target="../slideLayouts/slideLayout14.xml"/></Relationships>
</file>

<file path=ppt/slides/_rels/slide231.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38.xml"/></Relationships>
</file>

<file path=ppt/slides/_rels/slide233.xml.rels><?xml version="1.0" encoding="UTF-8" standalone="yes"?>
<Relationships xmlns="http://schemas.openxmlformats.org/package/2006/relationships"><Relationship Id="rId2" Type="http://schemas.openxmlformats.org/officeDocument/2006/relationships/image" Target="../media/image269.JPG"/><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8.xml"/></Relationships>
</file>

<file path=ppt/slides/_rels/slide23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35.xml"/><Relationship Id="rId1" Type="http://schemas.openxmlformats.org/officeDocument/2006/relationships/slideLayout" Target="../slideLayouts/slideLayout28.xml"/></Relationships>
</file>

<file path=ppt/slides/_rels/slide23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36.xml"/><Relationship Id="rId1" Type="http://schemas.openxmlformats.org/officeDocument/2006/relationships/slideLayout" Target="../slideLayouts/slideLayout28.xml"/></Relationships>
</file>

<file path=ppt/slides/_rels/slide238.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40.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image" Target="../media/image274.jpg"/><Relationship Id="rId1" Type="http://schemas.openxmlformats.org/officeDocument/2006/relationships/slideLayout" Target="../slideLayouts/slideLayout14.xml"/><Relationship Id="rId5" Type="http://schemas.openxmlformats.org/officeDocument/2006/relationships/image" Target="../media/image277.jpg"/><Relationship Id="rId4" Type="http://schemas.openxmlformats.org/officeDocument/2006/relationships/image" Target="../media/image276.jpg"/></Relationships>
</file>

<file path=ppt/slides/_rels/slide24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5.xml"/><Relationship Id="rId5" Type="http://schemas.openxmlformats.org/officeDocument/2006/relationships/image" Target="../media/image281.png"/><Relationship Id="rId4" Type="http://schemas.openxmlformats.org/officeDocument/2006/relationships/image" Target="../media/image280.png"/></Relationships>
</file>

<file path=ppt/slides/_rels/slide242.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image" Target="../media/image280.png"/><Relationship Id="rId1" Type="http://schemas.openxmlformats.org/officeDocument/2006/relationships/slideLayout" Target="../slideLayouts/slideLayout15.xml"/><Relationship Id="rId5" Type="http://schemas.openxmlformats.org/officeDocument/2006/relationships/image" Target="../media/image284.png"/><Relationship Id="rId4" Type="http://schemas.openxmlformats.org/officeDocument/2006/relationships/image" Target="../media/image283.png"/></Relationships>
</file>

<file path=ppt/slides/_rels/slide243.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15.xml"/><Relationship Id="rId4" Type="http://schemas.openxmlformats.org/officeDocument/2006/relationships/image" Target="../media/image287.png"/></Relationships>
</file>

<file path=ppt/slides/_rels/slide24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6.xml"/></Relationships>
</file>

<file path=ppt/slides/_rels/slide2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42.xml"/><Relationship Id="rId1" Type="http://schemas.openxmlformats.org/officeDocument/2006/relationships/slideLayout" Target="../slideLayouts/slideLayout15.xml"/><Relationship Id="rId4" Type="http://schemas.openxmlformats.org/officeDocument/2006/relationships/image" Target="../media/image29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6.xml"/></Relationships>
</file>

<file path=ppt/slides/_rels/slide25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45.xml"/><Relationship Id="rId1" Type="http://schemas.openxmlformats.org/officeDocument/2006/relationships/slideLayout" Target="../slideLayouts/slideLayout14.xml"/></Relationships>
</file>

<file path=ppt/slides/_rels/slide25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46.xml"/><Relationship Id="rId1" Type="http://schemas.openxmlformats.org/officeDocument/2006/relationships/slideLayout" Target="../slideLayouts/slideLayout14.xml"/></Relationships>
</file>

<file path=ppt/slides/_rels/slide254.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47.xml"/><Relationship Id="rId1" Type="http://schemas.openxmlformats.org/officeDocument/2006/relationships/slideLayout" Target="../slideLayouts/slideLayout14.xml"/></Relationships>
</file>

<file path=ppt/slides/_rels/slide25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48.xml"/><Relationship Id="rId1" Type="http://schemas.openxmlformats.org/officeDocument/2006/relationships/slideLayout" Target="../slideLayouts/slideLayout14.xml"/><Relationship Id="rId4" Type="http://schemas.openxmlformats.org/officeDocument/2006/relationships/image" Target="../media/image299.png"/></Relationships>
</file>

<file path=ppt/slides/_rels/slide25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49.xml"/><Relationship Id="rId1" Type="http://schemas.openxmlformats.org/officeDocument/2006/relationships/slideLayout" Target="../slideLayouts/slideLayout14.xml"/><Relationship Id="rId4" Type="http://schemas.openxmlformats.org/officeDocument/2006/relationships/image" Target="../media/image301.png"/></Relationships>
</file>

<file path=ppt/slides/_rels/slide25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png"/><Relationship Id="rId1" Type="http://schemas.openxmlformats.org/officeDocument/2006/relationships/slideLayout" Target="../slideLayouts/slideLayout14.xml"/></Relationships>
</file>

<file path=ppt/slides/_rels/slide25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8.jpeg"/><Relationship Id="rId4" Type="http://schemas.openxmlformats.org/officeDocument/2006/relationships/image" Target="../media/image17.jpeg"/></Relationships>
</file>

<file path=ppt/slides/_rels/slide26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1.xml"/></Relationships>
</file>

<file path=ppt/slides/_rels/slide263.xml.rels><?xml version="1.0" encoding="UTF-8" standalone="yes"?>
<Relationships xmlns="http://schemas.openxmlformats.org/package/2006/relationships"><Relationship Id="rId8" Type="http://schemas.openxmlformats.org/officeDocument/2006/relationships/image" Target="../media/image315.png"/><Relationship Id="rId13" Type="http://schemas.openxmlformats.org/officeDocument/2006/relationships/image" Target="../media/image320.png"/><Relationship Id="rId18" Type="http://schemas.openxmlformats.org/officeDocument/2006/relationships/image" Target="../media/image325.png"/><Relationship Id="rId3" Type="http://schemas.openxmlformats.org/officeDocument/2006/relationships/image" Target="../media/image310.png"/><Relationship Id="rId21" Type="http://schemas.openxmlformats.org/officeDocument/2006/relationships/image" Target="../media/image328.png"/><Relationship Id="rId7" Type="http://schemas.openxmlformats.org/officeDocument/2006/relationships/image" Target="../media/image314.png"/><Relationship Id="rId12" Type="http://schemas.openxmlformats.org/officeDocument/2006/relationships/image" Target="../media/image319.png"/><Relationship Id="rId17" Type="http://schemas.openxmlformats.org/officeDocument/2006/relationships/image" Target="../media/image324.png"/><Relationship Id="rId2" Type="http://schemas.openxmlformats.org/officeDocument/2006/relationships/image" Target="../media/image309.png"/><Relationship Id="rId16" Type="http://schemas.openxmlformats.org/officeDocument/2006/relationships/image" Target="../media/image323.png"/><Relationship Id="rId20" Type="http://schemas.openxmlformats.org/officeDocument/2006/relationships/image" Target="../media/image327.png"/><Relationship Id="rId1" Type="http://schemas.openxmlformats.org/officeDocument/2006/relationships/slideLayout" Target="../slideLayouts/slideLayout19.xml"/><Relationship Id="rId6" Type="http://schemas.openxmlformats.org/officeDocument/2006/relationships/image" Target="../media/image313.png"/><Relationship Id="rId11" Type="http://schemas.openxmlformats.org/officeDocument/2006/relationships/image" Target="../media/image318.png"/><Relationship Id="rId24" Type="http://schemas.openxmlformats.org/officeDocument/2006/relationships/image" Target="../media/image331.png"/><Relationship Id="rId5" Type="http://schemas.openxmlformats.org/officeDocument/2006/relationships/image" Target="../media/image312.png"/><Relationship Id="rId15" Type="http://schemas.openxmlformats.org/officeDocument/2006/relationships/image" Target="../media/image322.png"/><Relationship Id="rId23" Type="http://schemas.openxmlformats.org/officeDocument/2006/relationships/image" Target="../media/image330.png"/><Relationship Id="rId10" Type="http://schemas.openxmlformats.org/officeDocument/2006/relationships/image" Target="../media/image317.png"/><Relationship Id="rId19" Type="http://schemas.openxmlformats.org/officeDocument/2006/relationships/image" Target="../media/image326.png"/><Relationship Id="rId4" Type="http://schemas.openxmlformats.org/officeDocument/2006/relationships/image" Target="../media/image311.png"/><Relationship Id="rId9" Type="http://schemas.openxmlformats.org/officeDocument/2006/relationships/image" Target="../media/image316.png"/><Relationship Id="rId14" Type="http://schemas.openxmlformats.org/officeDocument/2006/relationships/image" Target="../media/image321.png"/><Relationship Id="rId22" Type="http://schemas.openxmlformats.org/officeDocument/2006/relationships/image" Target="../media/image329.png"/></Relationships>
</file>

<file path=ppt/slides/_rels/slide264.xml.rels><?xml version="1.0" encoding="UTF-8" standalone="yes"?>
<Relationships xmlns="http://schemas.openxmlformats.org/package/2006/relationships"><Relationship Id="rId8" Type="http://schemas.openxmlformats.org/officeDocument/2006/relationships/image" Target="../media/image337.png"/><Relationship Id="rId13" Type="http://schemas.openxmlformats.org/officeDocument/2006/relationships/image" Target="../media/image342.png"/><Relationship Id="rId18" Type="http://schemas.openxmlformats.org/officeDocument/2006/relationships/image" Target="../media/image347.png"/><Relationship Id="rId26" Type="http://schemas.openxmlformats.org/officeDocument/2006/relationships/image" Target="../media/image355.png"/><Relationship Id="rId3" Type="http://schemas.openxmlformats.org/officeDocument/2006/relationships/image" Target="../media/image333.png"/><Relationship Id="rId21" Type="http://schemas.openxmlformats.org/officeDocument/2006/relationships/image" Target="../media/image350.png"/><Relationship Id="rId7" Type="http://schemas.openxmlformats.org/officeDocument/2006/relationships/image" Target="../media/image336.png"/><Relationship Id="rId12" Type="http://schemas.openxmlformats.org/officeDocument/2006/relationships/image" Target="../media/image341.png"/><Relationship Id="rId17" Type="http://schemas.openxmlformats.org/officeDocument/2006/relationships/image" Target="../media/image346.png"/><Relationship Id="rId25" Type="http://schemas.openxmlformats.org/officeDocument/2006/relationships/image" Target="../media/image354.png"/><Relationship Id="rId2" Type="http://schemas.openxmlformats.org/officeDocument/2006/relationships/image" Target="../media/image332.png"/><Relationship Id="rId16" Type="http://schemas.openxmlformats.org/officeDocument/2006/relationships/image" Target="../media/image345.png"/><Relationship Id="rId20" Type="http://schemas.openxmlformats.org/officeDocument/2006/relationships/image" Target="../media/image349.png"/><Relationship Id="rId1" Type="http://schemas.openxmlformats.org/officeDocument/2006/relationships/slideLayout" Target="../slideLayouts/slideLayout14.xml"/><Relationship Id="rId6" Type="http://schemas.openxmlformats.org/officeDocument/2006/relationships/image" Target="../media/image312.png"/><Relationship Id="rId11" Type="http://schemas.openxmlformats.org/officeDocument/2006/relationships/image" Target="../media/image340.png"/><Relationship Id="rId24" Type="http://schemas.openxmlformats.org/officeDocument/2006/relationships/image" Target="../media/image353.png"/><Relationship Id="rId5" Type="http://schemas.openxmlformats.org/officeDocument/2006/relationships/image" Target="../media/image335.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png"/><Relationship Id="rId10" Type="http://schemas.openxmlformats.org/officeDocument/2006/relationships/image" Target="../media/image339.png"/><Relationship Id="rId19" Type="http://schemas.openxmlformats.org/officeDocument/2006/relationships/image" Target="../media/image348.png"/><Relationship Id="rId4" Type="http://schemas.openxmlformats.org/officeDocument/2006/relationships/image" Target="../media/image334.png"/><Relationship Id="rId9" Type="http://schemas.openxmlformats.org/officeDocument/2006/relationships/image" Target="../media/image338.png"/><Relationship Id="rId14" Type="http://schemas.openxmlformats.org/officeDocument/2006/relationships/image" Target="../media/image343.png"/><Relationship Id="rId22" Type="http://schemas.openxmlformats.org/officeDocument/2006/relationships/image" Target="../media/image351.png"/><Relationship Id="rId27" Type="http://schemas.openxmlformats.org/officeDocument/2006/relationships/image" Target="../media/image356.png"/></Relationships>
</file>

<file path=ppt/slides/_rels/slide265.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18" Type="http://schemas.openxmlformats.org/officeDocument/2006/relationships/image" Target="../media/image374.png"/><Relationship Id="rId26" Type="http://schemas.openxmlformats.org/officeDocument/2006/relationships/image" Target="../media/image382.png"/><Relationship Id="rId39" Type="http://schemas.openxmlformats.org/officeDocument/2006/relationships/image" Target="../media/image395.png"/><Relationship Id="rId3" Type="http://schemas.openxmlformats.org/officeDocument/2006/relationships/image" Target="../media/image359.png"/><Relationship Id="rId21" Type="http://schemas.openxmlformats.org/officeDocument/2006/relationships/image" Target="../media/image377.png"/><Relationship Id="rId34" Type="http://schemas.openxmlformats.org/officeDocument/2006/relationships/image" Target="../media/image390.png"/><Relationship Id="rId7" Type="http://schemas.openxmlformats.org/officeDocument/2006/relationships/image" Target="../media/image363.png"/><Relationship Id="rId12" Type="http://schemas.openxmlformats.org/officeDocument/2006/relationships/image" Target="../media/image368.png"/><Relationship Id="rId17" Type="http://schemas.openxmlformats.org/officeDocument/2006/relationships/image" Target="../media/image373.png"/><Relationship Id="rId25" Type="http://schemas.openxmlformats.org/officeDocument/2006/relationships/image" Target="../media/image381.png"/><Relationship Id="rId33" Type="http://schemas.openxmlformats.org/officeDocument/2006/relationships/image" Target="../media/image389.png"/><Relationship Id="rId38" Type="http://schemas.openxmlformats.org/officeDocument/2006/relationships/image" Target="../media/image394.png"/><Relationship Id="rId2" Type="http://schemas.openxmlformats.org/officeDocument/2006/relationships/image" Target="../media/image358.png"/><Relationship Id="rId16" Type="http://schemas.openxmlformats.org/officeDocument/2006/relationships/image" Target="../media/image372.png"/><Relationship Id="rId20" Type="http://schemas.openxmlformats.org/officeDocument/2006/relationships/image" Target="../media/image376.png"/><Relationship Id="rId29" Type="http://schemas.openxmlformats.org/officeDocument/2006/relationships/image" Target="../media/image385.png"/><Relationship Id="rId1" Type="http://schemas.openxmlformats.org/officeDocument/2006/relationships/slideLayout" Target="../slideLayouts/slideLayout19.xml"/><Relationship Id="rId6" Type="http://schemas.openxmlformats.org/officeDocument/2006/relationships/image" Target="../media/image362.png"/><Relationship Id="rId11" Type="http://schemas.openxmlformats.org/officeDocument/2006/relationships/image" Target="../media/image367.png"/><Relationship Id="rId24" Type="http://schemas.openxmlformats.org/officeDocument/2006/relationships/image" Target="../media/image380.png"/><Relationship Id="rId32" Type="http://schemas.openxmlformats.org/officeDocument/2006/relationships/image" Target="../media/image388.png"/><Relationship Id="rId37" Type="http://schemas.openxmlformats.org/officeDocument/2006/relationships/image" Target="../media/image393.png"/><Relationship Id="rId40" Type="http://schemas.openxmlformats.org/officeDocument/2006/relationships/image" Target="../media/image396.png"/><Relationship Id="rId5" Type="http://schemas.openxmlformats.org/officeDocument/2006/relationships/image" Target="../media/image361.png"/><Relationship Id="rId15" Type="http://schemas.openxmlformats.org/officeDocument/2006/relationships/image" Target="../media/image371.png"/><Relationship Id="rId23" Type="http://schemas.openxmlformats.org/officeDocument/2006/relationships/image" Target="../media/image379.png"/><Relationship Id="rId28" Type="http://schemas.openxmlformats.org/officeDocument/2006/relationships/image" Target="../media/image384.png"/><Relationship Id="rId36" Type="http://schemas.openxmlformats.org/officeDocument/2006/relationships/image" Target="../media/image392.png"/><Relationship Id="rId10" Type="http://schemas.openxmlformats.org/officeDocument/2006/relationships/image" Target="../media/image366.png"/><Relationship Id="rId19" Type="http://schemas.openxmlformats.org/officeDocument/2006/relationships/image" Target="../media/image375.png"/><Relationship Id="rId31" Type="http://schemas.openxmlformats.org/officeDocument/2006/relationships/image" Target="../media/image387.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 Id="rId22" Type="http://schemas.openxmlformats.org/officeDocument/2006/relationships/image" Target="../media/image378.png"/><Relationship Id="rId27" Type="http://schemas.openxmlformats.org/officeDocument/2006/relationships/image" Target="../media/image383.png"/><Relationship Id="rId30" Type="http://schemas.openxmlformats.org/officeDocument/2006/relationships/image" Target="../media/image386.png"/><Relationship Id="rId35" Type="http://schemas.openxmlformats.org/officeDocument/2006/relationships/image" Target="../media/image391.png"/></Relationships>
</file>

<file path=ppt/slides/_rels/slide26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398.png"/><Relationship Id="rId21" Type="http://schemas.openxmlformats.org/officeDocument/2006/relationships/customXml" Target="../ink/ink1.xml"/><Relationship Id="rId7" Type="http://schemas.openxmlformats.org/officeDocument/2006/relationships/image" Target="../media/image402.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image" Target="../media/image397.png"/><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15.xml"/><Relationship Id="rId6" Type="http://schemas.openxmlformats.org/officeDocument/2006/relationships/image" Target="../media/image401.png"/><Relationship Id="rId11" Type="http://schemas.openxmlformats.org/officeDocument/2006/relationships/image" Target="../media/image406.png"/><Relationship Id="rId5" Type="http://schemas.openxmlformats.org/officeDocument/2006/relationships/image" Target="../media/image400.png"/><Relationship Id="rId15" Type="http://schemas.openxmlformats.org/officeDocument/2006/relationships/image" Target="../media/image410.png"/><Relationship Id="rId10" Type="http://schemas.openxmlformats.org/officeDocument/2006/relationships/image" Target="../media/image405.png"/><Relationship Id="rId19" Type="http://schemas.openxmlformats.org/officeDocument/2006/relationships/image" Target="../media/image414.png"/><Relationship Id="rId4" Type="http://schemas.openxmlformats.org/officeDocument/2006/relationships/image" Target="../media/image399.png"/><Relationship Id="rId9" Type="http://schemas.openxmlformats.org/officeDocument/2006/relationships/image" Target="../media/image404.png"/><Relationship Id="rId14" Type="http://schemas.openxmlformats.org/officeDocument/2006/relationships/image" Target="../media/image409.png"/><Relationship Id="rId22" Type="http://schemas.openxmlformats.org/officeDocument/2006/relationships/image" Target="../media/image263.emf"/></Relationships>
</file>

<file path=ppt/slides/_rels/slide267.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png"/><Relationship Id="rId18" Type="http://schemas.openxmlformats.org/officeDocument/2006/relationships/image" Target="../media/image413.png"/><Relationship Id="rId3" Type="http://schemas.openxmlformats.org/officeDocument/2006/relationships/image" Target="../media/image398.png"/><Relationship Id="rId7" Type="http://schemas.openxmlformats.org/officeDocument/2006/relationships/image" Target="../media/image402.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image" Target="../media/image397.png"/><Relationship Id="rId16" Type="http://schemas.openxmlformats.org/officeDocument/2006/relationships/image" Target="../media/image411.png"/><Relationship Id="rId20" Type="http://schemas.openxmlformats.org/officeDocument/2006/relationships/image" Target="../media/image415.png"/><Relationship Id="rId1" Type="http://schemas.openxmlformats.org/officeDocument/2006/relationships/slideLayout" Target="../slideLayouts/slideLayout15.xml"/><Relationship Id="rId6" Type="http://schemas.openxmlformats.org/officeDocument/2006/relationships/image" Target="../media/image401.png"/><Relationship Id="rId11" Type="http://schemas.openxmlformats.org/officeDocument/2006/relationships/image" Target="../media/image406.png"/><Relationship Id="rId5" Type="http://schemas.openxmlformats.org/officeDocument/2006/relationships/image" Target="../media/image400.png"/><Relationship Id="rId15" Type="http://schemas.openxmlformats.org/officeDocument/2006/relationships/image" Target="../media/image410.png"/><Relationship Id="rId10" Type="http://schemas.openxmlformats.org/officeDocument/2006/relationships/image" Target="../media/image405.png"/><Relationship Id="rId19" Type="http://schemas.openxmlformats.org/officeDocument/2006/relationships/image" Target="../media/image414.png"/><Relationship Id="rId4" Type="http://schemas.openxmlformats.org/officeDocument/2006/relationships/image" Target="../media/image399.png"/><Relationship Id="rId9" Type="http://schemas.openxmlformats.org/officeDocument/2006/relationships/image" Target="../media/image404.png"/><Relationship Id="rId14" Type="http://schemas.openxmlformats.org/officeDocument/2006/relationships/image" Target="../media/image409.png"/></Relationships>
</file>

<file path=ppt/slides/_rels/slide268.xml.rels><?xml version="1.0" encoding="UTF-8" standalone="yes"?>
<Relationships xmlns="http://schemas.openxmlformats.org/package/2006/relationships"><Relationship Id="rId8" Type="http://schemas.openxmlformats.org/officeDocument/2006/relationships/image" Target="../media/image422.png"/><Relationship Id="rId13" Type="http://schemas.openxmlformats.org/officeDocument/2006/relationships/image" Target="../media/image427.png"/><Relationship Id="rId18" Type="http://schemas.openxmlformats.org/officeDocument/2006/relationships/image" Target="../media/image432.png"/><Relationship Id="rId3" Type="http://schemas.openxmlformats.org/officeDocument/2006/relationships/image" Target="../media/image417.png"/><Relationship Id="rId21" Type="http://schemas.openxmlformats.org/officeDocument/2006/relationships/image" Target="../media/image435.png"/><Relationship Id="rId7" Type="http://schemas.openxmlformats.org/officeDocument/2006/relationships/image" Target="../media/image421.png"/><Relationship Id="rId12" Type="http://schemas.openxmlformats.org/officeDocument/2006/relationships/image" Target="../media/image426.png"/><Relationship Id="rId17" Type="http://schemas.openxmlformats.org/officeDocument/2006/relationships/image" Target="../media/image431.png"/><Relationship Id="rId2" Type="http://schemas.openxmlformats.org/officeDocument/2006/relationships/image" Target="../media/image416.png"/><Relationship Id="rId16" Type="http://schemas.openxmlformats.org/officeDocument/2006/relationships/image" Target="../media/image430.png"/><Relationship Id="rId20" Type="http://schemas.openxmlformats.org/officeDocument/2006/relationships/image" Target="../media/image434.png"/><Relationship Id="rId1" Type="http://schemas.openxmlformats.org/officeDocument/2006/relationships/slideLayout" Target="../slideLayouts/slideLayout15.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19.png"/><Relationship Id="rId15" Type="http://schemas.openxmlformats.org/officeDocument/2006/relationships/image" Target="../media/image429.png"/><Relationship Id="rId23" Type="http://schemas.openxmlformats.org/officeDocument/2006/relationships/image" Target="../media/image437.png"/><Relationship Id="rId10" Type="http://schemas.openxmlformats.org/officeDocument/2006/relationships/image" Target="../media/image424.png"/><Relationship Id="rId19" Type="http://schemas.openxmlformats.org/officeDocument/2006/relationships/image" Target="../media/image433.png"/><Relationship Id="rId4" Type="http://schemas.openxmlformats.org/officeDocument/2006/relationships/image" Target="../media/image418.png"/><Relationship Id="rId9" Type="http://schemas.openxmlformats.org/officeDocument/2006/relationships/image" Target="../media/image423.png"/><Relationship Id="rId14" Type="http://schemas.openxmlformats.org/officeDocument/2006/relationships/image" Target="../media/image428.png"/><Relationship Id="rId22" Type="http://schemas.openxmlformats.org/officeDocument/2006/relationships/image" Target="../media/image436.png"/></Relationships>
</file>

<file path=ppt/slides/_rels/slide269.xml.rels><?xml version="1.0" encoding="UTF-8" standalone="yes"?>
<Relationships xmlns="http://schemas.openxmlformats.org/package/2006/relationships"><Relationship Id="rId8" Type="http://schemas.openxmlformats.org/officeDocument/2006/relationships/image" Target="../media/image444.png"/><Relationship Id="rId13" Type="http://schemas.openxmlformats.org/officeDocument/2006/relationships/image" Target="../media/image449.png"/><Relationship Id="rId18" Type="http://schemas.openxmlformats.org/officeDocument/2006/relationships/image" Target="../media/image454.png"/><Relationship Id="rId3" Type="http://schemas.openxmlformats.org/officeDocument/2006/relationships/image" Target="../media/image439.png"/><Relationship Id="rId21" Type="http://schemas.openxmlformats.org/officeDocument/2006/relationships/image" Target="../media/image457.png"/><Relationship Id="rId7" Type="http://schemas.openxmlformats.org/officeDocument/2006/relationships/image" Target="../media/image443.png"/><Relationship Id="rId12" Type="http://schemas.openxmlformats.org/officeDocument/2006/relationships/image" Target="../media/image448.png"/><Relationship Id="rId17" Type="http://schemas.openxmlformats.org/officeDocument/2006/relationships/image" Target="../media/image453.png"/><Relationship Id="rId2" Type="http://schemas.openxmlformats.org/officeDocument/2006/relationships/image" Target="../media/image438.png"/><Relationship Id="rId16" Type="http://schemas.openxmlformats.org/officeDocument/2006/relationships/image" Target="../media/image452.png"/><Relationship Id="rId20" Type="http://schemas.openxmlformats.org/officeDocument/2006/relationships/image" Target="../media/image456.png"/><Relationship Id="rId1" Type="http://schemas.openxmlformats.org/officeDocument/2006/relationships/slideLayout" Target="../slideLayouts/slideLayout15.xml"/><Relationship Id="rId6" Type="http://schemas.openxmlformats.org/officeDocument/2006/relationships/image" Target="../media/image442.png"/><Relationship Id="rId11" Type="http://schemas.openxmlformats.org/officeDocument/2006/relationships/image" Target="../media/image447.png"/><Relationship Id="rId5" Type="http://schemas.openxmlformats.org/officeDocument/2006/relationships/image" Target="../media/image441.png"/><Relationship Id="rId15" Type="http://schemas.openxmlformats.org/officeDocument/2006/relationships/image" Target="../media/image451.png"/><Relationship Id="rId23" Type="http://schemas.openxmlformats.org/officeDocument/2006/relationships/image" Target="../media/image459.png"/><Relationship Id="rId10" Type="http://schemas.openxmlformats.org/officeDocument/2006/relationships/image" Target="../media/image446.png"/><Relationship Id="rId19" Type="http://schemas.openxmlformats.org/officeDocument/2006/relationships/image" Target="../media/image455.png"/><Relationship Id="rId4" Type="http://schemas.openxmlformats.org/officeDocument/2006/relationships/image" Target="../media/image440.png"/><Relationship Id="rId9" Type="http://schemas.openxmlformats.org/officeDocument/2006/relationships/image" Target="../media/image445.png"/><Relationship Id="rId14" Type="http://schemas.openxmlformats.org/officeDocument/2006/relationships/image" Target="../media/image450.png"/><Relationship Id="rId22" Type="http://schemas.openxmlformats.org/officeDocument/2006/relationships/image" Target="../media/image458.png"/></Relationships>
</file>

<file path=ppt/slides/_rels/slide2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_rels/slide270.xml.rels><?xml version="1.0" encoding="UTF-8" standalone="yes"?>
<Relationships xmlns="http://schemas.openxmlformats.org/package/2006/relationships"><Relationship Id="rId8" Type="http://schemas.openxmlformats.org/officeDocument/2006/relationships/image" Target="../media/image444.png"/><Relationship Id="rId13" Type="http://schemas.openxmlformats.org/officeDocument/2006/relationships/image" Target="../media/image449.png"/><Relationship Id="rId18" Type="http://schemas.openxmlformats.org/officeDocument/2006/relationships/image" Target="../media/image454.png"/><Relationship Id="rId3" Type="http://schemas.openxmlformats.org/officeDocument/2006/relationships/image" Target="../media/image439.png"/><Relationship Id="rId21" Type="http://schemas.openxmlformats.org/officeDocument/2006/relationships/image" Target="../media/image457.png"/><Relationship Id="rId7" Type="http://schemas.openxmlformats.org/officeDocument/2006/relationships/image" Target="../media/image443.png"/><Relationship Id="rId12" Type="http://schemas.openxmlformats.org/officeDocument/2006/relationships/image" Target="../media/image448.png"/><Relationship Id="rId17" Type="http://schemas.openxmlformats.org/officeDocument/2006/relationships/image" Target="../media/image453.png"/><Relationship Id="rId2" Type="http://schemas.openxmlformats.org/officeDocument/2006/relationships/image" Target="../media/image438.png"/><Relationship Id="rId16" Type="http://schemas.openxmlformats.org/officeDocument/2006/relationships/image" Target="../media/image452.png"/><Relationship Id="rId20" Type="http://schemas.openxmlformats.org/officeDocument/2006/relationships/image" Target="../media/image456.png"/><Relationship Id="rId1" Type="http://schemas.openxmlformats.org/officeDocument/2006/relationships/slideLayout" Target="../slideLayouts/slideLayout15.xml"/><Relationship Id="rId6" Type="http://schemas.openxmlformats.org/officeDocument/2006/relationships/image" Target="../media/image442.png"/><Relationship Id="rId11" Type="http://schemas.openxmlformats.org/officeDocument/2006/relationships/image" Target="../media/image447.png"/><Relationship Id="rId5" Type="http://schemas.openxmlformats.org/officeDocument/2006/relationships/image" Target="../media/image441.png"/><Relationship Id="rId15" Type="http://schemas.openxmlformats.org/officeDocument/2006/relationships/image" Target="../media/image451.png"/><Relationship Id="rId23" Type="http://schemas.openxmlformats.org/officeDocument/2006/relationships/image" Target="../media/image459.png"/><Relationship Id="rId10" Type="http://schemas.openxmlformats.org/officeDocument/2006/relationships/image" Target="../media/image446.png"/><Relationship Id="rId19" Type="http://schemas.openxmlformats.org/officeDocument/2006/relationships/image" Target="../media/image455.png"/><Relationship Id="rId4" Type="http://schemas.openxmlformats.org/officeDocument/2006/relationships/image" Target="../media/image440.png"/><Relationship Id="rId9" Type="http://schemas.openxmlformats.org/officeDocument/2006/relationships/image" Target="../media/image445.png"/><Relationship Id="rId14" Type="http://schemas.openxmlformats.org/officeDocument/2006/relationships/image" Target="../media/image450.png"/><Relationship Id="rId22" Type="http://schemas.openxmlformats.org/officeDocument/2006/relationships/image" Target="../media/image458.png"/></Relationships>
</file>

<file path=ppt/slides/_rels/slide271.xml.rels><?xml version="1.0" encoding="UTF-8" standalone="yes"?>
<Relationships xmlns="http://schemas.openxmlformats.org/package/2006/relationships"><Relationship Id="rId8" Type="http://schemas.openxmlformats.org/officeDocument/2006/relationships/image" Target="../media/image466.png"/><Relationship Id="rId13" Type="http://schemas.openxmlformats.org/officeDocument/2006/relationships/image" Target="../media/image471.png"/><Relationship Id="rId18" Type="http://schemas.openxmlformats.org/officeDocument/2006/relationships/image" Target="../media/image476.png"/><Relationship Id="rId26" Type="http://schemas.openxmlformats.org/officeDocument/2006/relationships/image" Target="../media/image484.png"/><Relationship Id="rId39" Type="http://schemas.openxmlformats.org/officeDocument/2006/relationships/image" Target="../media/image497.png"/><Relationship Id="rId3" Type="http://schemas.openxmlformats.org/officeDocument/2006/relationships/image" Target="../media/image461.png"/><Relationship Id="rId21" Type="http://schemas.openxmlformats.org/officeDocument/2006/relationships/image" Target="../media/image479.png"/><Relationship Id="rId34" Type="http://schemas.openxmlformats.org/officeDocument/2006/relationships/image" Target="../media/image492.png"/><Relationship Id="rId42" Type="http://schemas.openxmlformats.org/officeDocument/2006/relationships/image" Target="../media/image500.png"/><Relationship Id="rId7" Type="http://schemas.openxmlformats.org/officeDocument/2006/relationships/image" Target="../media/image465.png"/><Relationship Id="rId12" Type="http://schemas.openxmlformats.org/officeDocument/2006/relationships/image" Target="../media/image470.png"/><Relationship Id="rId17" Type="http://schemas.openxmlformats.org/officeDocument/2006/relationships/image" Target="../media/image475.png"/><Relationship Id="rId25" Type="http://schemas.openxmlformats.org/officeDocument/2006/relationships/image" Target="../media/image483.png"/><Relationship Id="rId33" Type="http://schemas.openxmlformats.org/officeDocument/2006/relationships/image" Target="../media/image491.png"/><Relationship Id="rId38" Type="http://schemas.openxmlformats.org/officeDocument/2006/relationships/image" Target="../media/image496.png"/><Relationship Id="rId2" Type="http://schemas.openxmlformats.org/officeDocument/2006/relationships/image" Target="../media/image460.png"/><Relationship Id="rId16" Type="http://schemas.openxmlformats.org/officeDocument/2006/relationships/image" Target="../media/image474.png"/><Relationship Id="rId20" Type="http://schemas.openxmlformats.org/officeDocument/2006/relationships/image" Target="../media/image478.png"/><Relationship Id="rId29" Type="http://schemas.openxmlformats.org/officeDocument/2006/relationships/image" Target="../media/image487.png"/><Relationship Id="rId41" Type="http://schemas.openxmlformats.org/officeDocument/2006/relationships/image" Target="../media/image499.png"/><Relationship Id="rId1" Type="http://schemas.openxmlformats.org/officeDocument/2006/relationships/slideLayout" Target="../slideLayouts/slideLayout19.xml"/><Relationship Id="rId6" Type="http://schemas.openxmlformats.org/officeDocument/2006/relationships/image" Target="../media/image464.png"/><Relationship Id="rId11" Type="http://schemas.openxmlformats.org/officeDocument/2006/relationships/image" Target="../media/image469.png"/><Relationship Id="rId24" Type="http://schemas.openxmlformats.org/officeDocument/2006/relationships/image" Target="../media/image482.png"/><Relationship Id="rId32" Type="http://schemas.openxmlformats.org/officeDocument/2006/relationships/image" Target="../media/image490.png"/><Relationship Id="rId37" Type="http://schemas.openxmlformats.org/officeDocument/2006/relationships/image" Target="../media/image495.png"/><Relationship Id="rId40" Type="http://schemas.openxmlformats.org/officeDocument/2006/relationships/image" Target="../media/image498.png"/><Relationship Id="rId5" Type="http://schemas.openxmlformats.org/officeDocument/2006/relationships/image" Target="../media/image463.png"/><Relationship Id="rId15" Type="http://schemas.openxmlformats.org/officeDocument/2006/relationships/image" Target="../media/image473.png"/><Relationship Id="rId23" Type="http://schemas.openxmlformats.org/officeDocument/2006/relationships/image" Target="../media/image481.png"/><Relationship Id="rId28" Type="http://schemas.openxmlformats.org/officeDocument/2006/relationships/image" Target="../media/image486.png"/><Relationship Id="rId36" Type="http://schemas.openxmlformats.org/officeDocument/2006/relationships/image" Target="../media/image494.png"/><Relationship Id="rId10" Type="http://schemas.openxmlformats.org/officeDocument/2006/relationships/image" Target="../media/image468.png"/><Relationship Id="rId19" Type="http://schemas.openxmlformats.org/officeDocument/2006/relationships/image" Target="../media/image477.png"/><Relationship Id="rId31" Type="http://schemas.openxmlformats.org/officeDocument/2006/relationships/image" Target="../media/image489.png"/><Relationship Id="rId4" Type="http://schemas.openxmlformats.org/officeDocument/2006/relationships/image" Target="../media/image462.png"/><Relationship Id="rId9" Type="http://schemas.openxmlformats.org/officeDocument/2006/relationships/image" Target="../media/image467.png"/><Relationship Id="rId14" Type="http://schemas.openxmlformats.org/officeDocument/2006/relationships/image" Target="../media/image472.png"/><Relationship Id="rId22" Type="http://schemas.openxmlformats.org/officeDocument/2006/relationships/image" Target="../media/image480.png"/><Relationship Id="rId27" Type="http://schemas.openxmlformats.org/officeDocument/2006/relationships/image" Target="../media/image485.png"/><Relationship Id="rId30" Type="http://schemas.openxmlformats.org/officeDocument/2006/relationships/image" Target="../media/image488.png"/><Relationship Id="rId35" Type="http://schemas.openxmlformats.org/officeDocument/2006/relationships/image" Target="../media/image493.png"/><Relationship Id="rId43" Type="http://schemas.openxmlformats.org/officeDocument/2006/relationships/image" Target="../media/image501.png"/></Relationships>
</file>

<file path=ppt/slides/_rels/slide272.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 Id="rId4" Type="http://schemas.openxmlformats.org/officeDocument/2006/relationships/image" Target="../media/image504.png"/></Relationships>
</file>

<file path=ppt/slides/_rels/slide276.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 Id="rId4" Type="http://schemas.openxmlformats.org/officeDocument/2006/relationships/image" Target="../media/image504.png"/></Relationships>
</file>

<file path=ppt/slides/_rels/slide277.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21.xml"/><Relationship Id="rId4" Type="http://schemas.openxmlformats.org/officeDocument/2006/relationships/image" Target="../media/image504.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9.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image" Target="../media/image502.png"/><Relationship Id="rId1" Type="http://schemas.openxmlformats.org/officeDocument/2006/relationships/slideLayout" Target="../slideLayouts/slideLayout15.xml"/><Relationship Id="rId4" Type="http://schemas.openxmlformats.org/officeDocument/2006/relationships/image" Target="../media/image504.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9.jpe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2" Type="http://schemas.openxmlformats.org/officeDocument/2006/relationships/image" Target="../media/image502.png"/><Relationship Id="rId1" Type="http://schemas.openxmlformats.org/officeDocument/2006/relationships/slideLayout" Target="../slideLayouts/slideLayout1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8.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05.png"/><Relationship Id="rId1" Type="http://schemas.openxmlformats.org/officeDocument/2006/relationships/slideLayout" Target="../slideLayouts/slideLayout14.xml"/><Relationship Id="rId4" Type="http://schemas.openxmlformats.org/officeDocument/2006/relationships/image" Target="../media/image364.emf"/></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2.xml.rels><?xml version="1.0" encoding="UTF-8" standalone="yes"?>
<Relationships xmlns="http://schemas.openxmlformats.org/package/2006/relationships"><Relationship Id="rId2" Type="http://schemas.openxmlformats.org/officeDocument/2006/relationships/image" Target="../media/image506.jpg"/><Relationship Id="rId1" Type="http://schemas.openxmlformats.org/officeDocument/2006/relationships/slideLayout" Target="../slideLayouts/slideLayout40.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1.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6.xml"/></Relationships>
</file>

<file path=ppt/slides/_rels/slide29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2.xml"/><Relationship Id="rId1" Type="http://schemas.openxmlformats.org/officeDocument/2006/relationships/slideLayout" Target="../slideLayouts/slideLayout15.xml"/><Relationship Id="rId4" Type="http://schemas.openxmlformats.org/officeDocument/2006/relationships/image" Target="../media/image507.png"/></Relationships>
</file>

<file path=ppt/slides/_rels/slide29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53.xml"/><Relationship Id="rId1" Type="http://schemas.openxmlformats.org/officeDocument/2006/relationships/slideLayout" Target="../slideLayouts/slideLayout15.xml"/><Relationship Id="rId4" Type="http://schemas.openxmlformats.org/officeDocument/2006/relationships/image" Target="../media/image507.png"/></Relationships>
</file>

<file path=ppt/slides/_rels/slide29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54.xml"/><Relationship Id="rId1" Type="http://schemas.openxmlformats.org/officeDocument/2006/relationships/slideLayout" Target="../slideLayouts/slideLayout15.xml"/><Relationship Id="rId4" Type="http://schemas.openxmlformats.org/officeDocument/2006/relationships/image" Target="../media/image508.png"/></Relationships>
</file>

<file path=ppt/slides/_rels/slide29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09.png"/><Relationship Id="rId7" Type="http://schemas.openxmlformats.org/officeDocument/2006/relationships/image" Target="../media/image513.png"/><Relationship Id="rId2" Type="http://schemas.openxmlformats.org/officeDocument/2006/relationships/notesSlide" Target="../notesSlides/notesSlide155.xml"/><Relationship Id="rId1" Type="http://schemas.openxmlformats.org/officeDocument/2006/relationships/slideLayout" Target="../slideLayouts/slideLayout15.xml"/><Relationship Id="rId6" Type="http://schemas.openxmlformats.org/officeDocument/2006/relationships/image" Target="../media/image512.emf"/><Relationship Id="rId5" Type="http://schemas.openxmlformats.org/officeDocument/2006/relationships/image" Target="../media/image511.png"/><Relationship Id="rId4" Type="http://schemas.openxmlformats.org/officeDocument/2006/relationships/image" Target="../media/image510.png"/><Relationship Id="rId9" Type="http://schemas.openxmlformats.org/officeDocument/2006/relationships/image" Target="../media/image23.emf"/></Relationships>
</file>

<file path=ppt/slides/_rels/slide299.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156.xml"/><Relationship Id="rId1" Type="http://schemas.openxmlformats.org/officeDocument/2006/relationships/slideLayout" Target="../slideLayouts/slideLayout15.xml"/><Relationship Id="rId5" Type="http://schemas.openxmlformats.org/officeDocument/2006/relationships/image" Target="../media/image510.png"/><Relationship Id="rId4" Type="http://schemas.openxmlformats.org/officeDocument/2006/relationships/image" Target="../media/image50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00.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157.xml"/><Relationship Id="rId1" Type="http://schemas.openxmlformats.org/officeDocument/2006/relationships/slideLayout" Target="../slideLayouts/slideLayout15.xml"/><Relationship Id="rId6" Type="http://schemas.openxmlformats.org/officeDocument/2006/relationships/image" Target="../media/image517.emf"/><Relationship Id="rId5" Type="http://schemas.openxmlformats.org/officeDocument/2006/relationships/image" Target="../media/image516.emf"/><Relationship Id="rId4" Type="http://schemas.openxmlformats.org/officeDocument/2006/relationships/image" Target="../media/image515.emf"/></Relationships>
</file>

<file path=ppt/slides/_rels/slide301.xml.rels><?xml version="1.0" encoding="UTF-8" standalone="yes"?>
<Relationships xmlns="http://schemas.openxmlformats.org/package/2006/relationships"><Relationship Id="rId3" Type="http://schemas.openxmlformats.org/officeDocument/2006/relationships/image" Target="../media/image514.png"/><Relationship Id="rId2" Type="http://schemas.openxmlformats.org/officeDocument/2006/relationships/notesSlide" Target="../notesSlides/notesSlide158.xml"/><Relationship Id="rId1" Type="http://schemas.openxmlformats.org/officeDocument/2006/relationships/slideLayout" Target="../slideLayouts/slideLayout15.xml"/><Relationship Id="rId5" Type="http://schemas.openxmlformats.org/officeDocument/2006/relationships/image" Target="../media/image519.emf"/><Relationship Id="rId4" Type="http://schemas.openxmlformats.org/officeDocument/2006/relationships/image" Target="../media/image518.emf"/></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6.xml"/></Relationships>
</file>

<file path=ppt/slides/_rels/slide303.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160.xml"/><Relationship Id="rId1" Type="http://schemas.openxmlformats.org/officeDocument/2006/relationships/slideLayout" Target="../slideLayouts/slideLayout15.xml"/><Relationship Id="rId4" Type="http://schemas.openxmlformats.org/officeDocument/2006/relationships/image" Target="../media/image215.png"/></Relationships>
</file>

<file path=ppt/slides/_rels/slide30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61.xml"/><Relationship Id="rId1" Type="http://schemas.openxmlformats.org/officeDocument/2006/relationships/slideLayout" Target="../slideLayouts/slideLayout15.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305.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162.xml"/><Relationship Id="rId1" Type="http://schemas.openxmlformats.org/officeDocument/2006/relationships/slideLayout" Target="../slideLayouts/slideLayout15.xml"/><Relationship Id="rId4" Type="http://schemas.openxmlformats.org/officeDocument/2006/relationships/image" Target="../media/image523.png"/></Relationships>
</file>

<file path=ppt/slides/_rels/slide306.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861.png"/><Relationship Id="rId3" Type="http://schemas.openxmlformats.org/officeDocument/2006/relationships/image" Target="../media/image870.png"/><Relationship Id="rId7" Type="http://schemas.openxmlformats.org/officeDocument/2006/relationships/image" Target="../media/image911.png"/><Relationship Id="rId12" Type="http://schemas.openxmlformats.org/officeDocument/2006/relationships/image" Target="../media/image850.png"/><Relationship Id="rId2" Type="http://schemas.openxmlformats.org/officeDocument/2006/relationships/image" Target="../media/image860.png"/><Relationship Id="rId1" Type="http://schemas.openxmlformats.org/officeDocument/2006/relationships/slideLayout" Target="../slideLayouts/slideLayout42.xml"/><Relationship Id="rId6" Type="http://schemas.openxmlformats.org/officeDocument/2006/relationships/image" Target="../media/image900.png"/><Relationship Id="rId11" Type="http://schemas.openxmlformats.org/officeDocument/2006/relationships/image" Target="../media/image840.png"/><Relationship Id="rId5" Type="http://schemas.openxmlformats.org/officeDocument/2006/relationships/image" Target="../media/image890.png"/><Relationship Id="rId10" Type="http://schemas.openxmlformats.org/officeDocument/2006/relationships/image" Target="../media/image940.png"/><Relationship Id="rId4" Type="http://schemas.openxmlformats.org/officeDocument/2006/relationships/image" Target="../media/image830.png"/><Relationship Id="rId9" Type="http://schemas.openxmlformats.org/officeDocument/2006/relationships/image" Target="../media/image930.png"/><Relationship Id="rId14" Type="http://schemas.openxmlformats.org/officeDocument/2006/relationships/image" Target="../media/image871.png"/></Relationships>
</file>

<file path=ppt/slides/_rels/slide307.xml.rels><?xml version="1.0" encoding="UTF-8" standalone="yes"?>
<Relationships xmlns="http://schemas.openxmlformats.org/package/2006/relationships"><Relationship Id="rId13" Type="http://schemas.openxmlformats.org/officeDocument/2006/relationships/image" Target="../media/image861.png"/><Relationship Id="rId3" Type="http://schemas.openxmlformats.org/officeDocument/2006/relationships/image" Target="../media/image870.png"/><Relationship Id="rId12" Type="http://schemas.openxmlformats.org/officeDocument/2006/relationships/image" Target="../media/image850.png"/><Relationship Id="rId2" Type="http://schemas.openxmlformats.org/officeDocument/2006/relationships/image" Target="../media/image860.png"/><Relationship Id="rId1" Type="http://schemas.openxmlformats.org/officeDocument/2006/relationships/slideLayout" Target="../slideLayouts/slideLayout43.xml"/><Relationship Id="rId11" Type="http://schemas.openxmlformats.org/officeDocument/2006/relationships/image" Target="../media/image840.png"/><Relationship Id="rId4" Type="http://schemas.openxmlformats.org/officeDocument/2006/relationships/image" Target="../media/image830.png"/><Relationship Id="rId14" Type="http://schemas.openxmlformats.org/officeDocument/2006/relationships/image" Target="../media/image871.png"/></Relationships>
</file>

<file path=ppt/slides/_rels/slide308.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slideLayout" Target="../slideLayouts/slideLayout40.xml"/><Relationship Id="rId1" Type="http://schemas.openxmlformats.org/officeDocument/2006/relationships/vmlDrawing" Target="../drawings/vmlDrawing22.vml"/><Relationship Id="rId5" Type="http://schemas.openxmlformats.org/officeDocument/2006/relationships/image" Target="../media/image524.wmf"/><Relationship Id="rId4" Type="http://schemas.openxmlformats.org/officeDocument/2006/relationships/oleObject" Target="../embeddings/oleObject45.bin"/></Relationships>
</file>

<file path=ppt/slides/_rels/slide309.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image" Target="../media/image921.png"/><Relationship Id="rId1" Type="http://schemas.openxmlformats.org/officeDocument/2006/relationships/slideLayout" Target="../slideLayouts/slideLayout40.xml"/><Relationship Id="rId5" Type="http://schemas.openxmlformats.org/officeDocument/2006/relationships/image" Target="../media/image518.emf"/><Relationship Id="rId4" Type="http://schemas.openxmlformats.org/officeDocument/2006/relationships/image" Target="../media/image526.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310.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527.png"/><Relationship Id="rId1" Type="http://schemas.openxmlformats.org/officeDocument/2006/relationships/slideLayout" Target="../slideLayouts/slideLayout40.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6.xml"/></Relationships>
</file>

<file path=ppt/slides/_rels/slide312.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15.xml"/><Relationship Id="rId4" Type="http://schemas.openxmlformats.org/officeDocument/2006/relationships/image" Target="../media/image530.png"/></Relationships>
</file>

<file path=ppt/slides/_rels/slide313.xml.rels><?xml version="1.0" encoding="UTF-8" standalone="yes"?>
<Relationships xmlns="http://schemas.openxmlformats.org/package/2006/relationships"><Relationship Id="rId3" Type="http://schemas.openxmlformats.org/officeDocument/2006/relationships/image" Target="../media/image532.emf"/><Relationship Id="rId2" Type="http://schemas.openxmlformats.org/officeDocument/2006/relationships/image" Target="../media/image531.emf"/><Relationship Id="rId1" Type="http://schemas.openxmlformats.org/officeDocument/2006/relationships/slideLayout" Target="../slideLayouts/slideLayout15.xml"/></Relationships>
</file>

<file path=ppt/slides/_rels/slide314.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28.png"/><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3" Type="http://schemas.openxmlformats.org/officeDocument/2006/relationships/image" Target="../media/image535.jpg"/><Relationship Id="rId2" Type="http://schemas.openxmlformats.org/officeDocument/2006/relationships/image" Target="../media/image534.jpg"/><Relationship Id="rId1" Type="http://schemas.openxmlformats.org/officeDocument/2006/relationships/slideLayout" Target="../slideLayouts/slideLayout15.xml"/></Relationships>
</file>

<file path=ppt/slides/_rels/slide316.xml.rels><?xml version="1.0" encoding="UTF-8" standalone="yes"?>
<Relationships xmlns="http://schemas.openxmlformats.org/package/2006/relationships"><Relationship Id="rId8" Type="http://schemas.openxmlformats.org/officeDocument/2006/relationships/image" Target="../media/image538.png"/><Relationship Id="rId3" Type="http://schemas.openxmlformats.org/officeDocument/2006/relationships/image" Target="../media/image536.png"/><Relationship Id="rId7" Type="http://schemas.openxmlformats.org/officeDocument/2006/relationships/image" Target="../media/image537.png"/><Relationship Id="rId2" Type="http://schemas.openxmlformats.org/officeDocument/2006/relationships/slideLayout" Target="../slideLayouts/slideLayout15.xml"/><Relationship Id="rId1" Type="http://schemas.openxmlformats.org/officeDocument/2006/relationships/tags" Target="../tags/tag11.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17.xml.rels><?xml version="1.0" encoding="UTF-8" standalone="yes"?>
<Relationships xmlns="http://schemas.openxmlformats.org/package/2006/relationships"><Relationship Id="rId8" Type="http://schemas.openxmlformats.org/officeDocument/2006/relationships/image" Target="../media/image541.png"/><Relationship Id="rId3" Type="http://schemas.openxmlformats.org/officeDocument/2006/relationships/tags" Target="../tags/tag14.xml"/><Relationship Id="rId7" Type="http://schemas.openxmlformats.org/officeDocument/2006/relationships/image" Target="../media/image54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539.png"/><Relationship Id="rId5" Type="http://schemas.openxmlformats.org/officeDocument/2006/relationships/slideLayout" Target="../slideLayouts/slideLayout15.xml"/><Relationship Id="rId4" Type="http://schemas.openxmlformats.org/officeDocument/2006/relationships/tags" Target="../tags/tag15.xml"/><Relationship Id="rId9" Type="http://schemas.openxmlformats.org/officeDocument/2006/relationships/image" Target="../media/image542.png"/></Relationships>
</file>

<file path=ppt/slides/_rels/slide318.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4.xml"/></Relationships>
</file>

<file path=ppt/slides/_rels/slide319.xml.rels><?xml version="1.0" encoding="UTF-8" standalone="yes"?>
<Relationships xmlns="http://schemas.openxmlformats.org/package/2006/relationships"><Relationship Id="rId2" Type="http://schemas.openxmlformats.org/officeDocument/2006/relationships/image" Target="../media/image543.pn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20.xml.rels><?xml version="1.0" encoding="UTF-8" standalone="yes"?>
<Relationships xmlns="http://schemas.openxmlformats.org/package/2006/relationships"><Relationship Id="rId8" Type="http://schemas.openxmlformats.org/officeDocument/2006/relationships/image" Target="../media/image539.png"/><Relationship Id="rId3" Type="http://schemas.openxmlformats.org/officeDocument/2006/relationships/tags" Target="../tags/tag18.xml"/><Relationship Id="rId7" Type="http://schemas.openxmlformats.org/officeDocument/2006/relationships/image" Target="../media/image54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46.xml"/><Relationship Id="rId11" Type="http://schemas.openxmlformats.org/officeDocument/2006/relationships/image" Target="../media/image542.png"/><Relationship Id="rId5" Type="http://schemas.openxmlformats.org/officeDocument/2006/relationships/tags" Target="../tags/tag20.xml"/><Relationship Id="rId10" Type="http://schemas.openxmlformats.org/officeDocument/2006/relationships/image" Target="../media/image541.png"/><Relationship Id="rId4" Type="http://schemas.openxmlformats.org/officeDocument/2006/relationships/tags" Target="../tags/tag19.xml"/><Relationship Id="rId9" Type="http://schemas.openxmlformats.org/officeDocument/2006/relationships/image" Target="../media/image540.png"/></Relationships>
</file>

<file path=ppt/slides/_rels/slide321.xml.rels><?xml version="1.0" encoding="UTF-8" standalone="yes"?>
<Relationships xmlns="http://schemas.openxmlformats.org/package/2006/relationships"><Relationship Id="rId8" Type="http://schemas.openxmlformats.org/officeDocument/2006/relationships/image" Target="../media/image544.png"/><Relationship Id="rId3" Type="http://schemas.openxmlformats.org/officeDocument/2006/relationships/tags" Target="../tags/tag23.xml"/><Relationship Id="rId7" Type="http://schemas.openxmlformats.org/officeDocument/2006/relationships/slideLayout" Target="../slideLayouts/slideLayout4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image" Target="../media/image545.png"/><Relationship Id="rId4" Type="http://schemas.openxmlformats.org/officeDocument/2006/relationships/tags" Target="../tags/tag24.xml"/><Relationship Id="rId9" Type="http://schemas.openxmlformats.org/officeDocument/2006/relationships/image" Target="../media/image539.png"/></Relationships>
</file>

<file path=ppt/slides/_rels/slide322.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548.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slideLayout" Target="../slideLayouts/slideLayout48.xml"/></Relationships>
</file>

<file path=ppt/slides/_rels/slide32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546.png"/><Relationship Id="rId4" Type="http://schemas.openxmlformats.org/officeDocument/2006/relationships/image" Target="../media/image547.png"/></Relationships>
</file>

<file path=ppt/slides/_rels/slide324.xml.rels><?xml version="1.0" encoding="UTF-8" standalone="yes"?>
<Relationships xmlns="http://schemas.openxmlformats.org/package/2006/relationships"><Relationship Id="rId8" Type="http://schemas.openxmlformats.org/officeDocument/2006/relationships/image" Target="../media/image549.png"/><Relationship Id="rId13" Type="http://schemas.openxmlformats.org/officeDocument/2006/relationships/image" Target="../media/image553.png"/><Relationship Id="rId3" Type="http://schemas.openxmlformats.org/officeDocument/2006/relationships/tags" Target="../tags/tag34.xml"/><Relationship Id="rId7" Type="http://schemas.openxmlformats.org/officeDocument/2006/relationships/slideLayout" Target="../slideLayouts/slideLayout42.xml"/><Relationship Id="rId12" Type="http://schemas.openxmlformats.org/officeDocument/2006/relationships/image" Target="../media/image55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551.png"/><Relationship Id="rId5" Type="http://schemas.openxmlformats.org/officeDocument/2006/relationships/tags" Target="../tags/tag36.xml"/><Relationship Id="rId15" Type="http://schemas.openxmlformats.org/officeDocument/2006/relationships/image" Target="../media/image555.tiff"/><Relationship Id="rId10" Type="http://schemas.openxmlformats.org/officeDocument/2006/relationships/hyperlink" Target="https://www.youtube.com/watch?time_continue=1&amp;v=yFPLyDwVifc" TargetMode="External"/><Relationship Id="rId4" Type="http://schemas.openxmlformats.org/officeDocument/2006/relationships/tags" Target="../tags/tag35.xml"/><Relationship Id="rId9" Type="http://schemas.openxmlformats.org/officeDocument/2006/relationships/image" Target="../media/image550.png"/><Relationship Id="rId14" Type="http://schemas.openxmlformats.org/officeDocument/2006/relationships/image" Target="../media/image554.png"/></Relationships>
</file>

<file path=ppt/slides/_rels/slide325.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50.xml"/><Relationship Id="rId5" Type="http://schemas.openxmlformats.org/officeDocument/2006/relationships/image" Target="../media/image86.emf"/><Relationship Id="rId4" Type="http://schemas.openxmlformats.org/officeDocument/2006/relationships/customXml" Target="../ink/ink4.xml"/></Relationships>
</file>

<file path=ppt/slides/_rels/slide326.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570.png"/><Relationship Id="rId1" Type="http://schemas.openxmlformats.org/officeDocument/2006/relationships/slideLayout" Target="../slideLayouts/slideLayout15.xml"/><Relationship Id="rId5" Type="http://schemas.openxmlformats.org/officeDocument/2006/relationships/image" Target="../media/image601.png"/><Relationship Id="rId4" Type="http://schemas.openxmlformats.org/officeDocument/2006/relationships/image" Target="../media/image590.png"/></Relationships>
</file>

<file path=ppt/slides/_rels/slide327.xml.rels><?xml version="1.0" encoding="UTF-8" standalone="yes"?>
<Relationships xmlns="http://schemas.openxmlformats.org/package/2006/relationships"><Relationship Id="rId3" Type="http://schemas.openxmlformats.org/officeDocument/2006/relationships/image" Target="../media/image557.emf"/><Relationship Id="rId2" Type="http://schemas.openxmlformats.org/officeDocument/2006/relationships/image" Target="../media/image556.emf"/><Relationship Id="rId1" Type="http://schemas.openxmlformats.org/officeDocument/2006/relationships/slideLayout" Target="../slideLayouts/slideLayout51.xml"/></Relationships>
</file>

<file path=ppt/slides/_rels/slide328.xml.rels><?xml version="1.0" encoding="UTF-8" standalone="yes"?>
<Relationships xmlns="http://schemas.openxmlformats.org/package/2006/relationships"><Relationship Id="rId3" Type="http://schemas.openxmlformats.org/officeDocument/2006/relationships/image" Target="../media/image559.emf"/><Relationship Id="rId2" Type="http://schemas.openxmlformats.org/officeDocument/2006/relationships/image" Target="../media/image558.emf"/><Relationship Id="rId1" Type="http://schemas.openxmlformats.org/officeDocument/2006/relationships/slideLayout" Target="../slideLayouts/slideLayout52.xml"/></Relationships>
</file>

<file path=ppt/slides/_rels/slide329.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560.emf"/><Relationship Id="rId7" Type="http://schemas.openxmlformats.org/officeDocument/2006/relationships/image" Target="../media/image1260.png"/><Relationship Id="rId2" Type="http://schemas.openxmlformats.org/officeDocument/2006/relationships/notesSlide" Target="../notesSlides/notesSlide164.xml"/><Relationship Id="rId1" Type="http://schemas.openxmlformats.org/officeDocument/2006/relationships/slideLayout" Target="../slideLayouts/slideLayout15.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0.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330.xml.rels><?xml version="1.0" encoding="UTF-8" standalone="yes"?>
<Relationships xmlns="http://schemas.openxmlformats.org/package/2006/relationships"><Relationship Id="rId3" Type="http://schemas.openxmlformats.org/officeDocument/2006/relationships/image" Target="../media/image560.emf"/><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331.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66.xml"/><Relationship Id="rId1" Type="http://schemas.openxmlformats.org/officeDocument/2006/relationships/slideLayout" Target="../slideLayouts/slideLayout15.xml"/></Relationships>
</file>

<file path=ppt/slides/_rels/slide3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61.png"/><Relationship Id="rId1" Type="http://schemas.openxmlformats.org/officeDocument/2006/relationships/slideLayout" Target="../slideLayouts/slideLayout53.xml"/><Relationship Id="rId5" Type="http://schemas.openxmlformats.org/officeDocument/2006/relationships/image" Target="../media/image98.emf"/><Relationship Id="rId4" Type="http://schemas.openxmlformats.org/officeDocument/2006/relationships/customXml" Target="../ink/ink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6.xml"/></Relationships>
</file>

<file path=ppt/slides/_rels/slide33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68.xml"/><Relationship Id="rId1" Type="http://schemas.openxmlformats.org/officeDocument/2006/relationships/slideLayout" Target="../slideLayouts/slideLayout14.xml"/></Relationships>
</file>

<file path=ppt/slides/_rels/slide33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901.png"/><Relationship Id="rId1" Type="http://schemas.openxmlformats.org/officeDocument/2006/relationships/slideLayout" Target="../slideLayouts/slideLayout15.xml"/></Relationships>
</file>

<file path=ppt/slides/_rels/slide33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69.xml"/><Relationship Id="rId1" Type="http://schemas.openxmlformats.org/officeDocument/2006/relationships/slideLayout" Target="../slideLayouts/slideLayout14.xml"/></Relationships>
</file>

<file path=ppt/slides/_rels/slide337.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70.xml"/><Relationship Id="rId1" Type="http://schemas.openxmlformats.org/officeDocument/2006/relationships/slideLayout" Target="../slideLayouts/slideLayout14.xml"/></Relationships>
</file>

<file path=ppt/slides/_rels/slide338.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40.xml"/></Relationships>
</file>

<file path=ppt/slides/_rels/slide339.xml.rels><?xml version="1.0" encoding="UTF-8" standalone="yes"?>
<Relationships xmlns="http://schemas.openxmlformats.org/package/2006/relationships"><Relationship Id="rId3" Type="http://schemas.openxmlformats.org/officeDocument/2006/relationships/image" Target="../media/image564.png"/><Relationship Id="rId2" Type="http://schemas.openxmlformats.org/officeDocument/2006/relationships/image" Target="../media/image562.png"/><Relationship Id="rId1" Type="http://schemas.openxmlformats.org/officeDocument/2006/relationships/slideLayout" Target="../slideLayouts/slideLayout40.xml"/><Relationship Id="rId5" Type="http://schemas.openxmlformats.org/officeDocument/2006/relationships/image" Target="../media/image566.png"/><Relationship Id="rId4" Type="http://schemas.openxmlformats.org/officeDocument/2006/relationships/image" Target="../media/image565.png"/></Relationships>
</file>

<file path=ppt/slides/_rels/slide3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34.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6.xml.rels><?xml version="1.0" encoding="UTF-8" standalone="yes"?>
<Relationships xmlns="http://schemas.openxmlformats.org/package/2006/relationships"><Relationship Id="rId2" Type="http://schemas.openxmlformats.org/officeDocument/2006/relationships/image" Target="../media/image527.png"/><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34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5.xml"/><Relationship Id="rId1" Type="http://schemas.openxmlformats.org/officeDocument/2006/relationships/vmlDrawing" Target="../drawings/vmlDrawing23.vml"/><Relationship Id="rId6" Type="http://schemas.openxmlformats.org/officeDocument/2006/relationships/image" Target="../media/image568.wmf"/><Relationship Id="rId5" Type="http://schemas.openxmlformats.org/officeDocument/2006/relationships/oleObject" Target="../embeddings/oleObject47.bin"/><Relationship Id="rId4" Type="http://schemas.openxmlformats.org/officeDocument/2006/relationships/image" Target="../media/image567.wmf"/></Relationships>
</file>

<file path=ppt/slides/_rels/slide349.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174.xml"/><Relationship Id="rId1" Type="http://schemas.openxmlformats.org/officeDocument/2006/relationships/slideLayout" Target="../slideLayouts/slideLayout15.xml"/><Relationship Id="rId4" Type="http://schemas.openxmlformats.org/officeDocument/2006/relationships/image" Target="../media/image571.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353.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354.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355.xml.rels><?xml version="1.0" encoding="UTF-8" standalone="yes"?>
<Relationships xmlns="http://schemas.openxmlformats.org/package/2006/relationships"><Relationship Id="rId13" Type="http://schemas.openxmlformats.org/officeDocument/2006/relationships/image" Target="../media/image18.emf"/><Relationship Id="rId18" Type="http://schemas.openxmlformats.org/officeDocument/2006/relationships/customXml" Target="../ink/ink13.xml"/><Relationship Id="rId26" Type="http://schemas.openxmlformats.org/officeDocument/2006/relationships/customXml" Target="../ink/ink17.xml"/><Relationship Id="rId39" Type="http://schemas.openxmlformats.org/officeDocument/2006/relationships/image" Target="../media/image31.emf"/><Relationship Id="rId21" Type="http://schemas.openxmlformats.org/officeDocument/2006/relationships/image" Target="../media/image22.emf"/><Relationship Id="rId34" Type="http://schemas.openxmlformats.org/officeDocument/2006/relationships/customXml" Target="../ink/ink21.xml"/><Relationship Id="rId42" Type="http://schemas.openxmlformats.org/officeDocument/2006/relationships/customXml" Target="../ink/ink25.xml"/><Relationship Id="rId47" Type="http://schemas.openxmlformats.org/officeDocument/2006/relationships/image" Target="../media/image35.emf"/><Relationship Id="rId50" Type="http://schemas.openxmlformats.org/officeDocument/2006/relationships/customXml" Target="../ink/ink29.xml"/><Relationship Id="rId55" Type="http://schemas.openxmlformats.org/officeDocument/2006/relationships/image" Target="../media/image39.emf"/><Relationship Id="rId63" Type="http://schemas.openxmlformats.org/officeDocument/2006/relationships/image" Target="../media/image43.emf"/><Relationship Id="rId7" Type="http://schemas.openxmlformats.org/officeDocument/2006/relationships/image" Target="../media/image15.emf"/><Relationship Id="rId2" Type="http://schemas.openxmlformats.org/officeDocument/2006/relationships/notesSlide" Target="../notesSlides/notesSlide180.xml"/><Relationship Id="rId16" Type="http://schemas.openxmlformats.org/officeDocument/2006/relationships/customXml" Target="../ink/ink12.xml"/><Relationship Id="rId20" Type="http://schemas.openxmlformats.org/officeDocument/2006/relationships/customXml" Target="../ink/ink14.xml"/><Relationship Id="rId29" Type="http://schemas.openxmlformats.org/officeDocument/2006/relationships/image" Target="../media/image26.emf"/><Relationship Id="rId41" Type="http://schemas.openxmlformats.org/officeDocument/2006/relationships/image" Target="../media/image32.emf"/><Relationship Id="rId54" Type="http://schemas.openxmlformats.org/officeDocument/2006/relationships/customXml" Target="../ink/ink31.xml"/><Relationship Id="rId62" Type="http://schemas.openxmlformats.org/officeDocument/2006/relationships/customXml" Target="../ink/ink35.xml"/><Relationship Id="rId1" Type="http://schemas.openxmlformats.org/officeDocument/2006/relationships/slideLayout" Target="../slideLayouts/slideLayout15.xml"/><Relationship Id="rId6" Type="http://schemas.openxmlformats.org/officeDocument/2006/relationships/customXml" Target="../ink/ink7.xml"/><Relationship Id="rId11" Type="http://schemas.openxmlformats.org/officeDocument/2006/relationships/image" Target="../media/image17.emf"/><Relationship Id="rId24" Type="http://schemas.openxmlformats.org/officeDocument/2006/relationships/customXml" Target="../ink/ink16.xml"/><Relationship Id="rId32" Type="http://schemas.openxmlformats.org/officeDocument/2006/relationships/customXml" Target="../ink/ink20.xml"/><Relationship Id="rId37" Type="http://schemas.openxmlformats.org/officeDocument/2006/relationships/image" Target="../media/image30.emf"/><Relationship Id="rId40" Type="http://schemas.openxmlformats.org/officeDocument/2006/relationships/customXml" Target="../ink/ink24.xml"/><Relationship Id="rId45" Type="http://schemas.openxmlformats.org/officeDocument/2006/relationships/image" Target="../media/image34.emf"/><Relationship Id="rId53" Type="http://schemas.openxmlformats.org/officeDocument/2006/relationships/image" Target="../media/image38.emf"/><Relationship Id="rId58" Type="http://schemas.openxmlformats.org/officeDocument/2006/relationships/customXml" Target="../ink/ink33.xml"/><Relationship Id="rId5" Type="http://schemas.openxmlformats.org/officeDocument/2006/relationships/image" Target="../media/image14.emf"/><Relationship Id="rId15" Type="http://schemas.openxmlformats.org/officeDocument/2006/relationships/image" Target="../media/image19.emf"/><Relationship Id="rId23" Type="http://schemas.openxmlformats.org/officeDocument/2006/relationships/image" Target="../media/image23.emf"/><Relationship Id="rId28" Type="http://schemas.openxmlformats.org/officeDocument/2006/relationships/customXml" Target="../ink/ink18.xml"/><Relationship Id="rId36" Type="http://schemas.openxmlformats.org/officeDocument/2006/relationships/customXml" Target="../ink/ink22.xml"/><Relationship Id="rId49" Type="http://schemas.openxmlformats.org/officeDocument/2006/relationships/image" Target="../media/image36.emf"/><Relationship Id="rId57" Type="http://schemas.openxmlformats.org/officeDocument/2006/relationships/image" Target="../media/image40.emf"/><Relationship Id="rId61" Type="http://schemas.openxmlformats.org/officeDocument/2006/relationships/image" Target="../media/image42.emf"/><Relationship Id="rId10" Type="http://schemas.openxmlformats.org/officeDocument/2006/relationships/customXml" Target="../ink/ink9.xml"/><Relationship Id="rId19" Type="http://schemas.openxmlformats.org/officeDocument/2006/relationships/image" Target="../media/image21.emf"/><Relationship Id="rId31" Type="http://schemas.openxmlformats.org/officeDocument/2006/relationships/image" Target="../media/image27.emf"/><Relationship Id="rId44" Type="http://schemas.openxmlformats.org/officeDocument/2006/relationships/customXml" Target="../ink/ink26.xml"/><Relationship Id="rId52" Type="http://schemas.openxmlformats.org/officeDocument/2006/relationships/customXml" Target="../ink/ink30.xml"/><Relationship Id="rId60" Type="http://schemas.openxmlformats.org/officeDocument/2006/relationships/customXml" Target="../ink/ink34.xml"/><Relationship Id="rId4" Type="http://schemas.openxmlformats.org/officeDocument/2006/relationships/customXml" Target="../ink/ink6.xml"/><Relationship Id="rId9" Type="http://schemas.openxmlformats.org/officeDocument/2006/relationships/image" Target="../media/image16.emf"/><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media/image25.emf"/><Relationship Id="rId30" Type="http://schemas.openxmlformats.org/officeDocument/2006/relationships/customXml" Target="../ink/ink19.xml"/><Relationship Id="rId35" Type="http://schemas.openxmlformats.org/officeDocument/2006/relationships/image" Target="../media/image29.emf"/><Relationship Id="rId43" Type="http://schemas.openxmlformats.org/officeDocument/2006/relationships/image" Target="../media/image33.emf"/><Relationship Id="rId48" Type="http://schemas.openxmlformats.org/officeDocument/2006/relationships/customXml" Target="../ink/ink28.xml"/><Relationship Id="rId56" Type="http://schemas.openxmlformats.org/officeDocument/2006/relationships/customXml" Target="../ink/ink32.xml"/><Relationship Id="rId8" Type="http://schemas.openxmlformats.org/officeDocument/2006/relationships/customXml" Target="../ink/ink8.xml"/><Relationship Id="rId51" Type="http://schemas.openxmlformats.org/officeDocument/2006/relationships/image" Target="../media/image37.emf"/><Relationship Id="rId3" Type="http://schemas.openxmlformats.org/officeDocument/2006/relationships/image" Target="../media/image572.png"/><Relationship Id="rId12" Type="http://schemas.openxmlformats.org/officeDocument/2006/relationships/customXml" Target="../ink/ink10.xml"/><Relationship Id="rId17" Type="http://schemas.openxmlformats.org/officeDocument/2006/relationships/image" Target="../media/image20.emf"/><Relationship Id="rId25" Type="http://schemas.openxmlformats.org/officeDocument/2006/relationships/image" Target="../media/image24.emf"/><Relationship Id="rId33" Type="http://schemas.openxmlformats.org/officeDocument/2006/relationships/image" Target="../media/image28.emf"/><Relationship Id="rId38" Type="http://schemas.openxmlformats.org/officeDocument/2006/relationships/customXml" Target="../ink/ink23.xml"/><Relationship Id="rId46" Type="http://schemas.openxmlformats.org/officeDocument/2006/relationships/customXml" Target="../ink/ink27.xml"/><Relationship Id="rId59" Type="http://schemas.openxmlformats.org/officeDocument/2006/relationships/image" Target="../media/image41.emf"/></Relationships>
</file>

<file path=ppt/slides/_rels/slide356.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358.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83.xml"/><Relationship Id="rId1" Type="http://schemas.openxmlformats.org/officeDocument/2006/relationships/slideLayout" Target="../slideLayouts/slideLayout15.xml"/><Relationship Id="rId4" Type="http://schemas.openxmlformats.org/officeDocument/2006/relationships/image" Target="../media/image572.png"/></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4.png"/><Relationship Id="rId2" Type="http://schemas.openxmlformats.org/officeDocument/2006/relationships/notesSlide" Target="../notesSlides/notesSlide36.xml"/><Relationship Id="rId16" Type="http://schemas.openxmlformats.org/officeDocument/2006/relationships/image" Target="../media/image50.png"/><Relationship Id="rId20" Type="http://schemas.openxmlformats.org/officeDocument/2006/relationships/image" Target="../media/image76.png"/><Relationship Id="rId1" Type="http://schemas.openxmlformats.org/officeDocument/2006/relationships/slideLayout" Target="../slideLayouts/slideLayout15.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3.png"/><Relationship Id="rId10" Type="http://schemas.openxmlformats.org/officeDocument/2006/relationships/image" Target="../media/image69.png"/><Relationship Id="rId19" Type="http://schemas.openxmlformats.org/officeDocument/2006/relationships/image" Target="../media/image75.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2.png"/></Relationships>
</file>

<file path=ppt/slides/_rels/slide360.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185.xml"/><Relationship Id="rId1" Type="http://schemas.openxmlformats.org/officeDocument/2006/relationships/slideLayout" Target="../slideLayouts/slideLayout15.xml"/><Relationship Id="rId6" Type="http://schemas.openxmlformats.org/officeDocument/2006/relationships/image" Target="../media/image572.png"/><Relationship Id="rId5" Type="http://schemas.openxmlformats.org/officeDocument/2006/relationships/image" Target="../media/image576.png"/><Relationship Id="rId4" Type="http://schemas.openxmlformats.org/officeDocument/2006/relationships/image" Target="../media/image575.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2.xml.rels><?xml version="1.0" encoding="UTF-8" standalone="yes"?>
<Relationships xmlns="http://schemas.openxmlformats.org/package/2006/relationships"><Relationship Id="rId3" Type="http://schemas.openxmlformats.org/officeDocument/2006/relationships/hyperlink" Target="https://en.wikipedia.org/wiki/Hypothesis" TargetMode="External"/><Relationship Id="rId2" Type="http://schemas.openxmlformats.org/officeDocument/2006/relationships/notesSlide" Target="../notesSlides/notesSlide186.xml"/><Relationship Id="rId1" Type="http://schemas.openxmlformats.org/officeDocument/2006/relationships/slideLayout" Target="../slideLayouts/slideLayout15.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3" Type="http://schemas.openxmlformats.org/officeDocument/2006/relationships/hyperlink" Target="https://en.wikipedia.org/wiki/Statistical_model" TargetMode="External"/><Relationship Id="rId2" Type="http://schemas.openxmlformats.org/officeDocument/2006/relationships/notesSlide" Target="../notesSlides/notesSlide188.xml"/><Relationship Id="rId1" Type="http://schemas.openxmlformats.org/officeDocument/2006/relationships/slideLayout" Target="../slideLayouts/slideLayout15.xml"/><Relationship Id="rId4" Type="http://schemas.openxmlformats.org/officeDocument/2006/relationships/hyperlink" Target="https://en.wikipedia.org/wiki/Parameter" TargetMode="External"/></Relationships>
</file>

<file path=ppt/slides/_rels/slide365.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366.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jpe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jpe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8.jpeg"/><Relationship Id="rId9" Type="http://schemas.openxmlformats.org/officeDocument/2006/relationships/image" Target="../media/image83.png"/><Relationship Id="rId14" Type="http://schemas.openxmlformats.org/officeDocument/2006/relationships/image" Target="../media/image88.png"/></Relationships>
</file>

<file path=ppt/slides/_rels/slide370.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3" Type="http://schemas.openxmlformats.org/officeDocument/2006/relationships/hyperlink" Target="https://www.youtube.com/watch?time_continue=1&amp;v=t56Nid85Thg" TargetMode="External"/><Relationship Id="rId2" Type="http://schemas.openxmlformats.org/officeDocument/2006/relationships/hyperlink" Target="https://www.youtube.com/watch?v=eKD5gxPPeY0&amp;list=PLBv09BD7ez_4temBw7vLA19p3tdQH6FYO&amp;index=1" TargetMode="External"/><Relationship Id="rId1" Type="http://schemas.openxmlformats.org/officeDocument/2006/relationships/slideLayout" Target="../slideLayouts/slideLayout15.xml"/><Relationship Id="rId6" Type="http://schemas.openxmlformats.org/officeDocument/2006/relationships/hyperlink" Target="https://www.khanacademy.org/math/multivariable-calculus/applications-of-multivariable-derivatives/lagrange-multipliers-and-constrained-optimization/v/constrained-optimization-introduction" TargetMode="External"/><Relationship Id="rId5" Type="http://schemas.openxmlformats.org/officeDocument/2006/relationships/hyperlink" Target="https://www.stat.berkeley.edu/~breiman/RandomForests/" TargetMode="External"/><Relationship Id="rId4" Type="http://schemas.openxmlformats.org/officeDocument/2006/relationships/hyperlink" Target="https://www.youtube.com/watch?v=y6SpA2Wuyt8"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9.xml"/><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4.png"/><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6.png"/><Relationship Id="rId1" Type="http://schemas.openxmlformats.org/officeDocument/2006/relationships/slideLayout" Target="../slideLayouts/slideLayout79.xml"/><Relationship Id="rId5" Type="http://schemas.openxmlformats.org/officeDocument/2006/relationships/image" Target="../media/image103.png"/><Relationship Id="rId4" Type="http://schemas.openxmlformats.org/officeDocument/2006/relationships/image" Target="../media/image107.png"/></Relationships>
</file>

<file path=ppt/slides/_rels/slide5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9.xml"/><Relationship Id="rId5" Type="http://schemas.openxmlformats.org/officeDocument/2006/relationships/image" Target="../media/image114.png"/><Relationship Id="rId4" Type="http://schemas.openxmlformats.org/officeDocument/2006/relationships/image" Target="../media/image113.png"/></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20.png"/><Relationship Id="rId1" Type="http://schemas.openxmlformats.org/officeDocument/2006/relationships/slideLayout" Target="../slideLayouts/slideLayout79.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00.png"/><Relationship Id="rId1" Type="http://schemas.openxmlformats.org/officeDocument/2006/relationships/slideLayout" Target="../slideLayouts/slideLayout79.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81.xml"/></Relationships>
</file>

<file path=ppt/slides/_rels/slide7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81.xml"/></Relationships>
</file>

<file path=ppt/slides/_rels/slide7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8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3" Type="http://schemas.openxmlformats.org/officeDocument/2006/relationships/hyperlink" Target="http://www.cs.princeton.edu/courses/archive/spr08/cos511/" TargetMode="External"/><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hyperlink" Target="https://www.softwaretestinghelp.com/machine-learning-tools/" TargetMode="Externa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9.xml"/><Relationship Id="rId1" Type="http://schemas.openxmlformats.org/officeDocument/2006/relationships/vmlDrawing" Target="../drawings/vmlDrawing1.vml"/><Relationship Id="rId5" Type="http://schemas.openxmlformats.org/officeDocument/2006/relationships/image" Target="../media/image129.wmf"/><Relationship Id="rId4" Type="http://schemas.openxmlformats.org/officeDocument/2006/relationships/oleObject" Target="../embeddings/oleObject1.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30.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3.vml"/><Relationship Id="rId4" Type="http://schemas.openxmlformats.org/officeDocument/2006/relationships/image" Target="../media/image131.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
          <p:cNvSpPr txBox="1">
            <a:spLocks noGrp="1"/>
          </p:cNvSpPr>
          <p:nvPr>
            <p:ph type="title"/>
          </p:nvPr>
        </p:nvSpPr>
        <p:spPr>
          <a:xfrm>
            <a:off x="2362200" y="3352800"/>
            <a:ext cx="6172200" cy="1524000"/>
          </a:xfrm>
          <a:prstGeom prst="rect">
            <a:avLst/>
          </a:prstGeom>
          <a:noFill/>
          <a:ln>
            <a:noFill/>
          </a:ln>
        </p:spPr>
        <p:txBody>
          <a:bodyPr spcFirstLastPara="1" wrap="square" lIns="91425" tIns="45700" rIns="91425" bIns="45700" anchor="ctr" anchorCtr="0">
            <a:noAutofit/>
          </a:bodyPr>
          <a:lstStyle/>
          <a:p>
            <a:pPr marL="0" lvl="0" indent="0" algn="ctr" rtl="0">
              <a:lnSpc>
                <a:spcPct val="90909"/>
              </a:lnSpc>
              <a:spcBef>
                <a:spcPts val="0"/>
              </a:spcBef>
              <a:spcAft>
                <a:spcPts val="0"/>
              </a:spcAft>
              <a:buNone/>
            </a:pPr>
            <a:r>
              <a:rPr lang="en-US" dirty="0">
                <a:solidFill>
                  <a:srgbClr val="FFFF66"/>
                </a:solidFill>
                <a:latin typeface="Calibri"/>
                <a:ea typeface="Calibri"/>
                <a:cs typeface="Calibri"/>
                <a:sym typeface="Calibri"/>
              </a:rPr>
              <a:t>Machine Learning</a:t>
            </a:r>
            <a:br>
              <a:rPr lang="en-US" dirty="0">
                <a:solidFill>
                  <a:srgbClr val="FFFF66"/>
                </a:solidFill>
                <a:latin typeface="Calibri"/>
                <a:ea typeface="Calibri"/>
                <a:cs typeface="Calibri"/>
                <a:sym typeface="Calibri"/>
              </a:rPr>
            </a:br>
            <a:r>
              <a:rPr lang="en-US" dirty="0" smtClean="0">
                <a:solidFill>
                  <a:srgbClr val="FFFF66"/>
                </a:solidFill>
                <a:latin typeface="Calibri"/>
                <a:ea typeface="Calibri"/>
                <a:cs typeface="Calibri"/>
                <a:sym typeface="Calibri"/>
              </a:rPr>
              <a:t>ZG565</a:t>
            </a:r>
            <a:endParaRPr dirty="0">
              <a:solidFill>
                <a:srgbClr val="FFFF66"/>
              </a:solidFill>
              <a:latin typeface="Calibri"/>
              <a:ea typeface="Calibri"/>
              <a:cs typeface="Calibri"/>
              <a:sym typeface="Calibri"/>
            </a:endParaRPr>
          </a:p>
        </p:txBody>
      </p:sp>
      <p:sp>
        <p:nvSpPr>
          <p:cNvPr id="437" name="Google Shape;437;p1"/>
          <p:cNvSpPr txBox="1">
            <a:spLocks noGrp="1"/>
          </p:cNvSpPr>
          <p:nvPr>
            <p:ph type="body" idx="4294967295"/>
          </p:nvPr>
        </p:nvSpPr>
        <p:spPr>
          <a:xfrm>
            <a:off x="2690948" y="4926874"/>
            <a:ext cx="5943600" cy="1143000"/>
          </a:xfrm>
          <a:prstGeom prst="rect">
            <a:avLst/>
          </a:prstGeom>
          <a:noFill/>
          <a:ln>
            <a:noFill/>
          </a:ln>
        </p:spPr>
        <p:txBody>
          <a:bodyPr spcFirstLastPara="1" wrap="square" lIns="91425" tIns="45700" rIns="91425" bIns="45700" anchor="t" anchorCtr="0">
            <a:normAutofit/>
          </a:bodyPr>
          <a:lstStyle/>
          <a:p>
            <a:pPr marL="365760" lvl="0" indent="-256032" algn="r" rtl="0">
              <a:lnSpc>
                <a:spcPct val="100000"/>
              </a:lnSpc>
              <a:spcBef>
                <a:spcPts val="0"/>
              </a:spcBef>
              <a:spcAft>
                <a:spcPts val="0"/>
              </a:spcAft>
              <a:buClr>
                <a:schemeClr val="accent1"/>
              </a:buClr>
              <a:buSzPct val="68000"/>
              <a:buNone/>
            </a:pPr>
            <a:r>
              <a:rPr lang="en-US" sz="2800" dirty="0">
                <a:solidFill>
                  <a:schemeClr val="lt1"/>
                </a:solidFill>
                <a:latin typeface="Calibri"/>
                <a:ea typeface="Calibri"/>
                <a:cs typeface="Calibri"/>
                <a:sym typeface="Calibri"/>
              </a:rPr>
              <a:t>Dr. </a:t>
            </a:r>
            <a:r>
              <a:rPr lang="en-IN" sz="2800" dirty="0" err="1" smtClean="0">
                <a:solidFill>
                  <a:schemeClr val="lt1"/>
                </a:solidFill>
                <a:latin typeface="Calibri"/>
                <a:ea typeface="Calibri"/>
                <a:cs typeface="Calibri"/>
                <a:sym typeface="Calibri"/>
              </a:rPr>
              <a:t>Sugata</a:t>
            </a:r>
            <a:r>
              <a:rPr lang="en-IN" sz="2800" dirty="0" smtClean="0">
                <a:solidFill>
                  <a:schemeClr val="lt1"/>
                </a:solidFill>
                <a:latin typeface="Calibri"/>
                <a:ea typeface="Calibri"/>
                <a:cs typeface="Calibri"/>
                <a:sym typeface="Calibri"/>
              </a:rPr>
              <a:t> </a:t>
            </a:r>
            <a:r>
              <a:rPr lang="en-IN" sz="2800" dirty="0" err="1" smtClean="0">
                <a:solidFill>
                  <a:schemeClr val="lt1"/>
                </a:solidFill>
                <a:latin typeface="Calibri"/>
                <a:ea typeface="Calibri"/>
                <a:cs typeface="Calibri"/>
                <a:sym typeface="Calibri"/>
              </a:rPr>
              <a:t>Ghosal</a:t>
            </a:r>
            <a:endParaRPr dirty="0"/>
          </a:p>
          <a:p>
            <a:pPr marL="365760" lvl="0" indent="-256032" algn="r" rtl="0">
              <a:lnSpc>
                <a:spcPct val="100000"/>
              </a:lnSpc>
              <a:spcBef>
                <a:spcPts val="476"/>
              </a:spcBef>
              <a:spcAft>
                <a:spcPts val="0"/>
              </a:spcAft>
              <a:buClr>
                <a:schemeClr val="accent1"/>
              </a:buClr>
              <a:buSzPct val="68000"/>
              <a:buNone/>
            </a:pPr>
            <a:r>
              <a:rPr lang="en-US" sz="2800" dirty="0" smtClean="0">
                <a:solidFill>
                  <a:schemeClr val="lt1"/>
                </a:solidFill>
                <a:latin typeface="Calibri"/>
                <a:ea typeface="Calibri"/>
                <a:cs typeface="Calibri"/>
                <a:sym typeface="Calibri"/>
              </a:rPr>
              <a:t>Sugata.ghosal@pilani.bits-pilani.ac.in</a:t>
            </a:r>
            <a:endParaRPr sz="2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accent2"/>
              </a:buClr>
              <a:buSzPts val="3200"/>
              <a:buFont typeface="Calibri"/>
              <a:buNone/>
            </a:pPr>
            <a:r>
              <a:rPr lang="en-US" b="1">
                <a:solidFill>
                  <a:schemeClr val="accent2"/>
                </a:solidFill>
              </a:rPr>
              <a:t>A Few Quotes</a:t>
            </a:r>
            <a:endParaRPr/>
          </a:p>
        </p:txBody>
      </p:sp>
      <p:sp>
        <p:nvSpPr>
          <p:cNvPr id="504" name="Google Shape;504;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Char char="•"/>
            </a:pPr>
            <a:r>
              <a:rPr lang="en-US" sz="2400"/>
              <a:t>“A breakthrough in machine learning would be worth</a:t>
            </a:r>
            <a:br>
              <a:rPr lang="en-US" sz="2400"/>
            </a:br>
            <a:r>
              <a:rPr lang="en-US" sz="2400"/>
              <a:t>ten Microsofts” </a:t>
            </a:r>
            <a:r>
              <a:rPr lang="en-US" sz="2200"/>
              <a:t>(Bill Gates, Chairman, Microsoft)</a:t>
            </a:r>
            <a:endParaRPr/>
          </a:p>
          <a:p>
            <a:pPr marL="342900" lvl="0" indent="-342900" algn="l" rtl="0">
              <a:lnSpc>
                <a:spcPct val="90000"/>
              </a:lnSpc>
              <a:spcBef>
                <a:spcPts val="480"/>
              </a:spcBef>
              <a:spcAft>
                <a:spcPts val="0"/>
              </a:spcAft>
              <a:buClr>
                <a:schemeClr val="dk1"/>
              </a:buClr>
              <a:buSzPts val="2400"/>
              <a:buChar char="•"/>
            </a:pPr>
            <a:r>
              <a:rPr lang="en-US" sz="2400"/>
              <a:t>“Machine learning is the next Internet” </a:t>
            </a:r>
            <a:br>
              <a:rPr lang="en-US" sz="2400"/>
            </a:br>
            <a:r>
              <a:rPr lang="en-US" sz="2200"/>
              <a:t>(Tony Tether, Director, DARPA)</a:t>
            </a:r>
            <a:endParaRPr/>
          </a:p>
          <a:p>
            <a:pPr marL="342900" lvl="0" indent="-342900" algn="l" rtl="0">
              <a:lnSpc>
                <a:spcPct val="90000"/>
              </a:lnSpc>
              <a:spcBef>
                <a:spcPts val="480"/>
              </a:spcBef>
              <a:spcAft>
                <a:spcPts val="0"/>
              </a:spcAft>
              <a:buClr>
                <a:schemeClr val="dk1"/>
              </a:buClr>
              <a:buSzPts val="2400"/>
              <a:buChar char="•"/>
            </a:pPr>
            <a:r>
              <a:rPr lang="en-US" sz="2400"/>
              <a:t>“Web rankings today are mostly a matter of machine learning” </a:t>
            </a:r>
            <a:r>
              <a:rPr lang="en-US" sz="2200"/>
              <a:t>(Prabhakar Raghavan, Dir. Research, Yahoo)</a:t>
            </a:r>
            <a:endParaRPr/>
          </a:p>
          <a:p>
            <a:pPr marL="342900" lvl="0" indent="-342900" algn="l" rtl="0">
              <a:lnSpc>
                <a:spcPct val="90000"/>
              </a:lnSpc>
              <a:spcBef>
                <a:spcPts val="480"/>
              </a:spcBef>
              <a:spcAft>
                <a:spcPts val="0"/>
              </a:spcAft>
              <a:buClr>
                <a:schemeClr val="dk1"/>
              </a:buClr>
              <a:buSzPts val="2400"/>
              <a:buChar char="•"/>
            </a:pPr>
            <a:r>
              <a:rPr lang="en-US" sz="2400"/>
              <a:t>“Machine learning is going to result in a real revolution” </a:t>
            </a:r>
            <a:r>
              <a:rPr lang="en-US" sz="2200"/>
              <a:t>(Greg Papadopoulos, CTO, Sun)</a:t>
            </a:r>
            <a:endParaRPr/>
          </a:p>
          <a:p>
            <a:pPr marL="342900" lvl="0" indent="-342900" algn="l" rtl="0">
              <a:lnSpc>
                <a:spcPct val="90000"/>
              </a:lnSpc>
              <a:spcBef>
                <a:spcPts val="480"/>
              </a:spcBef>
              <a:spcAft>
                <a:spcPts val="0"/>
              </a:spcAft>
              <a:buClr>
                <a:schemeClr val="dk1"/>
              </a:buClr>
              <a:buSzPts val="2400"/>
              <a:buChar char="•"/>
            </a:pPr>
            <a:r>
              <a:rPr lang="en-US" sz="2400"/>
              <a:t>“Machine learning is today’s discontinuity” </a:t>
            </a:r>
            <a:br>
              <a:rPr lang="en-US" sz="2400"/>
            </a:br>
            <a:r>
              <a:rPr lang="en-US" sz="2200"/>
              <a:t>(Jerry Yang, CEO, Yahoo)</a:t>
            </a:r>
            <a:endParaRPr/>
          </a:p>
          <a:p>
            <a:pPr marL="342900" lvl="0" indent="-203200" algn="l" rtl="0">
              <a:lnSpc>
                <a:spcPct val="90000"/>
              </a:lnSpc>
              <a:spcBef>
                <a:spcPts val="440"/>
              </a:spcBef>
              <a:spcAft>
                <a:spcPts val="0"/>
              </a:spcAft>
              <a:buClr>
                <a:schemeClr val="dk1"/>
              </a:buClr>
              <a:buSzPts val="2200"/>
              <a:buNone/>
            </a:pPr>
            <a:endParaRPr sz="220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84981" y="575480"/>
            <a:ext cx="8280400" cy="533400"/>
          </a:xfrm>
        </p:spPr>
        <p:txBody>
          <a:bodyPr/>
          <a:lstStyle/>
          <a:p>
            <a:r>
              <a:rPr lang="en-US" sz="2400" dirty="0"/>
              <a:t>Asymmetric Attributes</a:t>
            </a:r>
          </a:p>
        </p:txBody>
      </p:sp>
      <p:sp>
        <p:nvSpPr>
          <p:cNvPr id="13315" name="Rectangle 3"/>
          <p:cNvSpPr>
            <a:spLocks noGrp="1" noChangeArrowheads="1"/>
          </p:cNvSpPr>
          <p:nvPr>
            <p:ph type="body" sz="half" idx="1"/>
          </p:nvPr>
        </p:nvSpPr>
        <p:spPr>
          <a:xfrm>
            <a:off x="411163" y="1353408"/>
            <a:ext cx="8428037" cy="5181600"/>
          </a:xfrm>
        </p:spPr>
        <p:txBody>
          <a:bodyPr>
            <a:normAutofit/>
          </a:bodyPr>
          <a:lstStyle/>
          <a:p>
            <a:r>
              <a:rPr lang="en-US" sz="2400" dirty="0"/>
              <a:t>Only presence (a non-zero attribute value) is regarded as important</a:t>
            </a:r>
          </a:p>
          <a:p>
            <a:pPr marL="1311275" lvl="2" indent="-396875"/>
            <a:r>
              <a:rPr lang="en-US" sz="1800" dirty="0"/>
              <a:t>Words present in documents</a:t>
            </a:r>
          </a:p>
          <a:p>
            <a:pPr marL="1311275" lvl="2" indent="-396875"/>
            <a:r>
              <a:rPr lang="en-US" sz="1800" dirty="0"/>
              <a:t>Items present in customer transactions</a:t>
            </a:r>
          </a:p>
          <a:p>
            <a:pPr marL="1311275" lvl="2" indent="-396875"/>
            <a:endParaRPr lang="en-US" sz="1800" dirty="0"/>
          </a:p>
          <a:p>
            <a:r>
              <a:rPr lang="en-US" sz="2400" dirty="0"/>
              <a:t>If we met a friend in the grocery store would we ever say the following?</a:t>
            </a:r>
            <a:br>
              <a:rPr lang="en-US" sz="2400" dirty="0"/>
            </a:br>
            <a:r>
              <a:rPr lang="en-US" sz="1000" dirty="0"/>
              <a:t/>
            </a:r>
            <a:br>
              <a:rPr lang="en-US" sz="1000" dirty="0"/>
            </a:br>
            <a:r>
              <a:rPr lang="en-US" sz="2400" i="1" dirty="0">
                <a:latin typeface="Times New Roman" pitchFamily="18" charset="0"/>
              </a:rPr>
              <a:t>“I see our purchases are very similar since we didn’t buy most of the same things.” </a:t>
            </a:r>
          </a:p>
          <a:p>
            <a:endParaRPr lang="en-US" sz="2400" i="1" dirty="0">
              <a:latin typeface="Times New Roman" pitchFamily="18" charset="0"/>
            </a:endParaRPr>
          </a:p>
        </p:txBody>
      </p:sp>
    </p:spTree>
    <p:extLst>
      <p:ext uri="{BB962C8B-B14F-4D97-AF65-F5344CB8AC3E}">
        <p14:creationId xmlns:p14="http://schemas.microsoft.com/office/powerpoint/2010/main" val="25005315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84981" y="533400"/>
            <a:ext cx="8280400" cy="533400"/>
          </a:xfrm>
        </p:spPr>
        <p:txBody>
          <a:bodyPr/>
          <a:lstStyle/>
          <a:p>
            <a:r>
              <a:rPr lang="en-US" sz="2400" dirty="0"/>
              <a:t>Key Messages for Attribute Types</a:t>
            </a:r>
          </a:p>
        </p:txBody>
      </p:sp>
      <p:sp>
        <p:nvSpPr>
          <p:cNvPr id="13315" name="Rectangle 3"/>
          <p:cNvSpPr>
            <a:spLocks noGrp="1" noChangeArrowheads="1"/>
          </p:cNvSpPr>
          <p:nvPr>
            <p:ph type="body" sz="half" idx="1"/>
          </p:nvPr>
        </p:nvSpPr>
        <p:spPr>
          <a:xfrm>
            <a:off x="411163" y="1312464"/>
            <a:ext cx="8428037" cy="5181600"/>
          </a:xfrm>
        </p:spPr>
        <p:txBody>
          <a:bodyPr>
            <a:normAutofit fontScale="85000" lnSpcReduction="20000"/>
          </a:bodyPr>
          <a:lstStyle/>
          <a:p>
            <a:endParaRPr lang="en-US" sz="2000" dirty="0"/>
          </a:p>
          <a:p>
            <a:r>
              <a:rPr lang="en-US" dirty="0"/>
              <a:t>The types of operations you choose should be “meaningful” for the type of data you have</a:t>
            </a:r>
          </a:p>
          <a:p>
            <a:pPr lvl="1"/>
            <a:r>
              <a:rPr lang="en-US" dirty="0"/>
              <a:t>Distinctness, order, meaningful intervals, and meaningful ratios are only four (among many possible) properties of data</a:t>
            </a:r>
          </a:p>
          <a:p>
            <a:pPr lvl="1"/>
            <a:endParaRPr lang="en-US" dirty="0"/>
          </a:p>
          <a:p>
            <a:pPr lvl="1"/>
            <a:r>
              <a:rPr lang="en-US" dirty="0"/>
              <a:t>The data type you see – often numbers or strings – may not capture all the properties or may suggest properties that are not present</a:t>
            </a:r>
          </a:p>
          <a:p>
            <a:pPr lvl="1"/>
            <a:endParaRPr lang="en-US" dirty="0"/>
          </a:p>
          <a:p>
            <a:pPr lvl="1"/>
            <a:r>
              <a:rPr lang="en-US" dirty="0"/>
              <a:t>Analysis may depend on these other properties of the data</a:t>
            </a:r>
          </a:p>
          <a:p>
            <a:pPr lvl="2" indent="233363"/>
            <a:r>
              <a:rPr lang="en-US" dirty="0"/>
              <a:t>Many statistical analyses depend only on the distribution</a:t>
            </a:r>
          </a:p>
          <a:p>
            <a:pPr lvl="1"/>
            <a:endParaRPr lang="en-US" dirty="0"/>
          </a:p>
          <a:p>
            <a:pPr lvl="1"/>
            <a:r>
              <a:rPr lang="en-US" dirty="0"/>
              <a:t>In the end, what is meaningful can be specific to domain</a:t>
            </a:r>
          </a:p>
          <a:p>
            <a:pPr lvl="1"/>
            <a:endParaRPr lang="en-US" dirty="0"/>
          </a:p>
        </p:txBody>
      </p:sp>
    </p:spTree>
    <p:extLst>
      <p:ext uri="{BB962C8B-B14F-4D97-AF65-F5344CB8AC3E}">
        <p14:creationId xmlns:p14="http://schemas.microsoft.com/office/powerpoint/2010/main" val="13945123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33568" y="586854"/>
            <a:ext cx="8585200" cy="685800"/>
          </a:xfrm>
        </p:spPr>
        <p:txBody>
          <a:bodyPr/>
          <a:lstStyle/>
          <a:p>
            <a:r>
              <a:rPr lang="en-US" sz="2800" dirty="0"/>
              <a:t>Important Characteristics of Data</a:t>
            </a:r>
          </a:p>
        </p:txBody>
      </p:sp>
      <p:sp>
        <p:nvSpPr>
          <p:cNvPr id="15363" name="Rectangle 3"/>
          <p:cNvSpPr>
            <a:spLocks noGrp="1" noChangeArrowheads="1"/>
          </p:cNvSpPr>
          <p:nvPr>
            <p:ph type="body" idx="1"/>
          </p:nvPr>
        </p:nvSpPr>
        <p:spPr>
          <a:xfrm>
            <a:off x="228600" y="1509215"/>
            <a:ext cx="8394700" cy="5029200"/>
          </a:xfrm>
          <a:noFill/>
        </p:spPr>
        <p:txBody>
          <a:bodyPr>
            <a:normAutofit lnSpcReduction="10000"/>
          </a:bodyPr>
          <a:lstStyle/>
          <a:p>
            <a:pPr lvl="1">
              <a:lnSpc>
                <a:spcPct val="95000"/>
              </a:lnSpc>
              <a:spcBef>
                <a:spcPct val="20000"/>
              </a:spcBef>
            </a:pPr>
            <a:r>
              <a:rPr lang="en-US" sz="2800" dirty="0"/>
              <a:t>Dimensionality (number of attributes)</a:t>
            </a:r>
          </a:p>
          <a:p>
            <a:pPr lvl="2">
              <a:lnSpc>
                <a:spcPct val="95000"/>
              </a:lnSpc>
              <a:spcBef>
                <a:spcPct val="20000"/>
              </a:spcBef>
            </a:pPr>
            <a:r>
              <a:rPr lang="en-US" sz="2400" dirty="0"/>
              <a:t> High dimensional data brings a number of challenges</a:t>
            </a:r>
          </a:p>
          <a:p>
            <a:pPr lvl="1">
              <a:lnSpc>
                <a:spcPct val="95000"/>
              </a:lnSpc>
              <a:spcBef>
                <a:spcPct val="20000"/>
              </a:spcBef>
            </a:pPr>
            <a:endParaRPr lang="en-US" dirty="0"/>
          </a:p>
          <a:p>
            <a:pPr lvl="1">
              <a:lnSpc>
                <a:spcPct val="95000"/>
              </a:lnSpc>
              <a:spcBef>
                <a:spcPct val="20000"/>
              </a:spcBef>
            </a:pPr>
            <a:r>
              <a:rPr lang="en-US" sz="2800" dirty="0" err="1"/>
              <a:t>Sparsity</a:t>
            </a:r>
            <a:endParaRPr lang="en-US" sz="2800" dirty="0"/>
          </a:p>
          <a:p>
            <a:pPr lvl="2">
              <a:lnSpc>
                <a:spcPct val="95000"/>
              </a:lnSpc>
              <a:spcBef>
                <a:spcPct val="20000"/>
              </a:spcBef>
            </a:pPr>
            <a:r>
              <a:rPr lang="en-US" sz="2400" dirty="0"/>
              <a:t> Only presence counts</a:t>
            </a:r>
          </a:p>
          <a:p>
            <a:pPr lvl="1">
              <a:lnSpc>
                <a:spcPct val="95000"/>
              </a:lnSpc>
              <a:spcBef>
                <a:spcPct val="20000"/>
              </a:spcBef>
            </a:pPr>
            <a:endParaRPr lang="en-US" dirty="0"/>
          </a:p>
          <a:p>
            <a:pPr lvl="1">
              <a:lnSpc>
                <a:spcPct val="95000"/>
              </a:lnSpc>
              <a:spcBef>
                <a:spcPct val="20000"/>
              </a:spcBef>
            </a:pPr>
            <a:r>
              <a:rPr lang="en-US" sz="2800" dirty="0"/>
              <a:t>Resolution</a:t>
            </a:r>
          </a:p>
          <a:p>
            <a:pPr lvl="2" indent="-342900">
              <a:lnSpc>
                <a:spcPct val="105000"/>
              </a:lnSpc>
              <a:spcBef>
                <a:spcPct val="20000"/>
              </a:spcBef>
            </a:pPr>
            <a:r>
              <a:rPr lang="en-US" sz="2400" dirty="0"/>
              <a:t> Patterns depend on the scale </a:t>
            </a:r>
          </a:p>
          <a:p>
            <a:pPr lvl="2">
              <a:lnSpc>
                <a:spcPct val="95000"/>
              </a:lnSpc>
              <a:spcBef>
                <a:spcPct val="20000"/>
              </a:spcBef>
            </a:pPr>
            <a:endParaRPr lang="en-US" sz="2400" dirty="0"/>
          </a:p>
          <a:p>
            <a:pPr lvl="1">
              <a:lnSpc>
                <a:spcPct val="95000"/>
              </a:lnSpc>
              <a:spcBef>
                <a:spcPct val="20000"/>
              </a:spcBef>
            </a:pPr>
            <a:r>
              <a:rPr lang="en-US" sz="2800" dirty="0"/>
              <a:t>Size</a:t>
            </a:r>
          </a:p>
          <a:p>
            <a:pPr lvl="2" indent="-342900">
              <a:lnSpc>
                <a:spcPct val="115000"/>
              </a:lnSpc>
              <a:spcBef>
                <a:spcPct val="20000"/>
              </a:spcBef>
            </a:pPr>
            <a:r>
              <a:rPr lang="en-US" sz="2400" dirty="0"/>
              <a:t>Type of analysis may depend on size of data</a:t>
            </a:r>
          </a:p>
          <a:p>
            <a:pPr lvl="1">
              <a:lnSpc>
                <a:spcPct val="95000"/>
              </a:lnSpc>
              <a:spcBef>
                <a:spcPct val="20000"/>
              </a:spcBef>
            </a:pPr>
            <a:endParaRPr lang="en-US" dirty="0">
              <a:latin typeface="Times New Roman" pitchFamily="18" charset="0"/>
              <a:cs typeface="Times New Roman" pitchFamily="18" charset="0"/>
            </a:endParaRPr>
          </a:p>
          <a:p>
            <a:pPr lvl="1">
              <a:lnSpc>
                <a:spcPct val="95000"/>
              </a:lnSpc>
              <a:spcBef>
                <a:spcPct val="20000"/>
              </a:spcBef>
            </a:pPr>
            <a:endParaRPr lang="en-US" sz="2000" dirty="0">
              <a:latin typeface="Times New Roman" pitchFamily="18" charset="0"/>
              <a:cs typeface="Times New Roman" pitchFamily="18" charset="0"/>
            </a:endParaRPr>
          </a:p>
          <a:p>
            <a:pPr lvl="1">
              <a:lnSpc>
                <a:spcPct val="95000"/>
              </a:lnSpc>
              <a:spcBef>
                <a:spcPct val="20000"/>
              </a:spcBef>
            </a:pP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156560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419100" y="491319"/>
            <a:ext cx="8585200" cy="685800"/>
          </a:xfrm>
        </p:spPr>
        <p:txBody>
          <a:bodyPr/>
          <a:lstStyle/>
          <a:p>
            <a:r>
              <a:rPr lang="en-US" dirty="0"/>
              <a:t>Types of data sets </a:t>
            </a:r>
          </a:p>
        </p:txBody>
      </p:sp>
      <p:sp>
        <p:nvSpPr>
          <p:cNvPr id="14339" name="Rectangle 1027"/>
          <p:cNvSpPr>
            <a:spLocks noGrp="1" noChangeArrowheads="1"/>
          </p:cNvSpPr>
          <p:nvPr>
            <p:ph type="body" idx="1"/>
          </p:nvPr>
        </p:nvSpPr>
        <p:spPr>
          <a:xfrm>
            <a:off x="419100" y="1536510"/>
            <a:ext cx="8394700" cy="5029200"/>
          </a:xfrm>
          <a:noFill/>
        </p:spPr>
        <p:txBody>
          <a:bodyPr>
            <a:normAutofit lnSpcReduction="10000"/>
          </a:bodyPr>
          <a:lstStyle/>
          <a:p>
            <a:pPr marL="285750" indent="-285750">
              <a:lnSpc>
                <a:spcPct val="90000"/>
              </a:lnSpc>
            </a:pPr>
            <a:r>
              <a:rPr lang="en-US" sz="2600" dirty="0">
                <a:cs typeface="Times New Roman" pitchFamily="18" charset="0"/>
              </a:rPr>
              <a:t>Record</a:t>
            </a:r>
          </a:p>
          <a:p>
            <a:pPr lvl="1">
              <a:lnSpc>
                <a:spcPct val="90000"/>
              </a:lnSpc>
            </a:pPr>
            <a:r>
              <a:rPr lang="en-US" dirty="0">
                <a:cs typeface="Times New Roman" pitchFamily="18" charset="0"/>
              </a:rPr>
              <a:t>Data Matrix</a:t>
            </a:r>
          </a:p>
          <a:p>
            <a:pPr lvl="1">
              <a:lnSpc>
                <a:spcPct val="90000"/>
              </a:lnSpc>
            </a:pPr>
            <a:r>
              <a:rPr lang="en-US" dirty="0">
                <a:cs typeface="Times New Roman" pitchFamily="18" charset="0"/>
              </a:rPr>
              <a:t>Document Data</a:t>
            </a:r>
          </a:p>
          <a:p>
            <a:pPr lvl="1">
              <a:lnSpc>
                <a:spcPct val="90000"/>
              </a:lnSpc>
            </a:pPr>
            <a:r>
              <a:rPr lang="en-US" dirty="0">
                <a:cs typeface="Times New Roman" pitchFamily="18" charset="0"/>
              </a:rPr>
              <a:t>Transaction Data</a:t>
            </a:r>
            <a:endParaRPr lang="en-US" dirty="0"/>
          </a:p>
          <a:p>
            <a:pPr marL="285750" indent="-285750">
              <a:lnSpc>
                <a:spcPct val="90000"/>
              </a:lnSpc>
            </a:pPr>
            <a:r>
              <a:rPr lang="en-US" sz="2600" dirty="0">
                <a:cs typeface="Times New Roman" pitchFamily="18" charset="0"/>
              </a:rPr>
              <a:t>Graph</a:t>
            </a:r>
          </a:p>
          <a:p>
            <a:pPr lvl="1">
              <a:lnSpc>
                <a:spcPct val="90000"/>
              </a:lnSpc>
            </a:pPr>
            <a:r>
              <a:rPr lang="en-US" dirty="0">
                <a:cs typeface="Times New Roman" pitchFamily="18" charset="0"/>
              </a:rPr>
              <a:t>World Wide Web</a:t>
            </a:r>
          </a:p>
          <a:p>
            <a:pPr lvl="1">
              <a:lnSpc>
                <a:spcPct val="90000"/>
              </a:lnSpc>
            </a:pPr>
            <a:r>
              <a:rPr lang="en-US" dirty="0">
                <a:cs typeface="Times New Roman" pitchFamily="18" charset="0"/>
              </a:rPr>
              <a:t>Molecular Structures</a:t>
            </a:r>
          </a:p>
          <a:p>
            <a:pPr marL="285750" indent="-285750">
              <a:lnSpc>
                <a:spcPct val="90000"/>
              </a:lnSpc>
            </a:pPr>
            <a:r>
              <a:rPr lang="en-US" sz="2600" dirty="0">
                <a:cs typeface="Times New Roman" pitchFamily="18" charset="0"/>
              </a:rPr>
              <a:t>Ordered</a:t>
            </a:r>
          </a:p>
          <a:p>
            <a:pPr lvl="1">
              <a:lnSpc>
                <a:spcPct val="90000"/>
              </a:lnSpc>
            </a:pPr>
            <a:r>
              <a:rPr lang="en-US" dirty="0">
                <a:cs typeface="Times New Roman" pitchFamily="18" charset="0"/>
              </a:rPr>
              <a:t>Spatial Data</a:t>
            </a:r>
          </a:p>
          <a:p>
            <a:pPr lvl="1">
              <a:lnSpc>
                <a:spcPct val="90000"/>
              </a:lnSpc>
            </a:pPr>
            <a:r>
              <a:rPr lang="en-US" dirty="0">
                <a:cs typeface="Times New Roman" pitchFamily="18" charset="0"/>
              </a:rPr>
              <a:t>Temporal Data</a:t>
            </a:r>
          </a:p>
          <a:p>
            <a:pPr lvl="1">
              <a:lnSpc>
                <a:spcPct val="90000"/>
              </a:lnSpc>
            </a:pPr>
            <a:r>
              <a:rPr lang="en-US" dirty="0">
                <a:cs typeface="Times New Roman" pitchFamily="18" charset="0"/>
              </a:rPr>
              <a:t>Sequential Data</a:t>
            </a:r>
          </a:p>
          <a:p>
            <a:pPr lvl="1">
              <a:lnSpc>
                <a:spcPct val="90000"/>
              </a:lnSpc>
            </a:pPr>
            <a:r>
              <a:rPr lang="en-US" dirty="0">
                <a:cs typeface="Times New Roman" pitchFamily="18" charset="0"/>
              </a:rPr>
              <a:t>Genetic Sequence Data</a:t>
            </a:r>
          </a:p>
          <a:p>
            <a:pPr lvl="1">
              <a:lnSpc>
                <a:spcPct val="95000"/>
              </a:lnSpc>
              <a:spcBef>
                <a:spcPct val="20000"/>
              </a:spcBef>
              <a:buFont typeface="Arial" pitchFamily="34" charset="0"/>
              <a:buNone/>
            </a:pP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66025396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r>
              <a:rPr lang="en-US"/>
              <a:t>Record Data </a:t>
            </a:r>
          </a:p>
        </p:txBody>
      </p:sp>
      <p:sp>
        <p:nvSpPr>
          <p:cNvPr id="16387" name="Rectangle 7"/>
          <p:cNvSpPr>
            <a:spLocks noGrp="1" noChangeArrowheads="1"/>
          </p:cNvSpPr>
          <p:nvPr>
            <p:ph type="body" idx="1"/>
          </p:nvPr>
        </p:nvSpPr>
        <p:spPr>
          <a:xfrm>
            <a:off x="395536" y="1279566"/>
            <a:ext cx="8318500" cy="990600"/>
          </a:xfrm>
        </p:spPr>
        <p:txBody>
          <a:bodyPr>
            <a:noAutofit/>
          </a:bodyPr>
          <a:lstStyle/>
          <a:p>
            <a:pPr marL="114300" indent="0">
              <a:buNone/>
            </a:pPr>
            <a:r>
              <a:rPr lang="en-US" sz="2400" dirty="0"/>
              <a:t>Data that consists of a collection of records, each of which consists of a fixed set of attributes </a:t>
            </a:r>
          </a:p>
          <a:p>
            <a:pPr marL="571500" lvl="1" indent="0">
              <a:buNone/>
            </a:pPr>
            <a:endParaRPr lang="en-US" sz="2000" dirty="0"/>
          </a:p>
          <a:p>
            <a:pPr marL="571500" lvl="1" indent="0">
              <a:buNone/>
            </a:pPr>
            <a:endParaRPr lang="en-US" sz="2000" dirty="0"/>
          </a:p>
        </p:txBody>
      </p:sp>
      <p:graphicFrame>
        <p:nvGraphicFramePr>
          <p:cNvPr id="16388" name="Object 5"/>
          <p:cNvGraphicFramePr>
            <a:graphicFrameLocks noChangeAspect="1"/>
          </p:cNvGraphicFramePr>
          <p:nvPr/>
        </p:nvGraphicFramePr>
        <p:xfrm>
          <a:off x="2209800" y="2209800"/>
          <a:ext cx="3848100" cy="4114800"/>
        </p:xfrm>
        <a:graphic>
          <a:graphicData uri="http://schemas.openxmlformats.org/presentationml/2006/ole">
            <mc:AlternateContent xmlns:mc="http://schemas.openxmlformats.org/markup-compatibility/2006">
              <mc:Choice xmlns:v="urn:schemas-microsoft-com:vml" Requires="v">
                <p:oleObj spid="_x0000_s4103" name="Document" r:id="rId4" imgW="5405628" imgH="5779008" progId="Word.Document.8">
                  <p:embed/>
                </p:oleObj>
              </mc:Choice>
              <mc:Fallback>
                <p:oleObj name="Document" r:id="rId4" imgW="5405628" imgH="577900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209800"/>
                        <a:ext cx="38481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480732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p:txBody>
          <a:bodyPr/>
          <a:lstStyle/>
          <a:p>
            <a:r>
              <a:rPr lang="en-US" dirty="0"/>
              <a:t>Data Matrix </a:t>
            </a:r>
          </a:p>
        </p:txBody>
      </p:sp>
      <p:sp>
        <p:nvSpPr>
          <p:cNvPr id="17411" name="Rectangle 6"/>
          <p:cNvSpPr>
            <a:spLocks noGrp="1" noChangeArrowheads="1"/>
          </p:cNvSpPr>
          <p:nvPr>
            <p:ph type="body" idx="1"/>
          </p:nvPr>
        </p:nvSpPr>
        <p:spPr>
          <a:xfrm>
            <a:off x="395536" y="1748642"/>
            <a:ext cx="8318500" cy="2051462"/>
          </a:xfrm>
        </p:spPr>
        <p:txBody>
          <a:bodyPr>
            <a:normAutofit/>
          </a:bodyPr>
          <a:lstStyle/>
          <a:p>
            <a:r>
              <a:rPr lang="en-US" sz="2000" dirty="0"/>
              <a:t>If data objects have the same fixed set of numeric attributes, then the data objects can be thought of as points in a multi-dimensional space, where each dimension represents a distinct attribute </a:t>
            </a:r>
          </a:p>
          <a:p>
            <a:pPr lvl="4"/>
            <a:endParaRPr lang="en-US" sz="1600" dirty="0"/>
          </a:p>
          <a:p>
            <a:r>
              <a:rPr lang="en-US" sz="2000" dirty="0"/>
              <a:t>Such a data set can be represented by an </a:t>
            </a:r>
            <a:r>
              <a:rPr lang="en-US" sz="2000" i="1" dirty="0"/>
              <a:t>m</a:t>
            </a:r>
            <a:r>
              <a:rPr lang="en-US" sz="2000" dirty="0"/>
              <a:t> by </a:t>
            </a:r>
            <a:r>
              <a:rPr lang="en-US" sz="2000" i="1" dirty="0"/>
              <a:t>n</a:t>
            </a:r>
            <a:r>
              <a:rPr lang="en-US" sz="2000" dirty="0"/>
              <a:t> matrix, where there are </a:t>
            </a:r>
            <a:r>
              <a:rPr lang="en-US" sz="2000" i="1" dirty="0"/>
              <a:t>m</a:t>
            </a:r>
            <a:r>
              <a:rPr lang="en-US" sz="2000" dirty="0"/>
              <a:t> rows, one for each object, and </a:t>
            </a:r>
            <a:r>
              <a:rPr lang="en-US" sz="2000" i="1" dirty="0"/>
              <a:t>n</a:t>
            </a:r>
            <a:r>
              <a:rPr lang="en-US" sz="2000" dirty="0"/>
              <a:t> columns, one for each attribute</a:t>
            </a:r>
          </a:p>
        </p:txBody>
      </p:sp>
      <p:graphicFrame>
        <p:nvGraphicFramePr>
          <p:cNvPr id="17412" name="Object 4"/>
          <p:cNvGraphicFramePr>
            <a:graphicFrameLocks noChangeAspect="1"/>
          </p:cNvGraphicFramePr>
          <p:nvPr/>
        </p:nvGraphicFramePr>
        <p:xfrm>
          <a:off x="762000" y="4314825"/>
          <a:ext cx="7761288" cy="2009775"/>
        </p:xfrm>
        <a:graphic>
          <a:graphicData uri="http://schemas.openxmlformats.org/presentationml/2006/ole">
            <mc:AlternateContent xmlns:mc="http://schemas.openxmlformats.org/markup-compatibility/2006">
              <mc:Choice xmlns:v="urn:schemas-microsoft-com:vml" Requires="v">
                <p:oleObj spid="_x0000_s5127" name="VISIO" r:id="rId4" imgW="5706222" imgH="1480748" progId="Visio.Drawing.6">
                  <p:embed/>
                </p:oleObj>
              </mc:Choice>
              <mc:Fallback>
                <p:oleObj name="VISIO" r:id="rId4" imgW="5706222" imgH="148074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14825"/>
                        <a:ext cx="7761288"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01779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title"/>
          </p:nvPr>
        </p:nvSpPr>
        <p:spPr/>
        <p:txBody>
          <a:bodyPr/>
          <a:lstStyle/>
          <a:p>
            <a:r>
              <a:rPr lang="en-US"/>
              <a:t>Document Data</a:t>
            </a:r>
          </a:p>
        </p:txBody>
      </p:sp>
      <p:sp>
        <p:nvSpPr>
          <p:cNvPr id="18435" name="Rectangle 7"/>
          <p:cNvSpPr>
            <a:spLocks noGrp="1" noChangeArrowheads="1"/>
          </p:cNvSpPr>
          <p:nvPr>
            <p:ph type="body" idx="1"/>
          </p:nvPr>
        </p:nvSpPr>
        <p:spPr/>
        <p:txBody>
          <a:bodyPr>
            <a:normAutofit/>
          </a:bodyPr>
          <a:lstStyle/>
          <a:p>
            <a:r>
              <a:rPr lang="en-US" sz="2400" dirty="0"/>
              <a:t>Each document becomes a ‘term’ vector </a:t>
            </a:r>
          </a:p>
          <a:p>
            <a:pPr lvl="1"/>
            <a:r>
              <a:rPr lang="en-US" sz="2000" dirty="0"/>
              <a:t>Each term is a component (attribute) of the vector</a:t>
            </a:r>
          </a:p>
          <a:p>
            <a:pPr lvl="1"/>
            <a:r>
              <a:rPr lang="en-US" sz="2000" dirty="0"/>
              <a:t>The value of each component is the number of times the corresponding term occurs in the document. </a:t>
            </a:r>
          </a:p>
          <a:p>
            <a:pPr lvl="1"/>
            <a:endParaRPr lang="en-US" sz="2000" dirty="0"/>
          </a:p>
          <a:p>
            <a:pPr lvl="1"/>
            <a:endParaRPr lang="en-US" sz="2000" dirty="0"/>
          </a:p>
        </p:txBody>
      </p:sp>
      <p:graphicFrame>
        <p:nvGraphicFramePr>
          <p:cNvPr id="18436" name="Object 8"/>
          <p:cNvGraphicFramePr>
            <a:graphicFrameLocks noChangeAspect="1"/>
          </p:cNvGraphicFramePr>
          <p:nvPr>
            <p:extLst>
              <p:ext uri="{D42A27DB-BD31-4B8C-83A1-F6EECF244321}">
                <p14:modId xmlns:p14="http://schemas.microsoft.com/office/powerpoint/2010/main" val="3778343058"/>
              </p:ext>
            </p:extLst>
          </p:nvPr>
        </p:nvGraphicFramePr>
        <p:xfrm>
          <a:off x="685800" y="3211776"/>
          <a:ext cx="7038975" cy="3198813"/>
        </p:xfrm>
        <a:graphic>
          <a:graphicData uri="http://schemas.openxmlformats.org/presentationml/2006/ole">
            <mc:AlternateContent xmlns:mc="http://schemas.openxmlformats.org/markup-compatibility/2006">
              <mc:Choice xmlns:v="urn:schemas-microsoft-com:vml" Requires="v">
                <p:oleObj spid="_x0000_s6151" name="Visio" r:id="rId4" imgW="5925718" imgH="2693902" progId="Visio.Drawing.6">
                  <p:embed/>
                </p:oleObj>
              </mc:Choice>
              <mc:Fallback>
                <p:oleObj name="Visio" r:id="rId4" imgW="5925718" imgH="269390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211776"/>
                        <a:ext cx="7038975"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0574570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title"/>
          </p:nvPr>
        </p:nvSpPr>
        <p:spPr/>
        <p:txBody>
          <a:bodyPr/>
          <a:lstStyle/>
          <a:p>
            <a:r>
              <a:rPr lang="en-US"/>
              <a:t>Transaction Data</a:t>
            </a:r>
          </a:p>
        </p:txBody>
      </p:sp>
      <p:sp>
        <p:nvSpPr>
          <p:cNvPr id="19459" name="Rectangle 7"/>
          <p:cNvSpPr>
            <a:spLocks noGrp="1" noChangeArrowheads="1"/>
          </p:cNvSpPr>
          <p:nvPr>
            <p:ph type="body" idx="1"/>
          </p:nvPr>
        </p:nvSpPr>
        <p:spPr>
          <a:xfrm>
            <a:off x="395536" y="1279525"/>
            <a:ext cx="8318500" cy="2362200"/>
          </a:xfrm>
        </p:spPr>
        <p:txBody>
          <a:bodyPr>
            <a:normAutofit/>
          </a:bodyPr>
          <a:lstStyle/>
          <a:p>
            <a:r>
              <a:rPr lang="en-US" sz="2400" dirty="0"/>
              <a:t>A special type of data, where </a:t>
            </a:r>
          </a:p>
          <a:p>
            <a:pPr lvl="1"/>
            <a:r>
              <a:rPr lang="en-US" sz="2000" dirty="0"/>
              <a:t>Each transaction involves a set of items.  </a:t>
            </a:r>
          </a:p>
          <a:p>
            <a:pPr lvl="1"/>
            <a:r>
              <a:rPr lang="en-US" sz="2000" dirty="0"/>
              <a:t>For example, consider a grocery store.  The set of products purchased by a customer during one shopping trip constitute a transaction, while the individual products that were purchased are the items.</a:t>
            </a:r>
          </a:p>
          <a:p>
            <a:pPr lvl="1"/>
            <a:r>
              <a:rPr lang="en-US" sz="2000" dirty="0"/>
              <a:t>Can represent transaction data as record data </a:t>
            </a:r>
          </a:p>
          <a:p>
            <a:pPr lvl="1"/>
            <a:endParaRPr lang="en-US" dirty="0"/>
          </a:p>
          <a:p>
            <a:pPr lvl="1"/>
            <a:endParaRPr lang="en-US" dirty="0"/>
          </a:p>
        </p:txBody>
      </p:sp>
      <p:graphicFrame>
        <p:nvGraphicFramePr>
          <p:cNvPr id="19460" name="Object 5"/>
          <p:cNvGraphicFramePr>
            <a:graphicFrameLocks noChangeAspect="1"/>
          </p:cNvGraphicFramePr>
          <p:nvPr/>
        </p:nvGraphicFramePr>
        <p:xfrm>
          <a:off x="1752600" y="3641725"/>
          <a:ext cx="5421313" cy="2835275"/>
        </p:xfrm>
        <a:graphic>
          <a:graphicData uri="http://schemas.openxmlformats.org/presentationml/2006/ole">
            <mc:AlternateContent xmlns:mc="http://schemas.openxmlformats.org/markup-compatibility/2006">
              <mc:Choice xmlns:v="urn:schemas-microsoft-com:vml" Requires="v">
                <p:oleObj spid="_x0000_s7175" name="Document" r:id="rId4" imgW="3823716" imgH="1999488" progId="Word.Document.8">
                  <p:embed/>
                </p:oleObj>
              </mc:Choice>
              <mc:Fallback>
                <p:oleObj name="Document" r:id="rId4" imgW="3823716" imgH="199948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641725"/>
                        <a:ext cx="5421313"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003215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title"/>
          </p:nvPr>
        </p:nvSpPr>
        <p:spPr>
          <a:xfrm>
            <a:off x="395536" y="440888"/>
            <a:ext cx="6120680" cy="850106"/>
          </a:xfrm>
        </p:spPr>
        <p:txBody>
          <a:bodyPr/>
          <a:lstStyle/>
          <a:p>
            <a:r>
              <a:rPr lang="en-US" dirty="0"/>
              <a:t>Graph Data </a:t>
            </a:r>
          </a:p>
        </p:txBody>
      </p:sp>
      <p:sp>
        <p:nvSpPr>
          <p:cNvPr id="20483" name="Rectangle 8"/>
          <p:cNvSpPr>
            <a:spLocks noGrp="1" noChangeArrowheads="1"/>
          </p:cNvSpPr>
          <p:nvPr>
            <p:ph type="body" idx="1"/>
          </p:nvPr>
        </p:nvSpPr>
        <p:spPr>
          <a:xfrm>
            <a:off x="395536" y="1304306"/>
            <a:ext cx="8318500" cy="5181600"/>
          </a:xfrm>
        </p:spPr>
        <p:txBody>
          <a:bodyPr/>
          <a:lstStyle/>
          <a:p>
            <a:pPr marL="114300" indent="0">
              <a:buNone/>
            </a:pPr>
            <a:r>
              <a:rPr lang="en-US" sz="2500" dirty="0"/>
              <a:t>Examples: Generic graph, a molecule, and webpages </a:t>
            </a:r>
          </a:p>
        </p:txBody>
      </p:sp>
      <p:graphicFrame>
        <p:nvGraphicFramePr>
          <p:cNvPr id="20484" name="Object 5"/>
          <p:cNvGraphicFramePr>
            <a:graphicFrameLocks noChangeAspect="1"/>
          </p:cNvGraphicFramePr>
          <p:nvPr>
            <p:extLst>
              <p:ext uri="{D42A27DB-BD31-4B8C-83A1-F6EECF244321}">
                <p14:modId xmlns:p14="http://schemas.microsoft.com/office/powerpoint/2010/main" val="581826317"/>
              </p:ext>
            </p:extLst>
          </p:nvPr>
        </p:nvGraphicFramePr>
        <p:xfrm>
          <a:off x="532501" y="1737719"/>
          <a:ext cx="2666680" cy="2048669"/>
        </p:xfrm>
        <a:graphic>
          <a:graphicData uri="http://schemas.openxmlformats.org/presentationml/2006/ole">
            <mc:AlternateContent xmlns:mc="http://schemas.openxmlformats.org/markup-compatibility/2006">
              <mc:Choice xmlns:v="urn:schemas-microsoft-com:vml" Requires="v">
                <p:oleObj spid="_x0000_s8204" name="VISIO" r:id="rId4" imgW="839724" imgH="646176" progId="Visio.Drawing.6">
                  <p:embed/>
                </p:oleObj>
              </mc:Choice>
              <mc:Fallback>
                <p:oleObj name="VISIO" r:id="rId4" imgW="839724" imgH="64617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501" y="1737719"/>
                        <a:ext cx="2666680" cy="2048669"/>
                      </a:xfrm>
                      <a:prstGeom prst="rect">
                        <a:avLst/>
                      </a:prstGeom>
                      <a:noFill/>
                      <a:ln>
                        <a:noFill/>
                      </a:ln>
                      <a:effectLst/>
                      <a:extLst/>
                    </p:spPr>
                  </p:pic>
                </p:oleObj>
              </mc:Fallback>
            </mc:AlternateContent>
          </a:graphicData>
        </a:graphic>
      </p:graphicFrame>
      <p:pic>
        <p:nvPicPr>
          <p:cNvPr id="20485"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1684" y="1964405"/>
            <a:ext cx="5391161" cy="413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0486" name="Object 10"/>
          <p:cNvGraphicFramePr>
            <a:graphicFrameLocks noChangeAspect="1"/>
          </p:cNvGraphicFramePr>
          <p:nvPr>
            <p:extLst>
              <p:ext uri="{D42A27DB-BD31-4B8C-83A1-F6EECF244321}">
                <p14:modId xmlns:p14="http://schemas.microsoft.com/office/powerpoint/2010/main" val="2992813698"/>
              </p:ext>
            </p:extLst>
          </p:nvPr>
        </p:nvGraphicFramePr>
        <p:xfrm>
          <a:off x="888777" y="4030969"/>
          <a:ext cx="1696729" cy="1581604"/>
        </p:xfrm>
        <a:graphic>
          <a:graphicData uri="http://schemas.openxmlformats.org/presentationml/2006/ole">
            <mc:AlternateContent xmlns:mc="http://schemas.openxmlformats.org/markup-compatibility/2006">
              <mc:Choice xmlns:v="urn:schemas-microsoft-com:vml" Requires="v">
                <p:oleObj spid="_x0000_s8205" name="VISIO" r:id="rId7" imgW="5792724" imgH="5411724" progId="Visio.Drawing.6">
                  <p:embed/>
                </p:oleObj>
              </mc:Choice>
              <mc:Fallback>
                <p:oleObj name="VISIO" r:id="rId7" imgW="5792724" imgH="5411724"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8777" y="4030969"/>
                        <a:ext cx="1696729" cy="1581604"/>
                      </a:xfrm>
                      <a:prstGeom prst="rect">
                        <a:avLst/>
                      </a:prstGeom>
                      <a:noFill/>
                      <a:ln>
                        <a:noFill/>
                      </a:ln>
                      <a:effectLst/>
                      <a:extLst/>
                    </p:spPr>
                  </p:pic>
                </p:oleObj>
              </mc:Fallback>
            </mc:AlternateContent>
          </a:graphicData>
        </a:graphic>
      </p:graphicFrame>
      <p:sp>
        <p:nvSpPr>
          <p:cNvPr id="20487" name="Rectangle 11"/>
          <p:cNvSpPr>
            <a:spLocks noChangeArrowheads="1"/>
          </p:cNvSpPr>
          <p:nvPr/>
        </p:nvSpPr>
        <p:spPr bwMode="auto">
          <a:xfrm>
            <a:off x="465458" y="5634487"/>
            <a:ext cx="2800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10000"/>
              </a:spcBef>
              <a:spcAft>
                <a:spcPts val="400"/>
              </a:spcAft>
              <a:buClr>
                <a:srgbClr val="0C7B9C"/>
              </a:buClr>
              <a:buSzPct val="75000"/>
              <a:buFont typeface="Monotype Sorts" charset="2"/>
              <a:buNone/>
            </a:pPr>
            <a:r>
              <a:rPr lang="en-US" sz="1800" b="0" dirty="0"/>
              <a:t>Benzene Molecule: C6H6</a:t>
            </a:r>
          </a:p>
        </p:txBody>
      </p:sp>
    </p:spTree>
    <p:extLst>
      <p:ext uri="{BB962C8B-B14F-4D97-AF65-F5344CB8AC3E}">
        <p14:creationId xmlns:p14="http://schemas.microsoft.com/office/powerpoint/2010/main" val="15369392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2"/>
          <p:cNvSpPr>
            <a:spLocks noGrp="1" noChangeArrowheads="1"/>
          </p:cNvSpPr>
          <p:nvPr>
            <p:ph type="title"/>
          </p:nvPr>
        </p:nvSpPr>
        <p:spPr>
          <a:xfrm>
            <a:off x="395536" y="416866"/>
            <a:ext cx="6120680" cy="850106"/>
          </a:xfrm>
        </p:spPr>
        <p:txBody>
          <a:bodyPr/>
          <a:lstStyle/>
          <a:p>
            <a:r>
              <a:rPr lang="en-US" dirty="0"/>
              <a:t>Ordered Data </a:t>
            </a:r>
          </a:p>
        </p:txBody>
      </p:sp>
      <p:sp>
        <p:nvSpPr>
          <p:cNvPr id="21507" name="Rectangle 13"/>
          <p:cNvSpPr>
            <a:spLocks noGrp="1" noChangeArrowheads="1"/>
          </p:cNvSpPr>
          <p:nvPr>
            <p:ph type="body" idx="1"/>
          </p:nvPr>
        </p:nvSpPr>
        <p:spPr>
          <a:xfrm>
            <a:off x="395536" y="1246982"/>
            <a:ext cx="8229600" cy="4525963"/>
          </a:xfrm>
        </p:spPr>
        <p:txBody>
          <a:bodyPr>
            <a:normAutofit/>
          </a:bodyPr>
          <a:lstStyle/>
          <a:p>
            <a:pPr marL="114300" indent="0">
              <a:buNone/>
            </a:pPr>
            <a:r>
              <a:rPr lang="en-US" sz="2800" dirty="0"/>
              <a:t>Sequences of transactions</a:t>
            </a:r>
          </a:p>
        </p:txBody>
      </p:sp>
      <p:pic>
        <p:nvPicPr>
          <p:cNvPr id="215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5" y="2503238"/>
            <a:ext cx="5121275"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09" name="Text Box 7"/>
          <p:cNvSpPr txBox="1">
            <a:spLocks noChangeArrowheads="1"/>
          </p:cNvSpPr>
          <p:nvPr/>
        </p:nvSpPr>
        <p:spPr bwMode="auto">
          <a:xfrm>
            <a:off x="2422525" y="5581400"/>
            <a:ext cx="2682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An element of the sequence</a:t>
            </a:r>
          </a:p>
        </p:txBody>
      </p:sp>
      <p:sp>
        <p:nvSpPr>
          <p:cNvPr id="21510" name="AutoShape 8"/>
          <p:cNvSpPr>
            <a:spLocks/>
          </p:cNvSpPr>
          <p:nvPr/>
        </p:nvSpPr>
        <p:spPr bwMode="auto">
          <a:xfrm rot="-5400000">
            <a:off x="2994025" y="4552700"/>
            <a:ext cx="533400" cy="1371600"/>
          </a:xfrm>
          <a:prstGeom prst="leftBrace">
            <a:avLst>
              <a:gd name="adj1" fmla="val 21429"/>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1" name="Text Box 9"/>
          <p:cNvSpPr txBox="1">
            <a:spLocks noChangeArrowheads="1"/>
          </p:cNvSpPr>
          <p:nvPr/>
        </p:nvSpPr>
        <p:spPr bwMode="auto">
          <a:xfrm>
            <a:off x="2514600" y="1923800"/>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t>Items/Events</a:t>
            </a:r>
          </a:p>
        </p:txBody>
      </p:sp>
      <p:sp>
        <p:nvSpPr>
          <p:cNvPr id="21512" name="Line 10"/>
          <p:cNvSpPr>
            <a:spLocks noChangeShapeType="1"/>
          </p:cNvSpPr>
          <p:nvPr/>
        </p:nvSpPr>
        <p:spPr bwMode="auto">
          <a:xfrm>
            <a:off x="3124200" y="2381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3" name="Line 11"/>
          <p:cNvSpPr>
            <a:spLocks noChangeShapeType="1"/>
          </p:cNvSpPr>
          <p:nvPr/>
        </p:nvSpPr>
        <p:spPr bwMode="auto">
          <a:xfrm>
            <a:off x="3581400" y="2381000"/>
            <a:ext cx="0" cy="838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84155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1"/>
          <p:cNvSpPr txBox="1">
            <a:spLocks noGrp="1"/>
          </p:cNvSpPr>
          <p:nvPr>
            <p:ph type="title"/>
          </p:nvPr>
        </p:nvSpPr>
        <p:spPr>
          <a:xfrm>
            <a:off x="678825" y="520775"/>
            <a:ext cx="4883700" cy="513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rgbClr val="C0504D"/>
              </a:buClr>
              <a:buSzPts val="3200"/>
              <a:buFont typeface="Trebuchet MS"/>
              <a:buNone/>
            </a:pPr>
            <a:r>
              <a:rPr lang="en-US" sz="3200" b="1">
                <a:solidFill>
                  <a:srgbClr val="C0504D"/>
                </a:solidFill>
                <a:latin typeface="Trebuchet MS"/>
                <a:ea typeface="Trebuchet MS"/>
                <a:cs typeface="Trebuchet MS"/>
                <a:sym typeface="Trebuchet MS"/>
              </a:rPr>
              <a:t>Traditional Programming</a:t>
            </a:r>
            <a:endParaRPr sz="3200">
              <a:latin typeface="Trebuchet MS"/>
              <a:ea typeface="Trebuchet MS"/>
              <a:cs typeface="Trebuchet MS"/>
              <a:sym typeface="Trebuchet MS"/>
            </a:endParaRPr>
          </a:p>
        </p:txBody>
      </p:sp>
      <p:sp>
        <p:nvSpPr>
          <p:cNvPr id="510" name="Google Shape;510;p11"/>
          <p:cNvSpPr txBox="1"/>
          <p:nvPr/>
        </p:nvSpPr>
        <p:spPr>
          <a:xfrm>
            <a:off x="720103" y="3538225"/>
            <a:ext cx="39924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C0504D"/>
              </a:buClr>
              <a:buSzPts val="3200"/>
              <a:buFont typeface="Trebuchet MS"/>
              <a:buNone/>
            </a:pPr>
            <a:r>
              <a:rPr lang="en-US" sz="3200" b="1">
                <a:solidFill>
                  <a:srgbClr val="C0504D"/>
                </a:solidFill>
                <a:latin typeface="Trebuchet MS"/>
                <a:ea typeface="Trebuchet MS"/>
                <a:cs typeface="Trebuchet MS"/>
                <a:sym typeface="Trebuchet MS"/>
              </a:rPr>
              <a:t>Machine Learning</a:t>
            </a:r>
            <a:endParaRPr sz="3200">
              <a:solidFill>
                <a:schemeClr val="dk1"/>
              </a:solidFill>
              <a:latin typeface="Trebuchet MS"/>
              <a:ea typeface="Trebuchet MS"/>
              <a:cs typeface="Trebuchet MS"/>
              <a:sym typeface="Trebuchet MS"/>
            </a:endParaRPr>
          </a:p>
        </p:txBody>
      </p:sp>
      <p:sp>
        <p:nvSpPr>
          <p:cNvPr id="511" name="Google Shape;511;p11"/>
          <p:cNvSpPr txBox="1"/>
          <p:nvPr/>
        </p:nvSpPr>
        <p:spPr>
          <a:xfrm>
            <a:off x="3352800" y="16002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Clr>
                <a:schemeClr val="dk1"/>
              </a:buClr>
              <a:buSzPts val="3350"/>
              <a:buFont typeface="Tahoma"/>
              <a:buNone/>
            </a:pPr>
            <a:endParaRPr sz="3350">
              <a:solidFill>
                <a:schemeClr val="dk1"/>
              </a:solidFill>
              <a:latin typeface="Times New Roman"/>
              <a:ea typeface="Times New Roman"/>
              <a:cs typeface="Times New Roman"/>
              <a:sym typeface="Times New Roman"/>
            </a:endParaRPr>
          </a:p>
          <a:p>
            <a:pPr marL="502284"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Computer</a:t>
            </a:r>
            <a:endParaRPr sz="3200">
              <a:solidFill>
                <a:schemeClr val="dk1"/>
              </a:solidFill>
              <a:latin typeface="Trebuchet MS"/>
              <a:ea typeface="Trebuchet MS"/>
              <a:cs typeface="Trebuchet MS"/>
              <a:sym typeface="Trebuchet MS"/>
            </a:endParaRPr>
          </a:p>
        </p:txBody>
      </p:sp>
      <p:sp>
        <p:nvSpPr>
          <p:cNvPr id="512" name="Google Shape;512;p11"/>
          <p:cNvSpPr/>
          <p:nvPr/>
        </p:nvSpPr>
        <p:spPr>
          <a:xfrm>
            <a:off x="2438400" y="19939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3" name="Google Shape;513;p11"/>
          <p:cNvSpPr/>
          <p:nvPr/>
        </p:nvSpPr>
        <p:spPr>
          <a:xfrm>
            <a:off x="2438400" y="26797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4" name="Google Shape;514;p11"/>
          <p:cNvSpPr/>
          <p:nvPr/>
        </p:nvSpPr>
        <p:spPr>
          <a:xfrm>
            <a:off x="6019800" y="22225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5" name="Google Shape;515;p11"/>
          <p:cNvSpPr txBox="1"/>
          <p:nvPr/>
        </p:nvSpPr>
        <p:spPr>
          <a:xfrm>
            <a:off x="757575" y="1746250"/>
            <a:ext cx="1752000" cy="1365300"/>
          </a:xfrm>
          <a:prstGeom prst="rect">
            <a:avLst/>
          </a:prstGeom>
          <a:noFill/>
          <a:ln>
            <a:noFill/>
          </a:ln>
        </p:spPr>
        <p:txBody>
          <a:bodyPr spcFirstLastPara="1" wrap="square" lIns="0" tIns="12050" rIns="0" bIns="0" anchor="t" anchorCtr="0">
            <a:noAutofit/>
          </a:bodyPr>
          <a:lstStyle/>
          <a:p>
            <a:pPr marL="12700" marR="5080" lvl="0" indent="669925" algn="l" rtl="0">
              <a:lnSpc>
                <a:spcPct val="1374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Data  Program</a:t>
            </a:r>
            <a:endParaRPr sz="3200">
              <a:solidFill>
                <a:schemeClr val="dk1"/>
              </a:solidFill>
              <a:latin typeface="Trebuchet MS"/>
              <a:ea typeface="Trebuchet MS"/>
              <a:cs typeface="Trebuchet MS"/>
              <a:sym typeface="Trebuchet MS"/>
            </a:endParaRPr>
          </a:p>
        </p:txBody>
      </p:sp>
      <p:sp>
        <p:nvSpPr>
          <p:cNvPr id="516" name="Google Shape;516;p11"/>
          <p:cNvSpPr txBox="1"/>
          <p:nvPr/>
        </p:nvSpPr>
        <p:spPr>
          <a:xfrm>
            <a:off x="6860552" y="1988825"/>
            <a:ext cx="14295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Output</a:t>
            </a:r>
            <a:endParaRPr sz="3200">
              <a:solidFill>
                <a:schemeClr val="dk1"/>
              </a:solidFill>
              <a:latin typeface="Trebuchet MS"/>
              <a:ea typeface="Trebuchet MS"/>
              <a:cs typeface="Trebuchet MS"/>
              <a:sym typeface="Trebuchet MS"/>
            </a:endParaRPr>
          </a:p>
        </p:txBody>
      </p:sp>
      <p:sp>
        <p:nvSpPr>
          <p:cNvPr id="517" name="Google Shape;517;p11"/>
          <p:cNvSpPr txBox="1"/>
          <p:nvPr/>
        </p:nvSpPr>
        <p:spPr>
          <a:xfrm>
            <a:off x="3429000" y="4419600"/>
            <a:ext cx="2667000" cy="1524000"/>
          </a:xfrm>
          <a:prstGeom prst="rect">
            <a:avLst/>
          </a:prstGeom>
          <a:solidFill>
            <a:srgbClr val="4F81BD"/>
          </a:solidFill>
          <a:ln w="25400" cap="flat" cmpd="sng">
            <a:solidFill>
              <a:srgbClr val="000000"/>
            </a:solidFill>
            <a:prstDash val="solid"/>
            <a:round/>
            <a:headEnd type="none" w="sm" len="sm"/>
            <a:tailEnd type="none" w="sm" len="sm"/>
          </a:ln>
        </p:spPr>
        <p:txBody>
          <a:bodyPr spcFirstLastPara="1" wrap="square" lIns="0" tIns="3175" rIns="0" bIns="0" anchor="t" anchorCtr="0">
            <a:noAutofit/>
          </a:bodyPr>
          <a:lstStyle/>
          <a:p>
            <a:pPr marL="0" marR="0" lvl="0" indent="0" algn="l" rtl="0">
              <a:lnSpc>
                <a:spcPct val="100000"/>
              </a:lnSpc>
              <a:spcBef>
                <a:spcPts val="0"/>
              </a:spcBef>
              <a:spcAft>
                <a:spcPts val="0"/>
              </a:spcAft>
              <a:buClr>
                <a:schemeClr val="dk1"/>
              </a:buClr>
              <a:buSzPts val="3350"/>
              <a:buFont typeface="Tahoma"/>
              <a:buNone/>
            </a:pPr>
            <a:endParaRPr sz="3350">
              <a:solidFill>
                <a:schemeClr val="dk1"/>
              </a:solidFill>
              <a:latin typeface="Times New Roman"/>
              <a:ea typeface="Times New Roman"/>
              <a:cs typeface="Times New Roman"/>
              <a:sym typeface="Times New Roman"/>
            </a:endParaRPr>
          </a:p>
          <a:p>
            <a:pPr marL="502284"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Computer</a:t>
            </a:r>
            <a:endParaRPr sz="3200">
              <a:solidFill>
                <a:schemeClr val="dk1"/>
              </a:solidFill>
              <a:latin typeface="Trebuchet MS"/>
              <a:ea typeface="Trebuchet MS"/>
              <a:cs typeface="Trebuchet MS"/>
              <a:sym typeface="Trebuchet MS"/>
            </a:endParaRPr>
          </a:p>
        </p:txBody>
      </p:sp>
      <p:sp>
        <p:nvSpPr>
          <p:cNvPr id="518" name="Google Shape;518;p11"/>
          <p:cNvSpPr/>
          <p:nvPr/>
        </p:nvSpPr>
        <p:spPr>
          <a:xfrm>
            <a:off x="2514600" y="48133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0"/>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19" name="Google Shape;519;p11"/>
          <p:cNvSpPr/>
          <p:nvPr/>
        </p:nvSpPr>
        <p:spPr>
          <a:xfrm>
            <a:off x="2514600" y="5499100"/>
            <a:ext cx="914400" cy="127000"/>
          </a:xfrm>
          <a:custGeom>
            <a:avLst/>
            <a:gdLst/>
            <a:ahLst/>
            <a:cxnLst/>
            <a:rect l="l" t="t" r="r" b="b"/>
            <a:pathLst>
              <a:path w="914400" h="127000" extrusionOk="0">
                <a:moveTo>
                  <a:pt x="787400" y="0"/>
                </a:moveTo>
                <a:lnTo>
                  <a:pt x="787400" y="50800"/>
                </a:lnTo>
                <a:lnTo>
                  <a:pt x="0" y="50800"/>
                </a:lnTo>
                <a:lnTo>
                  <a:pt x="0" y="76200"/>
                </a:lnTo>
                <a:lnTo>
                  <a:pt x="787400" y="76200"/>
                </a:lnTo>
                <a:lnTo>
                  <a:pt x="787400" y="127001"/>
                </a:lnTo>
                <a:lnTo>
                  <a:pt x="914400" y="63500"/>
                </a:lnTo>
                <a:lnTo>
                  <a:pt x="7874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20" name="Google Shape;520;p11"/>
          <p:cNvSpPr/>
          <p:nvPr/>
        </p:nvSpPr>
        <p:spPr>
          <a:xfrm>
            <a:off x="6096000" y="5041900"/>
            <a:ext cx="762000" cy="127000"/>
          </a:xfrm>
          <a:custGeom>
            <a:avLst/>
            <a:gdLst/>
            <a:ahLst/>
            <a:cxnLst/>
            <a:rect l="l" t="t" r="r" b="b"/>
            <a:pathLst>
              <a:path w="762000" h="127000" extrusionOk="0">
                <a:moveTo>
                  <a:pt x="635000" y="0"/>
                </a:moveTo>
                <a:lnTo>
                  <a:pt x="635000" y="50800"/>
                </a:lnTo>
                <a:lnTo>
                  <a:pt x="0" y="50800"/>
                </a:lnTo>
                <a:lnTo>
                  <a:pt x="0" y="76200"/>
                </a:lnTo>
                <a:lnTo>
                  <a:pt x="635000" y="76200"/>
                </a:lnTo>
                <a:lnTo>
                  <a:pt x="635000" y="127000"/>
                </a:lnTo>
                <a:lnTo>
                  <a:pt x="762000" y="63500"/>
                </a:lnTo>
                <a:lnTo>
                  <a:pt x="63500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21" name="Google Shape;521;p11"/>
          <p:cNvSpPr txBox="1"/>
          <p:nvPr/>
        </p:nvSpPr>
        <p:spPr>
          <a:xfrm>
            <a:off x="1145554" y="4565650"/>
            <a:ext cx="1669800" cy="1517700"/>
          </a:xfrm>
          <a:prstGeom prst="rect">
            <a:avLst/>
          </a:prstGeom>
          <a:noFill/>
          <a:ln>
            <a:noFill/>
          </a:ln>
        </p:spPr>
        <p:txBody>
          <a:bodyPr spcFirstLastPara="1" wrap="square" lIns="0" tIns="12700" rIns="0" bIns="0" anchor="t" anchorCtr="0">
            <a:noAutofit/>
          </a:bodyPr>
          <a:lstStyle/>
          <a:p>
            <a:pPr marL="12700" marR="5080" lvl="0" indent="365125" algn="l" rtl="0">
              <a:lnSpc>
                <a:spcPct val="153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Data  Output</a:t>
            </a:r>
            <a:endParaRPr sz="3200">
              <a:solidFill>
                <a:schemeClr val="dk1"/>
              </a:solidFill>
              <a:latin typeface="Trebuchet MS"/>
              <a:ea typeface="Trebuchet MS"/>
              <a:cs typeface="Trebuchet MS"/>
              <a:sym typeface="Trebuchet MS"/>
            </a:endParaRPr>
          </a:p>
        </p:txBody>
      </p:sp>
      <p:sp>
        <p:nvSpPr>
          <p:cNvPr id="522" name="Google Shape;522;p11"/>
          <p:cNvSpPr txBox="1"/>
          <p:nvPr/>
        </p:nvSpPr>
        <p:spPr>
          <a:xfrm>
            <a:off x="6936752" y="4808225"/>
            <a:ext cx="1669800" cy="513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3200"/>
              <a:buFont typeface="Trebuchet MS"/>
              <a:buNone/>
            </a:pPr>
            <a:r>
              <a:rPr lang="en-US" sz="3200">
                <a:solidFill>
                  <a:schemeClr val="dk1"/>
                </a:solidFill>
                <a:latin typeface="Trebuchet MS"/>
                <a:ea typeface="Trebuchet MS"/>
                <a:cs typeface="Trebuchet MS"/>
                <a:sym typeface="Trebuchet MS"/>
              </a:rPr>
              <a:t>Program</a:t>
            </a:r>
            <a:endParaRPr sz="3200">
              <a:solidFill>
                <a:schemeClr val="dk1"/>
              </a:solidFill>
              <a:latin typeface="Trebuchet MS"/>
              <a:ea typeface="Trebuchet MS"/>
              <a:cs typeface="Trebuchet MS"/>
              <a:sym typeface="Trebuchet MS"/>
            </a:endParaRPr>
          </a:p>
        </p:txBody>
      </p:sp>
      <p:sp>
        <p:nvSpPr>
          <p:cNvPr id="523" name="Google Shape;523;p11"/>
          <p:cNvSpPr txBox="1"/>
          <p:nvPr/>
        </p:nvSpPr>
        <p:spPr>
          <a:xfrm>
            <a:off x="78752" y="6569500"/>
            <a:ext cx="2436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Pedro Domingos</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a:spLocks noGrp="1" noChangeArrowheads="1"/>
          </p:cNvSpPr>
          <p:nvPr>
            <p:ph type="title"/>
          </p:nvPr>
        </p:nvSpPr>
        <p:spPr/>
        <p:txBody>
          <a:bodyPr/>
          <a:lstStyle/>
          <a:p>
            <a:r>
              <a:rPr lang="en-US"/>
              <a:t>Ordered Data </a:t>
            </a:r>
          </a:p>
        </p:txBody>
      </p:sp>
      <p:sp>
        <p:nvSpPr>
          <p:cNvPr id="22531" name="Rectangle 6"/>
          <p:cNvSpPr>
            <a:spLocks noGrp="1" noChangeArrowheads="1"/>
          </p:cNvSpPr>
          <p:nvPr>
            <p:ph type="body" idx="1"/>
          </p:nvPr>
        </p:nvSpPr>
        <p:spPr>
          <a:xfrm>
            <a:off x="255320" y="1338944"/>
            <a:ext cx="8229600" cy="572984"/>
          </a:xfrm>
        </p:spPr>
        <p:txBody>
          <a:bodyPr>
            <a:normAutofit/>
          </a:bodyPr>
          <a:lstStyle/>
          <a:p>
            <a:pPr marL="114300" indent="0">
              <a:buNone/>
            </a:pPr>
            <a:r>
              <a:rPr lang="en-US" sz="2800" dirty="0"/>
              <a:t> Genomic sequence data</a:t>
            </a:r>
          </a:p>
        </p:txBody>
      </p:sp>
      <p:graphicFrame>
        <p:nvGraphicFramePr>
          <p:cNvPr id="22532" name="Object 4"/>
          <p:cNvGraphicFramePr>
            <a:graphicFrameLocks noChangeAspect="1"/>
          </p:cNvGraphicFramePr>
          <p:nvPr/>
        </p:nvGraphicFramePr>
        <p:xfrm>
          <a:off x="1600200" y="1676400"/>
          <a:ext cx="5356225" cy="4570413"/>
        </p:xfrm>
        <a:graphic>
          <a:graphicData uri="http://schemas.openxmlformats.org/presentationml/2006/ole">
            <mc:AlternateContent xmlns:mc="http://schemas.openxmlformats.org/markup-compatibility/2006">
              <mc:Choice xmlns:v="urn:schemas-microsoft-com:vml" Requires="v">
                <p:oleObj spid="_x0000_s9223" name="VISIO" r:id="rId4" imgW="2330196" imgH="1991868" progId="Visio.Drawing.6">
                  <p:embed/>
                </p:oleObj>
              </mc:Choice>
              <mc:Fallback>
                <p:oleObj name="VISIO" r:id="rId4" imgW="2330196" imgH="199186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1676400"/>
                        <a:ext cx="5356225" cy="457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400049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descr="sst_land_temp_82_best"/>
          <p:cNvPicPr>
            <a:picLocks noGrp="1" noChangeAspect="1" noChangeArrowheads="1" noCrop="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50827" y="1531960"/>
            <a:ext cx="6629400" cy="4973637"/>
          </a:xfrm>
          <a:noFill/>
        </p:spPr>
      </p:pic>
      <p:sp>
        <p:nvSpPr>
          <p:cNvPr id="23555" name="Rectangle 2"/>
          <p:cNvSpPr>
            <a:spLocks noGrp="1" noChangeArrowheads="1"/>
          </p:cNvSpPr>
          <p:nvPr>
            <p:ph type="title"/>
          </p:nvPr>
        </p:nvSpPr>
        <p:spPr/>
        <p:txBody>
          <a:bodyPr/>
          <a:lstStyle/>
          <a:p>
            <a:r>
              <a:rPr lang="en-US" sz="2800" dirty="0"/>
              <a:t>Ordered Data</a:t>
            </a:r>
          </a:p>
        </p:txBody>
      </p:sp>
      <p:sp>
        <p:nvSpPr>
          <p:cNvPr id="23556" name="Rectangle 11"/>
          <p:cNvSpPr>
            <a:spLocks noGrp="1" noChangeArrowheads="1"/>
          </p:cNvSpPr>
          <p:nvPr>
            <p:ph type="body" idx="1"/>
          </p:nvPr>
        </p:nvSpPr>
        <p:spPr>
          <a:xfrm>
            <a:off x="279070" y="1346862"/>
            <a:ext cx="8229600" cy="589633"/>
          </a:xfrm>
        </p:spPr>
        <p:txBody>
          <a:bodyPr>
            <a:normAutofit/>
          </a:bodyPr>
          <a:lstStyle/>
          <a:p>
            <a:pPr marL="114300" indent="0">
              <a:buNone/>
            </a:pPr>
            <a:r>
              <a:rPr lang="en-US" sz="2400" dirty="0" smtClean="0"/>
              <a:t>Spatiotemporal </a:t>
            </a:r>
            <a:r>
              <a:rPr lang="en-US" sz="2400" dirty="0"/>
              <a:t>Data</a:t>
            </a:r>
          </a:p>
        </p:txBody>
      </p:sp>
      <p:sp>
        <p:nvSpPr>
          <p:cNvPr id="23558" name="Text Box 12"/>
          <p:cNvSpPr txBox="1">
            <a:spLocks noChangeArrowheads="1"/>
          </p:cNvSpPr>
          <p:nvPr/>
        </p:nvSpPr>
        <p:spPr bwMode="auto">
          <a:xfrm rot="16200000">
            <a:off x="1276596" y="3030449"/>
            <a:ext cx="266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a:spcBef>
                <a:spcPct val="50000"/>
              </a:spcBef>
            </a:pPr>
            <a:r>
              <a:rPr lang="en-US" sz="1800" b="0" dirty="0">
                <a:solidFill>
                  <a:schemeClr val="accent1"/>
                </a:solidFill>
              </a:rPr>
              <a:t>Average Monthly Temperature of land and ocean</a:t>
            </a:r>
          </a:p>
        </p:txBody>
      </p:sp>
    </p:spTree>
    <p:extLst>
      <p:ext uri="{BB962C8B-B14F-4D97-AF65-F5344CB8AC3E}">
        <p14:creationId xmlns:p14="http://schemas.microsoft.com/office/powerpoint/2010/main" val="382244244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Data Quality </a:t>
            </a:r>
          </a:p>
        </p:txBody>
      </p:sp>
      <p:sp>
        <p:nvSpPr>
          <p:cNvPr id="24579" name="Rectangle 3"/>
          <p:cNvSpPr>
            <a:spLocks noGrp="1" noChangeArrowheads="1"/>
          </p:cNvSpPr>
          <p:nvPr>
            <p:ph type="body" idx="1"/>
          </p:nvPr>
        </p:nvSpPr>
        <p:spPr/>
        <p:txBody>
          <a:bodyPr/>
          <a:lstStyle/>
          <a:p>
            <a:r>
              <a:rPr lang="en-US" sz="2400" dirty="0"/>
              <a:t>Poor data quality negatively affects many data processing efforts</a:t>
            </a:r>
          </a:p>
          <a:p>
            <a:pPr>
              <a:buFont typeface="Monotype Sorts" charset="2"/>
              <a:buNone/>
            </a:pPr>
            <a:endParaRPr lang="en-US" sz="2400" dirty="0">
              <a:latin typeface="Times New Roman" pitchFamily="18" charset="0"/>
            </a:endParaRPr>
          </a:p>
          <a:p>
            <a:pPr>
              <a:buFont typeface="Monotype Sorts" charset="2"/>
              <a:buNone/>
            </a:pPr>
            <a:endParaRPr lang="en-US" sz="900" dirty="0">
              <a:latin typeface="Times New Roman" pitchFamily="18" charset="0"/>
            </a:endParaRPr>
          </a:p>
          <a:p>
            <a:r>
              <a:rPr lang="en-US" sz="2400" dirty="0" smtClean="0"/>
              <a:t>ML </a:t>
            </a:r>
            <a:r>
              <a:rPr lang="en-US" sz="2400" dirty="0"/>
              <a:t>example: a classification model for detecting people who are loan risks is built using poor data</a:t>
            </a:r>
          </a:p>
          <a:p>
            <a:pPr lvl="1"/>
            <a:r>
              <a:rPr lang="en-US" sz="2200" dirty="0"/>
              <a:t>Some credit-worthy candidates are denied loans</a:t>
            </a:r>
          </a:p>
          <a:p>
            <a:pPr lvl="1"/>
            <a:r>
              <a:rPr lang="en-US" sz="2200" dirty="0"/>
              <a:t>More loans are given to individuals that default</a:t>
            </a:r>
          </a:p>
        </p:txBody>
      </p:sp>
    </p:spTree>
    <p:extLst>
      <p:ext uri="{BB962C8B-B14F-4D97-AF65-F5344CB8AC3E}">
        <p14:creationId xmlns:p14="http://schemas.microsoft.com/office/powerpoint/2010/main" val="185338869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p:txBody>
          <a:bodyPr/>
          <a:lstStyle/>
          <a:p>
            <a:r>
              <a:rPr lang="en-US"/>
              <a:t>Data Quality …</a:t>
            </a:r>
          </a:p>
        </p:txBody>
      </p:sp>
      <p:sp>
        <p:nvSpPr>
          <p:cNvPr id="25603" name="Rectangle 6"/>
          <p:cNvSpPr>
            <a:spLocks noGrp="1" noChangeArrowheads="1"/>
          </p:cNvSpPr>
          <p:nvPr>
            <p:ph type="body" idx="1"/>
          </p:nvPr>
        </p:nvSpPr>
        <p:spPr/>
        <p:txBody>
          <a:bodyPr>
            <a:normAutofit fontScale="92500" lnSpcReduction="20000"/>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Tree>
    <p:extLst>
      <p:ext uri="{BB962C8B-B14F-4D97-AF65-F5344CB8AC3E}">
        <p14:creationId xmlns:p14="http://schemas.microsoft.com/office/powerpoint/2010/main" val="270785212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Grp="1" noChangeArrowheads="1"/>
          </p:cNvSpPr>
          <p:nvPr>
            <p:ph type="title"/>
          </p:nvPr>
        </p:nvSpPr>
        <p:spPr/>
        <p:txBody>
          <a:bodyPr/>
          <a:lstStyle/>
          <a:p>
            <a:r>
              <a:rPr lang="en-US" dirty="0"/>
              <a:t>Noise</a:t>
            </a:r>
          </a:p>
        </p:txBody>
      </p:sp>
      <p:sp>
        <p:nvSpPr>
          <p:cNvPr id="26627" name="Rectangle 9"/>
          <p:cNvSpPr>
            <a:spLocks noGrp="1" noChangeArrowheads="1"/>
          </p:cNvSpPr>
          <p:nvPr>
            <p:ph type="body" idx="1"/>
          </p:nvPr>
        </p:nvSpPr>
        <p:spPr>
          <a:xfrm>
            <a:off x="395536" y="1589968"/>
            <a:ext cx="8318500" cy="2362200"/>
          </a:xfrm>
        </p:spPr>
        <p:txBody>
          <a:bodyPr>
            <a:normAutofit fontScale="85000" lnSpcReduction="20000"/>
          </a:bodyPr>
          <a:lstStyle/>
          <a:p>
            <a:r>
              <a:rPr lang="en-US" sz="2600" dirty="0">
                <a:latin typeface="+mj-lt"/>
              </a:rPr>
              <a:t>For objects, noise is an extraneous object</a:t>
            </a:r>
          </a:p>
          <a:p>
            <a:r>
              <a:rPr lang="en-US" sz="2600" dirty="0">
                <a:latin typeface="+mj-lt"/>
              </a:rPr>
              <a:t>For attributes, noise refers to modification of original values</a:t>
            </a:r>
          </a:p>
          <a:p>
            <a:pPr lvl="1"/>
            <a:r>
              <a:rPr lang="en-US" sz="2100" dirty="0">
                <a:latin typeface="+mj-lt"/>
              </a:rPr>
              <a:t>Examples: distortion of a person’s voice when talking on a poor phone and “snow” on television screen</a:t>
            </a:r>
          </a:p>
          <a:p>
            <a:pPr lvl="1"/>
            <a:r>
              <a:rPr lang="en-US" sz="2100" dirty="0">
                <a:latin typeface="+mj-lt"/>
              </a:rPr>
              <a:t>The figures below show two sine waves of the same magnitude and different frequencies, the waves combined, and the two sine waves with random noise</a:t>
            </a:r>
          </a:p>
          <a:p>
            <a:pPr lvl="2"/>
            <a:r>
              <a:rPr lang="en-US" sz="1700" dirty="0">
                <a:latin typeface="+mj-lt"/>
              </a:rPr>
              <a:t> The magnitude and shape of the original signal is distorted </a:t>
            </a:r>
          </a:p>
          <a:p>
            <a:pPr lvl="1"/>
            <a:endParaRPr lang="en-US" dirty="0"/>
          </a:p>
          <a:p>
            <a:pPr lvl="1"/>
            <a:endParaRPr lang="en-US" dirty="0"/>
          </a:p>
        </p:txBody>
      </p:sp>
      <p:pic>
        <p:nvPicPr>
          <p:cNvPr id="4" name="Picture 3">
            <a:extLst>
              <a:ext uri="{FF2B5EF4-FFF2-40B4-BE49-F238E27FC236}">
                <a16:creationId xmlns="" xmlns:a16="http://schemas.microsoft.com/office/drawing/2014/main" id="{9AB54409-6EE6-4A1C-9D0B-7CD3AF6E4659}"/>
              </a:ext>
            </a:extLst>
          </p:cNvPr>
          <p:cNvPicPr>
            <a:picLocks noChangeAspect="1"/>
          </p:cNvPicPr>
          <p:nvPr/>
        </p:nvPicPr>
        <p:blipFill>
          <a:blip r:embed="rId2"/>
          <a:stretch>
            <a:fillRect/>
          </a:stretch>
        </p:blipFill>
        <p:spPr>
          <a:xfrm>
            <a:off x="54592" y="3952168"/>
            <a:ext cx="3045649" cy="2286000"/>
          </a:xfrm>
          <a:prstGeom prst="rect">
            <a:avLst/>
          </a:prstGeom>
        </p:spPr>
      </p:pic>
      <p:pic>
        <p:nvPicPr>
          <p:cNvPr id="9" name="Picture 8">
            <a:extLst>
              <a:ext uri="{FF2B5EF4-FFF2-40B4-BE49-F238E27FC236}">
                <a16:creationId xmlns="" xmlns:a16="http://schemas.microsoft.com/office/drawing/2014/main" id="{681AF5E1-14E2-4B56-A568-ADB4A4652A48}"/>
              </a:ext>
            </a:extLst>
          </p:cNvPr>
          <p:cNvPicPr>
            <a:picLocks noChangeAspect="1"/>
          </p:cNvPicPr>
          <p:nvPr/>
        </p:nvPicPr>
        <p:blipFill>
          <a:blip r:embed="rId3"/>
          <a:stretch>
            <a:fillRect/>
          </a:stretch>
        </p:blipFill>
        <p:spPr>
          <a:xfrm>
            <a:off x="6076273" y="3952168"/>
            <a:ext cx="3045649" cy="2286000"/>
          </a:xfrm>
          <a:prstGeom prst="rect">
            <a:avLst/>
          </a:prstGeom>
        </p:spPr>
      </p:pic>
      <p:pic>
        <p:nvPicPr>
          <p:cNvPr id="11" name="Picture 10">
            <a:extLst>
              <a:ext uri="{FF2B5EF4-FFF2-40B4-BE49-F238E27FC236}">
                <a16:creationId xmlns="" xmlns:a16="http://schemas.microsoft.com/office/drawing/2014/main" id="{B986DA59-19B3-4F8E-A616-32746CC7069A}"/>
              </a:ext>
            </a:extLst>
          </p:cNvPr>
          <p:cNvPicPr>
            <a:picLocks noChangeAspect="1"/>
          </p:cNvPicPr>
          <p:nvPr/>
        </p:nvPicPr>
        <p:blipFill>
          <a:blip r:embed="rId4"/>
          <a:stretch>
            <a:fillRect/>
          </a:stretch>
        </p:blipFill>
        <p:spPr>
          <a:xfrm>
            <a:off x="3104473" y="3952168"/>
            <a:ext cx="3045649" cy="2286000"/>
          </a:xfrm>
          <a:prstGeom prst="rect">
            <a:avLst/>
          </a:prstGeom>
        </p:spPr>
      </p:pic>
    </p:spTree>
    <p:extLst>
      <p:ext uri="{BB962C8B-B14F-4D97-AF65-F5344CB8AC3E}">
        <p14:creationId xmlns:p14="http://schemas.microsoft.com/office/powerpoint/2010/main" val="30205766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4"/>
          <p:cNvGrpSpPr>
            <a:grpSpLocks/>
          </p:cNvGrpSpPr>
          <p:nvPr/>
        </p:nvGrpSpPr>
        <p:grpSpPr bwMode="auto">
          <a:xfrm>
            <a:off x="4080164" y="2173995"/>
            <a:ext cx="4267200" cy="3884612"/>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0" name="Rectangle 3"/>
          <p:cNvSpPr>
            <a:spLocks noGrp="1" noChangeArrowheads="1"/>
          </p:cNvSpPr>
          <p:nvPr>
            <p:ph type="body" idx="1"/>
          </p:nvPr>
        </p:nvSpPr>
        <p:spPr>
          <a:xfrm>
            <a:off x="234373" y="1435569"/>
            <a:ext cx="8229600" cy="4525963"/>
          </a:xfrm>
        </p:spPr>
        <p:txBody>
          <a:bodyPr>
            <a:noAutofit/>
          </a:bodyPr>
          <a:lstStyle/>
          <a:p>
            <a:r>
              <a:rPr lang="en-US" sz="2400" b="1" i="1" dirty="0">
                <a:solidFill>
                  <a:srgbClr val="CC6600"/>
                </a:solidFill>
              </a:rPr>
              <a:t>Outliers</a:t>
            </a:r>
            <a:r>
              <a:rPr lang="en-US" sz="2400" dirty="0"/>
              <a:t> are data objects with characteristics that are considerably different than most of the other data objects in the data set</a:t>
            </a:r>
          </a:p>
          <a:p>
            <a:pPr lvl="1"/>
            <a:r>
              <a:rPr lang="en-US" sz="2000" b="1" dirty="0"/>
              <a:t>Case 1:</a:t>
            </a:r>
            <a:r>
              <a:rPr lang="en-US" sz="2000" dirty="0"/>
              <a:t> Outliers are </a:t>
            </a:r>
            <a:br>
              <a:rPr lang="en-US" sz="2000" dirty="0"/>
            </a:br>
            <a:r>
              <a:rPr lang="en-US" sz="2000" dirty="0"/>
              <a:t>noise that interferes</a:t>
            </a:r>
            <a:br>
              <a:rPr lang="en-US" sz="2000" dirty="0"/>
            </a:br>
            <a:r>
              <a:rPr lang="en-US" sz="2000" dirty="0"/>
              <a:t>with data analysis </a:t>
            </a:r>
            <a:br>
              <a:rPr lang="en-US" sz="2000" dirty="0"/>
            </a:br>
            <a:endParaRPr lang="en-US" sz="900" dirty="0"/>
          </a:p>
          <a:p>
            <a:pPr lvl="1"/>
            <a:r>
              <a:rPr lang="en-US" sz="2000" b="1" dirty="0"/>
              <a:t>Case 2: </a:t>
            </a:r>
            <a:r>
              <a:rPr lang="en-US" sz="2000" dirty="0"/>
              <a:t>Outliers are </a:t>
            </a:r>
            <a:br>
              <a:rPr lang="en-US" sz="2000" dirty="0"/>
            </a:br>
            <a:r>
              <a:rPr lang="en-US" sz="2000" dirty="0"/>
              <a:t>the goal of our analysis</a:t>
            </a:r>
          </a:p>
          <a:p>
            <a:pPr lvl="2"/>
            <a:r>
              <a:rPr lang="en-US" sz="1800" dirty="0"/>
              <a:t> </a:t>
            </a:r>
            <a:r>
              <a:rPr lang="en-US" sz="1600" dirty="0"/>
              <a:t>Credit card fraud</a:t>
            </a:r>
          </a:p>
          <a:p>
            <a:pPr lvl="2"/>
            <a:r>
              <a:rPr lang="en-US" sz="1600" dirty="0"/>
              <a:t> Intrusion detection</a:t>
            </a:r>
            <a:r>
              <a:rPr lang="en-US" sz="1800" dirty="0"/>
              <a:t> </a:t>
            </a:r>
          </a:p>
          <a:p>
            <a:pPr lvl="2"/>
            <a:endParaRPr lang="en-US" sz="900" dirty="0"/>
          </a:p>
          <a:p>
            <a:r>
              <a:rPr lang="en-US" sz="2400" dirty="0"/>
              <a:t>Causes?</a:t>
            </a:r>
          </a:p>
        </p:txBody>
      </p:sp>
      <p:sp>
        <p:nvSpPr>
          <p:cNvPr id="27652" name="Rectangle 2"/>
          <p:cNvSpPr>
            <a:spLocks noGrp="1" noChangeArrowheads="1"/>
          </p:cNvSpPr>
          <p:nvPr>
            <p:ph type="title"/>
          </p:nvPr>
        </p:nvSpPr>
        <p:spPr/>
        <p:txBody>
          <a:bodyPr/>
          <a:lstStyle/>
          <a:p>
            <a:r>
              <a:rPr lang="en-US"/>
              <a:t>Outliers</a:t>
            </a:r>
          </a:p>
        </p:txBody>
      </p:sp>
    </p:spTree>
    <p:extLst>
      <p:ext uri="{BB962C8B-B14F-4D97-AF65-F5344CB8AC3E}">
        <p14:creationId xmlns:p14="http://schemas.microsoft.com/office/powerpoint/2010/main" val="343617102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p:txBody>
          <a:bodyPr/>
          <a:lstStyle/>
          <a:p>
            <a:r>
              <a:rPr lang="en-US" dirty="0"/>
              <a:t>Missing Values</a:t>
            </a:r>
          </a:p>
        </p:txBody>
      </p:sp>
      <p:sp>
        <p:nvSpPr>
          <p:cNvPr id="28675" name="Rectangle 5"/>
          <p:cNvSpPr>
            <a:spLocks noGrp="1" noChangeArrowheads="1"/>
          </p:cNvSpPr>
          <p:nvPr>
            <p:ph type="body" idx="1"/>
          </p:nvPr>
        </p:nvSpPr>
        <p:spPr/>
        <p:txBody>
          <a:bodyPr>
            <a:normAutofit fontScale="92500" lnSpcReduction="10000"/>
          </a:bodyPr>
          <a:lstStyle/>
          <a:p>
            <a:pPr>
              <a:lnSpc>
                <a:spcPct val="90000"/>
              </a:lnSpc>
            </a:pPr>
            <a:r>
              <a:rPr lang="en-US" dirty="0"/>
              <a:t>Reasons for missing values</a:t>
            </a:r>
          </a:p>
          <a:p>
            <a:pPr lvl="1">
              <a:lnSpc>
                <a:spcPct val="90000"/>
              </a:lnSpc>
            </a:pPr>
            <a:r>
              <a:rPr lang="en-US" dirty="0"/>
              <a:t>Information is not collected </a:t>
            </a:r>
            <a:br>
              <a:rPr lang="en-US" dirty="0"/>
            </a:br>
            <a:r>
              <a:rPr lang="en-US" dirty="0"/>
              <a:t>(e.g., people decline to give their age and weight)</a:t>
            </a:r>
          </a:p>
          <a:p>
            <a:pPr lvl="1">
              <a:lnSpc>
                <a:spcPct val="90000"/>
              </a:lnSpc>
            </a:pPr>
            <a:r>
              <a:rPr lang="en-US" dirty="0"/>
              <a:t>Attributes may not be applicable to all cases </a:t>
            </a:r>
            <a:br>
              <a:rPr lang="en-US" dirty="0"/>
            </a:br>
            <a:r>
              <a:rPr lang="en-US" dirty="0"/>
              <a:t>(e.g., annual income is not applicable to children)</a:t>
            </a:r>
          </a:p>
          <a:p>
            <a:pPr lvl="1">
              <a:lnSpc>
                <a:spcPct val="90000"/>
              </a:lnSpc>
            </a:pPr>
            <a:endParaRPr lang="en-US" dirty="0"/>
          </a:p>
          <a:p>
            <a:pPr>
              <a:lnSpc>
                <a:spcPct val="90000"/>
              </a:lnSpc>
            </a:pPr>
            <a:r>
              <a:rPr lang="en-US" dirty="0"/>
              <a:t>Handling missing values</a:t>
            </a:r>
          </a:p>
          <a:p>
            <a:pPr lvl="1">
              <a:lnSpc>
                <a:spcPct val="90000"/>
              </a:lnSpc>
            </a:pPr>
            <a:r>
              <a:rPr lang="en-US" dirty="0"/>
              <a:t>Eliminate data objects or variables</a:t>
            </a:r>
          </a:p>
          <a:p>
            <a:pPr lvl="1">
              <a:lnSpc>
                <a:spcPct val="90000"/>
              </a:lnSpc>
            </a:pPr>
            <a:r>
              <a:rPr lang="en-US" dirty="0"/>
              <a:t>Estimate missing values</a:t>
            </a:r>
          </a:p>
          <a:p>
            <a:pPr marL="1147763" lvl="2" indent="-233363">
              <a:lnSpc>
                <a:spcPct val="90000"/>
              </a:lnSpc>
            </a:pPr>
            <a:r>
              <a:rPr lang="en-US" dirty="0"/>
              <a:t>Example: time series of temperature</a:t>
            </a:r>
          </a:p>
          <a:p>
            <a:pPr marL="1147763" lvl="2" indent="-233363">
              <a:lnSpc>
                <a:spcPct val="90000"/>
              </a:lnSpc>
            </a:pPr>
            <a:r>
              <a:rPr lang="en-US" dirty="0"/>
              <a:t>Example: census results </a:t>
            </a:r>
          </a:p>
          <a:p>
            <a:pPr lvl="1">
              <a:lnSpc>
                <a:spcPct val="90000"/>
              </a:lnSpc>
            </a:pPr>
            <a:r>
              <a:rPr lang="en-US" dirty="0"/>
              <a:t>Ignore the missing value during analysis</a:t>
            </a:r>
          </a:p>
        </p:txBody>
      </p:sp>
    </p:spTree>
    <p:extLst>
      <p:ext uri="{BB962C8B-B14F-4D97-AF65-F5344CB8AC3E}">
        <p14:creationId xmlns:p14="http://schemas.microsoft.com/office/powerpoint/2010/main" val="41578015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Duplicate Data</a:t>
            </a:r>
          </a:p>
        </p:txBody>
      </p:sp>
      <p:sp>
        <p:nvSpPr>
          <p:cNvPr id="29699" name="Rectangle 3"/>
          <p:cNvSpPr>
            <a:spLocks noGrp="1" noChangeArrowheads="1"/>
          </p:cNvSpPr>
          <p:nvPr>
            <p:ph type="body" idx="1"/>
          </p:nvPr>
        </p:nvSpPr>
        <p:spPr/>
        <p:txBody>
          <a:bodyPr>
            <a:normAutofit fontScale="92500" lnSpcReduction="10000"/>
          </a:bodyPr>
          <a:lstStyle/>
          <a:p>
            <a:r>
              <a:rPr lang="en-US" dirty="0"/>
              <a:t>Data set may include data objects that are duplicates, or almost duplicates of one another</a:t>
            </a:r>
          </a:p>
          <a:p>
            <a:pPr lvl="1"/>
            <a:r>
              <a:rPr lang="en-US" dirty="0"/>
              <a:t>Major issue when merging data from heterogeneous sources</a:t>
            </a:r>
          </a:p>
          <a:p>
            <a:pPr lvl="1"/>
            <a:endParaRPr lang="en-US" dirty="0"/>
          </a:p>
          <a:p>
            <a:r>
              <a:rPr lang="en-US" dirty="0"/>
              <a:t>Examples:</a:t>
            </a:r>
          </a:p>
          <a:p>
            <a:pPr lvl="1"/>
            <a:r>
              <a:rPr lang="en-US" dirty="0"/>
              <a:t>Same person with multiple email addresses</a:t>
            </a:r>
          </a:p>
          <a:p>
            <a:pPr lvl="1"/>
            <a:endParaRPr lang="en-US" dirty="0"/>
          </a:p>
          <a:p>
            <a:r>
              <a:rPr lang="en-US" dirty="0"/>
              <a:t>Data cleaning</a:t>
            </a:r>
          </a:p>
          <a:p>
            <a:pPr lvl="1"/>
            <a:r>
              <a:rPr lang="en-US" dirty="0"/>
              <a:t>Process of dealing with duplicate data issues</a:t>
            </a:r>
          </a:p>
          <a:p>
            <a:pPr lvl="1"/>
            <a:endParaRPr lang="en-US" dirty="0"/>
          </a:p>
        </p:txBody>
      </p:sp>
    </p:spTree>
    <p:extLst>
      <p:ext uri="{BB962C8B-B14F-4D97-AF65-F5344CB8AC3E}">
        <p14:creationId xmlns:p14="http://schemas.microsoft.com/office/powerpoint/2010/main" val="34941408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Data Preprocessing</a:t>
            </a:r>
          </a:p>
        </p:txBody>
      </p:sp>
      <p:sp>
        <p:nvSpPr>
          <p:cNvPr id="30723" name="Rectangle 3"/>
          <p:cNvSpPr>
            <a:spLocks noGrp="1" noChangeArrowheads="1"/>
          </p:cNvSpPr>
          <p:nvPr>
            <p:ph type="body" idx="1"/>
          </p:nvPr>
        </p:nvSpPr>
        <p:spPr/>
        <p:txBody>
          <a:bodyPr>
            <a:normAutofit lnSpcReduction="10000"/>
          </a:bodyPr>
          <a:lstStyle/>
          <a:p>
            <a:pPr>
              <a:lnSpc>
                <a:spcPct val="120000"/>
              </a:lnSpc>
            </a:pPr>
            <a:r>
              <a:rPr lang="en-US" dirty="0"/>
              <a:t>Aggregation</a:t>
            </a:r>
          </a:p>
          <a:p>
            <a:pPr>
              <a:lnSpc>
                <a:spcPct val="120000"/>
              </a:lnSpc>
            </a:pPr>
            <a:r>
              <a:rPr lang="en-US" dirty="0"/>
              <a:t>Sampling</a:t>
            </a:r>
          </a:p>
          <a:p>
            <a:pPr>
              <a:lnSpc>
                <a:spcPct val="120000"/>
              </a:lnSpc>
            </a:pPr>
            <a:r>
              <a:rPr lang="en-US" dirty="0"/>
              <a:t>Discretization and </a:t>
            </a:r>
            <a:r>
              <a:rPr lang="en-US" dirty="0" err="1"/>
              <a:t>Binarization</a:t>
            </a:r>
            <a:endParaRPr lang="en-US" dirty="0"/>
          </a:p>
          <a:p>
            <a:pPr>
              <a:lnSpc>
                <a:spcPct val="120000"/>
              </a:lnSpc>
            </a:pPr>
            <a:r>
              <a:rPr lang="en-US" dirty="0"/>
              <a:t>Attribute Transformation</a:t>
            </a:r>
          </a:p>
          <a:p>
            <a:pPr>
              <a:lnSpc>
                <a:spcPct val="120000"/>
              </a:lnSpc>
            </a:pPr>
            <a:r>
              <a:rPr lang="en-US" dirty="0"/>
              <a:t>Dimensionality Reduction</a:t>
            </a:r>
          </a:p>
          <a:p>
            <a:pPr>
              <a:lnSpc>
                <a:spcPct val="120000"/>
              </a:lnSpc>
            </a:pPr>
            <a:r>
              <a:rPr lang="en-US" dirty="0"/>
              <a:t>Feature subset selection</a:t>
            </a:r>
          </a:p>
          <a:p>
            <a:pPr>
              <a:lnSpc>
                <a:spcPct val="120000"/>
              </a:lnSpc>
            </a:pPr>
            <a:r>
              <a:rPr lang="en-US" dirty="0"/>
              <a:t>Feature creation</a:t>
            </a:r>
          </a:p>
          <a:p>
            <a:pPr>
              <a:lnSpc>
                <a:spcPct val="120000"/>
              </a:lnSpc>
            </a:pPr>
            <a:endParaRPr lang="en-US" dirty="0"/>
          </a:p>
          <a:p>
            <a:endParaRPr lang="en-US" dirty="0"/>
          </a:p>
        </p:txBody>
      </p:sp>
    </p:spTree>
    <p:extLst>
      <p:ext uri="{BB962C8B-B14F-4D97-AF65-F5344CB8AC3E}">
        <p14:creationId xmlns:p14="http://schemas.microsoft.com/office/powerpoint/2010/main" val="36518044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Aggregation</a:t>
            </a:r>
          </a:p>
        </p:txBody>
      </p:sp>
      <p:sp>
        <p:nvSpPr>
          <p:cNvPr id="31747" name="Rectangle 3"/>
          <p:cNvSpPr>
            <a:spLocks noGrp="1" noChangeArrowheads="1"/>
          </p:cNvSpPr>
          <p:nvPr>
            <p:ph type="body" idx="1"/>
          </p:nvPr>
        </p:nvSpPr>
        <p:spPr>
          <a:xfrm>
            <a:off x="378372" y="1143000"/>
            <a:ext cx="8318500" cy="3124200"/>
          </a:xfrm>
        </p:spPr>
        <p:txBody>
          <a:bodyPr/>
          <a:lstStyle/>
          <a:p>
            <a:r>
              <a:rPr lang="en-US" sz="2200" dirty="0"/>
              <a:t>Combining two or more attributes (or objects) into a single attribute (or object)</a:t>
            </a:r>
          </a:p>
          <a:p>
            <a:r>
              <a:rPr lang="en-US" sz="2200" dirty="0"/>
              <a:t>Purpose</a:t>
            </a:r>
          </a:p>
          <a:p>
            <a:pPr lvl="1"/>
            <a:r>
              <a:rPr lang="en-US" sz="1600" dirty="0"/>
              <a:t>Data reduction -  reduce the number of attributes or objects</a:t>
            </a:r>
          </a:p>
          <a:p>
            <a:pPr lvl="1"/>
            <a:r>
              <a:rPr lang="en-US" sz="1600" dirty="0"/>
              <a:t>Change of scale</a:t>
            </a:r>
          </a:p>
          <a:p>
            <a:pPr lvl="2"/>
            <a:r>
              <a:rPr lang="en-US" sz="1600" dirty="0"/>
              <a:t> Cities aggregated into regions, states, countries, etc.</a:t>
            </a:r>
          </a:p>
          <a:p>
            <a:pPr lvl="2"/>
            <a:r>
              <a:rPr lang="en-US" sz="1600" dirty="0"/>
              <a:t> Days aggregated into weeks, months, or years</a:t>
            </a:r>
          </a:p>
          <a:p>
            <a:pPr lvl="1"/>
            <a:r>
              <a:rPr lang="en-US" sz="1600" dirty="0"/>
              <a:t>More “stable” data -  aggregated data tends to have less variability </a:t>
            </a:r>
          </a:p>
        </p:txBody>
      </p:sp>
      <p:pic>
        <p:nvPicPr>
          <p:cNvPr id="3" name="Picture 2">
            <a:extLst>
              <a:ext uri="{FF2B5EF4-FFF2-40B4-BE49-F238E27FC236}">
                <a16:creationId xmlns="" xmlns:a16="http://schemas.microsoft.com/office/drawing/2014/main" id="{0CE508B9-B245-40B3-9120-1E4CFDB877C7}"/>
              </a:ext>
            </a:extLst>
          </p:cNvPr>
          <p:cNvPicPr>
            <a:picLocks noChangeAspect="1"/>
          </p:cNvPicPr>
          <p:nvPr/>
        </p:nvPicPr>
        <p:blipFill>
          <a:blip r:embed="rId2"/>
          <a:stretch>
            <a:fillRect/>
          </a:stretch>
        </p:blipFill>
        <p:spPr>
          <a:xfrm>
            <a:off x="914400" y="4072537"/>
            <a:ext cx="6400800" cy="2175863"/>
          </a:xfrm>
          <a:prstGeom prst="rect">
            <a:avLst/>
          </a:prstGeom>
        </p:spPr>
      </p:pic>
    </p:spTree>
    <p:extLst>
      <p:ext uri="{BB962C8B-B14F-4D97-AF65-F5344CB8AC3E}">
        <p14:creationId xmlns:p14="http://schemas.microsoft.com/office/powerpoint/2010/main" val="41861574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2"/>
          <p:cNvSpPr txBox="1">
            <a:spLocks noGrp="1"/>
          </p:cNvSpPr>
          <p:nvPr>
            <p:ph type="ctrTitle"/>
          </p:nvPr>
        </p:nvSpPr>
        <p:spPr>
          <a:xfrm>
            <a:off x="0" y="533400"/>
            <a:ext cx="9144000" cy="7620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4400"/>
              <a:buFont typeface="Calibri"/>
              <a:buNone/>
            </a:pPr>
            <a:r>
              <a:rPr lang="en-US" b="1">
                <a:latin typeface="Calibri"/>
                <a:ea typeface="Calibri"/>
                <a:cs typeface="Calibri"/>
                <a:sym typeface="Calibri"/>
              </a:rPr>
              <a:t>What is Machine Learning?</a:t>
            </a:r>
            <a:endParaRPr b="1">
              <a:latin typeface="Calibri"/>
              <a:ea typeface="Calibri"/>
              <a:cs typeface="Calibri"/>
              <a:sym typeface="Calibri"/>
            </a:endParaRPr>
          </a:p>
        </p:txBody>
      </p:sp>
      <p:sp>
        <p:nvSpPr>
          <p:cNvPr id="529" name="Google Shape;529;p12"/>
          <p:cNvSpPr txBox="1">
            <a:spLocks noGrp="1"/>
          </p:cNvSpPr>
          <p:nvPr>
            <p:ph type="subTitle" idx="1"/>
          </p:nvPr>
        </p:nvSpPr>
        <p:spPr>
          <a:xfrm>
            <a:off x="304800" y="1524000"/>
            <a:ext cx="8686800" cy="2819400"/>
          </a:xfrm>
          <a:prstGeom prst="rect">
            <a:avLst/>
          </a:prstGeom>
          <a:noFill/>
          <a:ln>
            <a:noFill/>
          </a:ln>
        </p:spPr>
        <p:txBody>
          <a:bodyPr spcFirstLastPara="1" wrap="square" lIns="91425" tIns="45700" rIns="91425" bIns="45700" anchor="t" anchorCtr="0">
            <a:noAutofit/>
          </a:bodyPr>
          <a:lstStyle/>
          <a:p>
            <a:pPr marL="12700" lvl="0" indent="0" algn="l" rtl="0">
              <a:spcBef>
                <a:spcPts val="0"/>
              </a:spcBef>
              <a:spcAft>
                <a:spcPts val="0"/>
              </a:spcAft>
              <a:buClr>
                <a:srgbClr val="888888"/>
              </a:buClr>
              <a:buSzPts val="2800"/>
              <a:buNone/>
            </a:pPr>
            <a:r>
              <a:rPr lang="en-US" sz="2800">
                <a:latin typeface="Trebuchet MS"/>
                <a:ea typeface="Trebuchet MS"/>
                <a:cs typeface="Trebuchet MS"/>
                <a:sym typeface="Trebuchet MS"/>
              </a:rPr>
              <a:t>Definition by Tom Mitchell (1998):</a:t>
            </a:r>
            <a:endParaRPr/>
          </a:p>
          <a:p>
            <a:pPr marL="0" lvl="0" indent="0" algn="l" rtl="0">
              <a:spcBef>
                <a:spcPts val="560"/>
              </a:spcBef>
              <a:spcAft>
                <a:spcPts val="0"/>
              </a:spcAft>
              <a:buClr>
                <a:schemeClr val="dk1"/>
              </a:buClr>
              <a:buSzPts val="2800"/>
              <a:buNone/>
            </a:pPr>
            <a:r>
              <a:rPr lang="en-US" sz="2800">
                <a:solidFill>
                  <a:schemeClr val="dk1"/>
                </a:solidFill>
              </a:rPr>
              <a:t>"A computer program is said to learn from experience E with respect to some class of tasks T and performance measure P, if its performance at tasks in T, as measured by P, improves with experience E.” Example: playing checkers.</a:t>
            </a:r>
            <a:endParaRPr/>
          </a:p>
          <a:p>
            <a:pPr marL="0" lvl="0" indent="0" algn="l" rtl="0">
              <a:spcBef>
                <a:spcPts val="560"/>
              </a:spcBef>
              <a:spcAft>
                <a:spcPts val="0"/>
              </a:spcAft>
              <a:buClr>
                <a:schemeClr val="dk1"/>
              </a:buClr>
              <a:buSzPts val="2800"/>
              <a:buNone/>
            </a:pPr>
            <a:r>
              <a:rPr lang="en-US" sz="2800">
                <a:solidFill>
                  <a:schemeClr val="dk1"/>
                </a:solidFill>
              </a:rPr>
              <a:t>E = the experience of playing many games of checkers</a:t>
            </a:r>
            <a:endParaRPr/>
          </a:p>
          <a:p>
            <a:pPr marL="0" lvl="0" indent="0" algn="l" rtl="0">
              <a:spcBef>
                <a:spcPts val="560"/>
              </a:spcBef>
              <a:spcAft>
                <a:spcPts val="0"/>
              </a:spcAft>
              <a:buClr>
                <a:schemeClr val="dk1"/>
              </a:buClr>
              <a:buSzPts val="2800"/>
              <a:buNone/>
            </a:pPr>
            <a:r>
              <a:rPr lang="en-US" sz="2800">
                <a:solidFill>
                  <a:schemeClr val="dk1"/>
                </a:solidFill>
              </a:rPr>
              <a:t>T = the task of playing checkers.</a:t>
            </a:r>
            <a:endParaRPr/>
          </a:p>
          <a:p>
            <a:pPr marL="0" lvl="0" indent="0" algn="l" rtl="0">
              <a:spcBef>
                <a:spcPts val="560"/>
              </a:spcBef>
              <a:spcAft>
                <a:spcPts val="0"/>
              </a:spcAft>
              <a:buClr>
                <a:schemeClr val="dk1"/>
              </a:buClr>
              <a:buSzPts val="2800"/>
              <a:buNone/>
            </a:pPr>
            <a:r>
              <a:rPr lang="en-US" sz="2800">
                <a:solidFill>
                  <a:schemeClr val="dk1"/>
                </a:solidFill>
              </a:rPr>
              <a:t>P = the probability that the program will win the next game.</a:t>
            </a:r>
            <a:endParaRPr sz="2800">
              <a:solidFill>
                <a:schemeClr val="dk1"/>
              </a:solidFill>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Example: Precipitation in Australia</a:t>
            </a:r>
          </a:p>
        </p:txBody>
      </p:sp>
      <p:sp>
        <p:nvSpPr>
          <p:cNvPr id="32771" name="Rectangle 3"/>
          <p:cNvSpPr>
            <a:spLocks noGrp="1" noChangeArrowheads="1"/>
          </p:cNvSpPr>
          <p:nvPr>
            <p:ph type="body" idx="1"/>
          </p:nvPr>
        </p:nvSpPr>
        <p:spPr/>
        <p:txBody>
          <a:bodyPr>
            <a:normAutofit fontScale="85000" lnSpcReduction="20000"/>
          </a:bodyPr>
          <a:lstStyle/>
          <a:p>
            <a:r>
              <a:rPr lang="en-US"/>
              <a:t>This example is based on precipitation in Australia from the period 1982 to 1993. </a:t>
            </a:r>
          </a:p>
          <a:p>
            <a:pPr lvl="1">
              <a:buFont typeface="Arial" pitchFamily="34" charset="0"/>
              <a:buNone/>
            </a:pPr>
            <a:r>
              <a:rPr lang="en-US"/>
              <a:t>The next slide shows </a:t>
            </a:r>
          </a:p>
          <a:p>
            <a:pPr lvl="1"/>
            <a:r>
              <a:rPr lang="en-US"/>
              <a:t>A histogram for the standard deviation of average monthly precipitation for 3,030 0.5◦ by 0.5◦ grid cells in Australia, and</a:t>
            </a:r>
          </a:p>
          <a:p>
            <a:pPr lvl="1"/>
            <a:r>
              <a:rPr lang="en-US"/>
              <a:t>A histogram for the standard deviation of the average yearly precipitation for the same locations.</a:t>
            </a:r>
          </a:p>
          <a:p>
            <a:r>
              <a:rPr lang="en-US"/>
              <a:t>The average yearly precipitation has less variability than the average monthly precipitation. </a:t>
            </a:r>
          </a:p>
          <a:p>
            <a:r>
              <a:rPr lang="en-US"/>
              <a:t>All precipitation measurements (and their standard deviations) are in centimeters.</a:t>
            </a:r>
          </a:p>
        </p:txBody>
      </p:sp>
    </p:spTree>
    <p:extLst>
      <p:ext uri="{BB962C8B-B14F-4D97-AF65-F5344CB8AC3E}">
        <p14:creationId xmlns:p14="http://schemas.microsoft.com/office/powerpoint/2010/main" val="4162197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508000" y="687387"/>
            <a:ext cx="8280400" cy="533400"/>
          </a:xfrm>
        </p:spPr>
        <p:txBody>
          <a:bodyPr/>
          <a:lstStyle/>
          <a:p>
            <a:r>
              <a:rPr lang="en-US" sz="2800" dirty="0"/>
              <a:t>Example: Precipitation in </a:t>
            </a:r>
            <a:r>
              <a:rPr lang="en-US" sz="2800" dirty="0" smtClean="0"/>
              <a:t>Australia (</a:t>
            </a:r>
            <a:r>
              <a:rPr lang="en-US" sz="2800" dirty="0" err="1" smtClean="0"/>
              <a:t>contd</a:t>
            </a:r>
            <a:r>
              <a:rPr lang="en-US" sz="2800" dirty="0" smtClean="0"/>
              <a:t>)</a:t>
            </a:r>
            <a:endParaRPr lang="en-US" sz="2800" dirty="0"/>
          </a:p>
        </p:txBody>
      </p:sp>
      <p:sp>
        <p:nvSpPr>
          <p:cNvPr id="33795"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3796" name="Text Box 5"/>
          <p:cNvSpPr txBox="1">
            <a:spLocks noChangeArrowheads="1"/>
          </p:cNvSpPr>
          <p:nvPr/>
        </p:nvSpPr>
        <p:spPr bwMode="auto">
          <a:xfrm>
            <a:off x="381000" y="5654675"/>
            <a:ext cx="4038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dirty="0"/>
              <a:t>Standard Deviation of Average Monthly Precipitation</a:t>
            </a:r>
          </a:p>
        </p:txBody>
      </p:sp>
      <p:sp>
        <p:nvSpPr>
          <p:cNvPr id="33797" name="Rectangle 6"/>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
        <p:nvSpPr>
          <p:cNvPr id="33798" name="Text Box 7"/>
          <p:cNvSpPr txBox="1">
            <a:spLocks noChangeArrowheads="1"/>
          </p:cNvSpPr>
          <p:nvPr/>
        </p:nvSpPr>
        <p:spPr bwMode="auto">
          <a:xfrm>
            <a:off x="4876800" y="5654675"/>
            <a:ext cx="3429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1800"/>
              <a:t>Standard Deviation of Average Yearly Precipitation</a:t>
            </a:r>
          </a:p>
        </p:txBody>
      </p:sp>
      <p:pic>
        <p:nvPicPr>
          <p:cNvPr id="3379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2975" r="18164" b="5911"/>
          <a:stretch/>
        </p:blipFill>
        <p:spPr bwMode="auto">
          <a:xfrm>
            <a:off x="152400" y="1768475"/>
            <a:ext cx="4038600" cy="361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800"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861" r="5850" b="6668"/>
          <a:stretch/>
        </p:blipFill>
        <p:spPr bwMode="auto">
          <a:xfrm>
            <a:off x="4648200" y="1768476"/>
            <a:ext cx="4495800" cy="358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3801" name="Text Box 10"/>
          <p:cNvSpPr txBox="1">
            <a:spLocks noChangeArrowheads="1"/>
          </p:cNvSpPr>
          <p:nvPr/>
        </p:nvSpPr>
        <p:spPr bwMode="auto">
          <a:xfrm>
            <a:off x="571500" y="140335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dirty="0"/>
              <a:t>Variation of Precipitation in Australia</a:t>
            </a:r>
          </a:p>
        </p:txBody>
      </p:sp>
    </p:spTree>
    <p:extLst>
      <p:ext uri="{BB962C8B-B14F-4D97-AF65-F5344CB8AC3E}">
        <p14:creationId xmlns:p14="http://schemas.microsoft.com/office/powerpoint/2010/main" val="56112698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78725" y="395785"/>
            <a:ext cx="8585200" cy="685800"/>
          </a:xfrm>
        </p:spPr>
        <p:txBody>
          <a:bodyPr/>
          <a:lstStyle/>
          <a:p>
            <a:r>
              <a:rPr lang="en-US"/>
              <a:t>Sampling </a:t>
            </a:r>
          </a:p>
        </p:txBody>
      </p:sp>
      <p:sp>
        <p:nvSpPr>
          <p:cNvPr id="34819" name="Rectangle 3"/>
          <p:cNvSpPr>
            <a:spLocks noGrp="1" noChangeArrowheads="1"/>
          </p:cNvSpPr>
          <p:nvPr>
            <p:ph type="body" idx="1"/>
          </p:nvPr>
        </p:nvSpPr>
        <p:spPr>
          <a:xfrm>
            <a:off x="228600" y="1359089"/>
            <a:ext cx="8394700" cy="5029200"/>
          </a:xfrm>
          <a:noFill/>
        </p:spPr>
        <p:txBody>
          <a:bodyPr>
            <a:normAutofit fontScale="92500" lnSpcReduction="10000"/>
          </a:bodyPr>
          <a:lstStyle/>
          <a:p>
            <a:pPr marL="285750" indent="-285750" algn="just">
              <a:lnSpc>
                <a:spcPct val="95000"/>
              </a:lnSpc>
              <a:spcBef>
                <a:spcPct val="20000"/>
              </a:spcBef>
            </a:pPr>
            <a:r>
              <a:rPr lang="en-US" dirty="0">
                <a:ea typeface="MS Mincho" pitchFamily="49" charset="-128"/>
              </a:rPr>
              <a:t>Sampling is the main technique employed for data reduction.</a:t>
            </a:r>
          </a:p>
          <a:p>
            <a:pPr lvl="1" algn="just">
              <a:lnSpc>
                <a:spcPct val="95000"/>
              </a:lnSpc>
              <a:spcBef>
                <a:spcPct val="20000"/>
              </a:spcBef>
            </a:pPr>
            <a:r>
              <a:rPr lang="en-US" dirty="0">
                <a:ea typeface="MS Mincho" pitchFamily="49" charset="-128"/>
              </a:rPr>
              <a:t>It is often used for both the preliminary investigation of the data and the final data analysis.</a:t>
            </a:r>
          </a:p>
          <a:p>
            <a:pPr lvl="1" algn="just">
              <a:lnSpc>
                <a:spcPct val="95000"/>
              </a:lnSpc>
              <a:spcBef>
                <a:spcPct val="20000"/>
              </a:spcBef>
              <a:buFont typeface="Arial" pitchFamily="34" charset="0"/>
              <a:buNone/>
            </a:pPr>
            <a:r>
              <a:rPr lang="en-US" sz="2000" dirty="0">
                <a:ea typeface="MS Mincho" pitchFamily="49" charset="-128"/>
              </a:rPr>
              <a:t> </a:t>
            </a:r>
            <a:endParaRPr lang="en-US" sz="2000" dirty="0">
              <a:cs typeface="Times New Roman" pitchFamily="18" charset="0"/>
            </a:endParaRPr>
          </a:p>
          <a:p>
            <a:pPr marL="285750" indent="-285750" algn="just">
              <a:lnSpc>
                <a:spcPct val="95000"/>
              </a:lnSpc>
              <a:spcBef>
                <a:spcPct val="20000"/>
              </a:spcBef>
            </a:pPr>
            <a:r>
              <a:rPr lang="en-US" dirty="0">
                <a:cs typeface="Times New Roman" pitchFamily="18" charset="0"/>
              </a:rPr>
              <a:t>Statisticians often sample because </a:t>
            </a:r>
            <a:r>
              <a:rPr lang="en-US" dirty="0">
                <a:solidFill>
                  <a:srgbClr val="CC6600"/>
                </a:solidFill>
                <a:cs typeface="Times New Roman" pitchFamily="18" charset="0"/>
              </a:rPr>
              <a:t>obtaining</a:t>
            </a:r>
            <a:r>
              <a:rPr lang="en-US" dirty="0">
                <a:cs typeface="Times New Roman" pitchFamily="18" charset="0"/>
              </a:rPr>
              <a:t> the entire set of data of interest is too expensive or time consuming.</a:t>
            </a:r>
          </a:p>
          <a:p>
            <a:pPr marL="285750" indent="-285750" algn="just">
              <a:lnSpc>
                <a:spcPct val="95000"/>
              </a:lnSpc>
              <a:spcBef>
                <a:spcPct val="20000"/>
              </a:spcBef>
              <a:buFont typeface="Monotype Sorts" charset="2"/>
              <a:buNone/>
            </a:pPr>
            <a:r>
              <a:rPr lang="en-US" sz="2400" dirty="0">
                <a:cs typeface="Times New Roman" pitchFamily="18" charset="0"/>
              </a:rPr>
              <a:t> </a:t>
            </a:r>
          </a:p>
          <a:p>
            <a:pPr marL="285750" indent="-285750" algn="just">
              <a:lnSpc>
                <a:spcPct val="95000"/>
              </a:lnSpc>
              <a:spcBef>
                <a:spcPct val="20000"/>
              </a:spcBef>
            </a:pPr>
            <a:r>
              <a:rPr lang="en-US" dirty="0">
                <a:cs typeface="Times New Roman" pitchFamily="18" charset="0"/>
              </a:rPr>
              <a:t>Sampling is typically used in data mining because </a:t>
            </a:r>
            <a:r>
              <a:rPr lang="en-US" dirty="0">
                <a:solidFill>
                  <a:srgbClr val="CC6600"/>
                </a:solidFill>
                <a:cs typeface="Times New Roman" pitchFamily="18" charset="0"/>
              </a:rPr>
              <a:t>processing</a:t>
            </a:r>
            <a:r>
              <a:rPr lang="en-US" dirty="0">
                <a:cs typeface="Times New Roman" pitchFamily="18" charset="0"/>
              </a:rPr>
              <a:t> the entire set of data of interest is too expensive or time consuming.</a:t>
            </a:r>
          </a:p>
        </p:txBody>
      </p:sp>
    </p:spTree>
    <p:extLst>
      <p:ext uri="{BB962C8B-B14F-4D97-AF65-F5344CB8AC3E}">
        <p14:creationId xmlns:p14="http://schemas.microsoft.com/office/powerpoint/2010/main" val="74679675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8"/>
          <p:cNvSpPr>
            <a:spLocks noGrp="1" noChangeArrowheads="1"/>
          </p:cNvSpPr>
          <p:nvPr>
            <p:ph type="title"/>
          </p:nvPr>
        </p:nvSpPr>
        <p:spPr/>
        <p:txBody>
          <a:bodyPr/>
          <a:lstStyle/>
          <a:p>
            <a:r>
              <a:rPr lang="en-US"/>
              <a:t>Sampling … </a:t>
            </a:r>
          </a:p>
        </p:txBody>
      </p:sp>
      <p:sp>
        <p:nvSpPr>
          <p:cNvPr id="35843" name="Rectangle 1029"/>
          <p:cNvSpPr>
            <a:spLocks noGrp="1" noChangeArrowheads="1"/>
          </p:cNvSpPr>
          <p:nvPr>
            <p:ph type="body" idx="1"/>
          </p:nvPr>
        </p:nvSpPr>
        <p:spPr/>
        <p:txBody>
          <a:bodyPr>
            <a:normAutofit lnSpcReduction="10000"/>
          </a:bodyPr>
          <a:lstStyle/>
          <a:p>
            <a:r>
              <a:rPr lang="en-US" dirty="0"/>
              <a:t>The key principle for effective sampling is the following: </a:t>
            </a:r>
          </a:p>
          <a:p>
            <a:endParaRPr lang="en-US" dirty="0"/>
          </a:p>
          <a:p>
            <a:pPr lvl="1"/>
            <a:r>
              <a:rPr lang="en-US" dirty="0"/>
              <a:t>Using a sample will work almost as well as using the entire data set, if the sample is </a:t>
            </a:r>
            <a:r>
              <a:rPr lang="en-US" dirty="0">
                <a:solidFill>
                  <a:srgbClr val="CC6600"/>
                </a:solidFill>
              </a:rPr>
              <a:t>representative</a:t>
            </a:r>
            <a:r>
              <a:rPr lang="en-US" dirty="0"/>
              <a:t/>
            </a:r>
            <a:br>
              <a:rPr lang="en-US" dirty="0"/>
            </a:br>
            <a:endParaRPr lang="en-US" dirty="0"/>
          </a:p>
          <a:p>
            <a:pPr lvl="1"/>
            <a:r>
              <a:rPr lang="en-US" dirty="0"/>
              <a:t>A sample is </a:t>
            </a:r>
            <a:r>
              <a:rPr lang="en-US" dirty="0">
                <a:solidFill>
                  <a:srgbClr val="CC6600"/>
                </a:solidFill>
              </a:rPr>
              <a:t>representative</a:t>
            </a:r>
            <a:r>
              <a:rPr lang="en-US" dirty="0"/>
              <a:t> if it has approximately the same properties (of interest) as the original set of data  </a:t>
            </a:r>
          </a:p>
        </p:txBody>
      </p:sp>
    </p:spTree>
    <p:extLst>
      <p:ext uri="{BB962C8B-B14F-4D97-AF65-F5344CB8AC3E}">
        <p14:creationId xmlns:p14="http://schemas.microsoft.com/office/powerpoint/2010/main" val="78638740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050"/>
          <p:cNvSpPr>
            <a:spLocks noGrp="1" noChangeArrowheads="1"/>
          </p:cNvSpPr>
          <p:nvPr>
            <p:ph type="title"/>
          </p:nvPr>
        </p:nvSpPr>
        <p:spPr>
          <a:xfrm>
            <a:off x="256382" y="484188"/>
            <a:ext cx="8585200" cy="685800"/>
          </a:xfrm>
        </p:spPr>
        <p:txBody>
          <a:bodyPr/>
          <a:lstStyle/>
          <a:p>
            <a:r>
              <a:rPr lang="en-US" dirty="0"/>
              <a:t>Sample Size</a:t>
            </a:r>
          </a:p>
        </p:txBody>
      </p:sp>
      <p:sp>
        <p:nvSpPr>
          <p:cNvPr id="36867" name="Rectangle 2051"/>
          <p:cNvSpPr>
            <a:spLocks noGrp="1" noChangeArrowheads="1"/>
          </p:cNvSpPr>
          <p:nvPr>
            <p:ph type="body" idx="1"/>
          </p:nvPr>
        </p:nvSpPr>
        <p:spPr>
          <a:xfrm>
            <a:off x="146050" y="990600"/>
            <a:ext cx="8394700" cy="5029200"/>
          </a:xfrm>
          <a:noFill/>
        </p:spPr>
        <p:txBody>
          <a:bodyPr/>
          <a:lstStyle/>
          <a:p>
            <a:pPr marL="285750" indent="-285750" algn="just">
              <a:lnSpc>
                <a:spcPct val="95000"/>
              </a:lnSpc>
              <a:spcBef>
                <a:spcPct val="20000"/>
              </a:spcBef>
            </a:pPr>
            <a:endParaRPr lang="en-US" b="1">
              <a:latin typeface="Times New Roman" pitchFamily="18" charset="0"/>
              <a:cs typeface="Times New Roman" pitchFamily="18" charset="0"/>
            </a:endParaRPr>
          </a:p>
          <a:p>
            <a:pPr marL="285750" indent="-285750" algn="just">
              <a:lnSpc>
                <a:spcPct val="95000"/>
              </a:lnSpc>
              <a:spcBef>
                <a:spcPct val="20000"/>
              </a:spcBef>
              <a:buFont typeface="Monotype Sorts" charset="2"/>
              <a:buNone/>
            </a:pPr>
            <a:r>
              <a:rPr lang="en-US" b="1">
                <a:latin typeface="Times New Roman" pitchFamily="18" charset="0"/>
                <a:cs typeface="Times New Roman" pitchFamily="18" charset="0"/>
              </a:rPr>
              <a:t> </a:t>
            </a:r>
          </a:p>
        </p:txBody>
      </p:sp>
      <p:pic>
        <p:nvPicPr>
          <p:cNvPr id="36868" name="Picture 2052"/>
          <p:cNvPicPr>
            <a:picLocks noChangeAspect="1" noChangeArrowheads="1"/>
          </p:cNvPicPr>
          <p:nvPr/>
        </p:nvPicPr>
        <p:blipFill>
          <a:blip r:embed="rId3">
            <a:extLst>
              <a:ext uri="{28A0092B-C50C-407E-A947-70E740481C1C}">
                <a14:useLocalDpi xmlns:a14="http://schemas.microsoft.com/office/drawing/2010/main" val="0"/>
              </a:ext>
            </a:extLst>
          </a:blip>
          <a:srcRect l="10356" r="12498"/>
          <a:stretch>
            <a:fillRect/>
          </a:stretch>
        </p:blipFill>
        <p:spPr bwMode="auto">
          <a:xfrm>
            <a:off x="52388" y="1844675"/>
            <a:ext cx="3198812"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69" name="Picture 2053"/>
          <p:cNvPicPr>
            <a:picLocks noChangeAspect="1" noChangeArrowheads="1"/>
          </p:cNvPicPr>
          <p:nvPr/>
        </p:nvPicPr>
        <p:blipFill>
          <a:blip r:embed="rId4">
            <a:extLst>
              <a:ext uri="{28A0092B-C50C-407E-A947-70E740481C1C}">
                <a14:useLocalDpi xmlns:a14="http://schemas.microsoft.com/office/drawing/2010/main" val="0"/>
              </a:ext>
            </a:extLst>
          </a:blip>
          <a:srcRect l="10356" t="13811" r="14642" b="10954"/>
          <a:stretch>
            <a:fillRect/>
          </a:stretch>
        </p:blipFill>
        <p:spPr bwMode="auto">
          <a:xfrm>
            <a:off x="3048000" y="2206625"/>
            <a:ext cx="3198813" cy="240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6870" name="Picture 2054"/>
          <p:cNvPicPr>
            <a:picLocks noChangeAspect="1" noChangeArrowheads="1"/>
          </p:cNvPicPr>
          <p:nvPr/>
        </p:nvPicPr>
        <p:blipFill>
          <a:blip r:embed="rId5">
            <a:extLst>
              <a:ext uri="{28A0092B-C50C-407E-A947-70E740481C1C}">
                <a14:useLocalDpi xmlns:a14="http://schemas.microsoft.com/office/drawing/2010/main" val="0"/>
              </a:ext>
            </a:extLst>
          </a:blip>
          <a:srcRect l="11606" r="13213"/>
          <a:stretch>
            <a:fillRect/>
          </a:stretch>
        </p:blipFill>
        <p:spPr bwMode="auto">
          <a:xfrm>
            <a:off x="5943600" y="1828800"/>
            <a:ext cx="3198813"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1" name="Text Box 2055"/>
          <p:cNvSpPr txBox="1">
            <a:spLocks noChangeArrowheads="1"/>
          </p:cNvSpPr>
          <p:nvPr/>
        </p:nvSpPr>
        <p:spPr bwMode="auto">
          <a:xfrm>
            <a:off x="914400" y="4495800"/>
            <a:ext cx="807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t>8000 points		         2000 Points			500 Points</a:t>
            </a:r>
          </a:p>
        </p:txBody>
      </p:sp>
    </p:spTree>
    <p:extLst>
      <p:ext uri="{BB962C8B-B14F-4D97-AF65-F5344CB8AC3E}">
        <p14:creationId xmlns:p14="http://schemas.microsoft.com/office/powerpoint/2010/main" val="12982466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with Subsampling (Independence Violation)</a:t>
            </a:r>
            <a:endParaRPr lang="en-IN" dirty="0"/>
          </a:p>
        </p:txBody>
      </p:sp>
      <p:pic>
        <p:nvPicPr>
          <p:cNvPr id="4" name="Picture 3"/>
          <p:cNvPicPr>
            <a:picLocks noChangeAspect="1"/>
          </p:cNvPicPr>
          <p:nvPr/>
        </p:nvPicPr>
        <p:blipFill>
          <a:blip r:embed="rId2"/>
          <a:stretch>
            <a:fillRect/>
          </a:stretch>
        </p:blipFill>
        <p:spPr>
          <a:xfrm>
            <a:off x="1082091" y="1359981"/>
            <a:ext cx="6361446" cy="4247119"/>
          </a:xfrm>
          <a:prstGeom prst="rect">
            <a:avLst/>
          </a:prstGeom>
        </p:spPr>
      </p:pic>
      <p:sp>
        <p:nvSpPr>
          <p:cNvPr id="5" name="TextBox 4"/>
          <p:cNvSpPr txBox="1"/>
          <p:nvPr/>
        </p:nvSpPr>
        <p:spPr>
          <a:xfrm>
            <a:off x="4639804" y="1514690"/>
            <a:ext cx="4456070" cy="584775"/>
          </a:xfrm>
          <a:prstGeom prst="rect">
            <a:avLst/>
          </a:prstGeom>
          <a:solidFill>
            <a:schemeClr val="bg1"/>
          </a:solidFill>
        </p:spPr>
        <p:txBody>
          <a:bodyPr wrap="square" rtlCol="0">
            <a:spAutoFit/>
          </a:bodyPr>
          <a:lstStyle/>
          <a:p>
            <a:r>
              <a:rPr lang="en-IN" sz="1800" b="1" dirty="0" smtClean="0">
                <a:solidFill>
                  <a:srgbClr val="FF0000"/>
                </a:solidFill>
              </a:rPr>
              <a:t>IRIS Dataset of Flowers</a:t>
            </a:r>
          </a:p>
          <a:p>
            <a:r>
              <a:rPr lang="en-US" dirty="0" smtClean="0"/>
              <a:t>50 </a:t>
            </a:r>
            <a:r>
              <a:rPr lang="en-US" dirty="0" err="1"/>
              <a:t>Setosa</a:t>
            </a:r>
            <a:r>
              <a:rPr lang="en-US" dirty="0"/>
              <a:t>, 50 </a:t>
            </a:r>
            <a:r>
              <a:rPr lang="en-US" dirty="0" err="1"/>
              <a:t>Versicolor</a:t>
            </a:r>
            <a:r>
              <a:rPr lang="en-US" dirty="0"/>
              <a:t>, and 50 </a:t>
            </a:r>
            <a:r>
              <a:rPr lang="en-US" dirty="0" err="1" smtClean="0"/>
              <a:t>Virginica</a:t>
            </a:r>
            <a:endParaRPr lang="en-IN" b="1" dirty="0">
              <a:solidFill>
                <a:srgbClr val="FF0000"/>
              </a:solidFill>
            </a:endParaRPr>
          </a:p>
        </p:txBody>
      </p:sp>
      <p:sp>
        <p:nvSpPr>
          <p:cNvPr id="6" name="Rectangle 5"/>
          <p:cNvSpPr/>
          <p:nvPr/>
        </p:nvSpPr>
        <p:spPr>
          <a:xfrm>
            <a:off x="729165" y="5607100"/>
            <a:ext cx="7917530" cy="830997"/>
          </a:xfrm>
          <a:prstGeom prst="rect">
            <a:avLst/>
          </a:prstGeom>
        </p:spPr>
        <p:txBody>
          <a:bodyPr wrap="square">
            <a:spAutoFit/>
          </a:bodyPr>
          <a:lstStyle/>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R</a:t>
            </a:r>
            <a:r>
              <a:rPr lang="en-US" sz="1600" b="1" dirty="0" smtClean="0">
                <a:latin typeface="Calibri" panose="020F0502020204030204" pitchFamily="34" charset="0"/>
                <a:cs typeface="Calibri" panose="020F0502020204030204" pitchFamily="34" charset="0"/>
              </a:rPr>
              <a:t>andom subsampling can assign </a:t>
            </a:r>
            <a:r>
              <a:rPr lang="en-US" sz="1600" b="1" dirty="0">
                <a:latin typeface="Calibri" panose="020F0502020204030204" pitchFamily="34" charset="0"/>
                <a:cs typeface="Calibri" panose="020F0502020204030204" pitchFamily="34" charset="0"/>
              </a:rPr>
              <a:t>2/3 </a:t>
            </a:r>
            <a:r>
              <a:rPr lang="en-US" sz="1600" b="1" dirty="0" smtClean="0">
                <a:latin typeface="Calibri" panose="020F0502020204030204" pitchFamily="34" charset="0"/>
                <a:cs typeface="Calibri" panose="020F0502020204030204" pitchFamily="34" charset="0"/>
              </a:rPr>
              <a:t>(100</a:t>
            </a:r>
            <a:r>
              <a:rPr lang="en-US" sz="1600" b="1" dirty="0">
                <a:latin typeface="Calibri" panose="020F0502020204030204" pitchFamily="34" charset="0"/>
                <a:cs typeface="Calibri" panose="020F0502020204030204" pitchFamily="34" charset="0"/>
              </a:rPr>
              <a:t>) </a:t>
            </a:r>
            <a:r>
              <a:rPr lang="en-US" sz="1600" b="1" dirty="0" smtClean="0">
                <a:latin typeface="Calibri" panose="020F0502020204030204" pitchFamily="34" charset="0"/>
                <a:cs typeface="Calibri" panose="020F0502020204030204" pitchFamily="34" charset="0"/>
              </a:rPr>
              <a:t>to training </a:t>
            </a:r>
            <a:r>
              <a:rPr lang="en-US" sz="1600" b="1" dirty="0">
                <a:latin typeface="Calibri" panose="020F0502020204030204" pitchFamily="34" charset="0"/>
                <a:cs typeface="Calibri" panose="020F0502020204030204" pitchFamily="34" charset="0"/>
              </a:rPr>
              <a:t>set and 1/3 </a:t>
            </a:r>
            <a:r>
              <a:rPr lang="en-US" sz="1600" b="1" dirty="0" smtClean="0">
                <a:latin typeface="Calibri" panose="020F0502020204030204" pitchFamily="34" charset="0"/>
                <a:cs typeface="Calibri" panose="020F0502020204030204" pitchFamily="34" charset="0"/>
              </a:rPr>
              <a:t>(50</a:t>
            </a:r>
            <a:r>
              <a:rPr lang="en-US" sz="1600" b="1" dirty="0">
                <a:latin typeface="Calibri" panose="020F0502020204030204" pitchFamily="34" charset="0"/>
                <a:cs typeface="Calibri" panose="020F0502020204030204" pitchFamily="34" charset="0"/>
              </a:rPr>
              <a:t>) to the test </a:t>
            </a:r>
            <a:r>
              <a:rPr lang="en-US" sz="1600" b="1" dirty="0" smtClean="0">
                <a:latin typeface="Calibri" panose="020F0502020204030204" pitchFamily="34" charset="0"/>
                <a:cs typeface="Calibri" panose="020F0502020204030204" pitchFamily="34" charset="0"/>
              </a:rPr>
              <a:t>set</a:t>
            </a:r>
          </a:p>
          <a:p>
            <a:pPr marL="285750" lvl="5" indent="-285750">
              <a:buFont typeface="Arial" panose="020B0604020202020204" pitchFamily="34" charset="0"/>
              <a:buChar char="•"/>
            </a:pPr>
            <a:r>
              <a:rPr lang="en-US" sz="1600" b="1" dirty="0" smtClean="0">
                <a:latin typeface="Calibri" panose="020F0502020204030204" pitchFamily="34" charset="0"/>
                <a:cs typeface="Calibri" panose="020F0502020204030204" pitchFamily="34" charset="0"/>
              </a:rPr>
              <a:t>Training </a:t>
            </a:r>
            <a:r>
              <a:rPr lang="en-US" sz="1600" b="1" dirty="0">
                <a:latin typeface="Calibri" panose="020F0502020204030204" pitchFamily="34" charset="0"/>
                <a:cs typeface="Calibri" panose="020F0502020204030204" pitchFamily="34" charset="0"/>
              </a:rPr>
              <a:t>set → 38 x </a:t>
            </a:r>
            <a:r>
              <a:rPr lang="en-US" sz="1600" b="1" dirty="0" err="1">
                <a:latin typeface="Calibri" panose="020F0502020204030204" pitchFamily="34" charset="0"/>
                <a:cs typeface="Calibri" panose="020F0502020204030204" pitchFamily="34" charset="0"/>
              </a:rPr>
              <a:t>Setosa</a:t>
            </a:r>
            <a:r>
              <a:rPr lang="en-US" sz="1600" b="1" dirty="0">
                <a:latin typeface="Calibri" panose="020F0502020204030204" pitchFamily="34" charset="0"/>
                <a:cs typeface="Calibri" panose="020F0502020204030204" pitchFamily="34" charset="0"/>
              </a:rPr>
              <a:t>, 28 x </a:t>
            </a:r>
            <a:r>
              <a:rPr lang="en-US" sz="1600" b="1" dirty="0" err="1">
                <a:latin typeface="Calibri" panose="020F0502020204030204" pitchFamily="34" charset="0"/>
                <a:cs typeface="Calibri" panose="020F0502020204030204" pitchFamily="34" charset="0"/>
              </a:rPr>
              <a:t>Versicolor</a:t>
            </a:r>
            <a:r>
              <a:rPr lang="en-US" sz="1600" b="1" dirty="0">
                <a:latin typeface="Calibri" panose="020F0502020204030204" pitchFamily="34" charset="0"/>
                <a:cs typeface="Calibri" panose="020F0502020204030204" pitchFamily="34" charset="0"/>
              </a:rPr>
              <a:t>, 34 x </a:t>
            </a:r>
            <a:r>
              <a:rPr lang="en-US" sz="1600" b="1" dirty="0" err="1">
                <a:latin typeface="Calibri" panose="020F0502020204030204" pitchFamily="34" charset="0"/>
                <a:cs typeface="Calibri" panose="020F0502020204030204" pitchFamily="34" charset="0"/>
              </a:rPr>
              <a:t>Virginica</a:t>
            </a:r>
            <a:r>
              <a:rPr lang="en-US" sz="1600" b="1" dirty="0">
                <a:latin typeface="Calibri" panose="020F0502020204030204" pitchFamily="34" charset="0"/>
                <a:cs typeface="Calibri" panose="020F0502020204030204" pitchFamily="34" charset="0"/>
              </a:rPr>
              <a:t> </a:t>
            </a:r>
            <a:endParaRPr lang="en-US" sz="1600" b="1" dirty="0" smtClean="0">
              <a:latin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T</a:t>
            </a:r>
            <a:r>
              <a:rPr lang="en-US" sz="1600" b="1" dirty="0" smtClean="0">
                <a:latin typeface="Calibri" panose="020F0502020204030204" pitchFamily="34" charset="0"/>
                <a:cs typeface="Calibri" panose="020F0502020204030204" pitchFamily="34" charset="0"/>
              </a:rPr>
              <a:t>est </a:t>
            </a:r>
            <a:r>
              <a:rPr lang="en-US" sz="1600" b="1" dirty="0">
                <a:latin typeface="Calibri" panose="020F0502020204030204" pitchFamily="34" charset="0"/>
                <a:cs typeface="Calibri" panose="020F0502020204030204" pitchFamily="34" charset="0"/>
              </a:rPr>
              <a:t>set → 12 x </a:t>
            </a:r>
            <a:r>
              <a:rPr lang="en-US" sz="1600" b="1" dirty="0" err="1">
                <a:latin typeface="Calibri" panose="020F0502020204030204" pitchFamily="34" charset="0"/>
                <a:cs typeface="Calibri" panose="020F0502020204030204" pitchFamily="34" charset="0"/>
              </a:rPr>
              <a:t>Setosa</a:t>
            </a:r>
            <a:r>
              <a:rPr lang="en-US" sz="1600" b="1" dirty="0">
                <a:latin typeface="Calibri" panose="020F0502020204030204" pitchFamily="34" charset="0"/>
                <a:cs typeface="Calibri" panose="020F0502020204030204" pitchFamily="34" charset="0"/>
              </a:rPr>
              <a:t>, 22 x </a:t>
            </a:r>
            <a:r>
              <a:rPr lang="en-US" sz="1600" b="1" dirty="0" err="1">
                <a:latin typeface="Calibri" panose="020F0502020204030204" pitchFamily="34" charset="0"/>
                <a:cs typeface="Calibri" panose="020F0502020204030204" pitchFamily="34" charset="0"/>
              </a:rPr>
              <a:t>Versicolor</a:t>
            </a:r>
            <a:r>
              <a:rPr lang="en-US" sz="1600" b="1" dirty="0">
                <a:latin typeface="Calibri" panose="020F0502020204030204" pitchFamily="34" charset="0"/>
                <a:cs typeface="Calibri" panose="020F0502020204030204" pitchFamily="34" charset="0"/>
              </a:rPr>
              <a:t>, 16 x </a:t>
            </a:r>
            <a:r>
              <a:rPr lang="en-US" sz="1600" b="1" dirty="0" err="1">
                <a:latin typeface="Calibri" panose="020F0502020204030204" pitchFamily="34" charset="0"/>
                <a:cs typeface="Calibri" panose="020F0502020204030204" pitchFamily="34" charset="0"/>
              </a:rPr>
              <a:t>Virginica</a:t>
            </a:r>
            <a:endParaRPr lang="en-IN"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751200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r>
              <a:rPr lang="en-US" dirty="0"/>
              <a:t>Types of Sampling</a:t>
            </a:r>
          </a:p>
        </p:txBody>
      </p:sp>
      <p:sp>
        <p:nvSpPr>
          <p:cNvPr id="37891" name="Rectangle 5"/>
          <p:cNvSpPr>
            <a:spLocks noGrp="1" noChangeArrowheads="1"/>
          </p:cNvSpPr>
          <p:nvPr>
            <p:ph type="body" idx="1"/>
          </p:nvPr>
        </p:nvSpPr>
        <p:spPr>
          <a:xfrm>
            <a:off x="395536" y="1386385"/>
            <a:ext cx="8580437" cy="5181600"/>
          </a:xfrm>
        </p:spPr>
        <p:txBody>
          <a:bodyPr>
            <a:normAutofit fontScale="92500"/>
          </a:bodyPr>
          <a:lstStyle/>
          <a:p>
            <a:pPr>
              <a:lnSpc>
                <a:spcPct val="90000"/>
              </a:lnSpc>
            </a:pPr>
            <a:r>
              <a:rPr lang="en-US" dirty="0"/>
              <a:t>Simple Random Sampling</a:t>
            </a:r>
          </a:p>
          <a:p>
            <a:pPr marL="749300" lvl="1">
              <a:lnSpc>
                <a:spcPct val="90000"/>
              </a:lnSpc>
            </a:pPr>
            <a:r>
              <a:rPr lang="en-US" dirty="0"/>
              <a:t>There is an equal probability of selecting any particular item</a:t>
            </a:r>
          </a:p>
          <a:p>
            <a:pPr marL="749300" lvl="1">
              <a:lnSpc>
                <a:spcPct val="90000"/>
              </a:lnSpc>
            </a:pPr>
            <a:r>
              <a:rPr lang="en-US" dirty="0"/>
              <a:t>Sampling without replacement</a:t>
            </a:r>
          </a:p>
          <a:p>
            <a:pPr marL="1147763" lvl="2" indent="-284163">
              <a:lnSpc>
                <a:spcPct val="90000"/>
              </a:lnSpc>
            </a:pPr>
            <a:r>
              <a:rPr lang="en-US" sz="2400" dirty="0"/>
              <a:t>As each item is selected, it is removed from the population</a:t>
            </a:r>
          </a:p>
          <a:p>
            <a:pPr marL="749300" lvl="1">
              <a:lnSpc>
                <a:spcPct val="90000"/>
              </a:lnSpc>
            </a:pPr>
            <a:r>
              <a:rPr lang="en-US" dirty="0"/>
              <a:t>Sampling with replacement</a:t>
            </a:r>
          </a:p>
          <a:p>
            <a:pPr marL="1147763" lvl="2" indent="-284163">
              <a:lnSpc>
                <a:spcPct val="90000"/>
              </a:lnSpc>
            </a:pPr>
            <a:r>
              <a:rPr lang="en-US" sz="2400" dirty="0"/>
              <a:t>Objects are not removed from the population as they are selected for the sample.   </a:t>
            </a:r>
          </a:p>
          <a:p>
            <a:pPr marL="1147763" lvl="2" indent="-284163"/>
            <a:r>
              <a:rPr lang="en-US" sz="2400" dirty="0"/>
              <a:t>In sampling with replacement, the same object can be picked up more than once</a:t>
            </a:r>
          </a:p>
          <a:p>
            <a:pPr>
              <a:lnSpc>
                <a:spcPct val="90000"/>
              </a:lnSpc>
            </a:pPr>
            <a:r>
              <a:rPr lang="en-US" dirty="0"/>
              <a:t>Stratified sampling</a:t>
            </a:r>
          </a:p>
          <a:p>
            <a:pPr marL="749300" lvl="1">
              <a:lnSpc>
                <a:spcPct val="90000"/>
              </a:lnSpc>
            </a:pPr>
            <a:r>
              <a:rPr lang="en-US" dirty="0"/>
              <a:t>Split the data into several partitions; then draw random samples from each partition</a:t>
            </a:r>
          </a:p>
        </p:txBody>
      </p:sp>
    </p:spTree>
    <p:extLst>
      <p:ext uri="{BB962C8B-B14F-4D97-AF65-F5344CB8AC3E}">
        <p14:creationId xmlns:p14="http://schemas.microsoft.com/office/powerpoint/2010/main" val="143606011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dirty="0"/>
              <a:t>Building Classifiers with Imbalanced Training Set</a:t>
            </a:r>
          </a:p>
        </p:txBody>
      </p:sp>
      <p:sp>
        <p:nvSpPr>
          <p:cNvPr id="31747" name="Rectangle 3"/>
          <p:cNvSpPr>
            <a:spLocks noGrp="1" noChangeArrowheads="1"/>
          </p:cNvSpPr>
          <p:nvPr>
            <p:ph type="body" idx="1"/>
          </p:nvPr>
        </p:nvSpPr>
        <p:spPr/>
        <p:txBody>
          <a:bodyPr/>
          <a:lstStyle/>
          <a:p>
            <a:r>
              <a:rPr lang="en-US" altLang="en-US" dirty="0"/>
              <a:t>Modify the distribution of training data so that rare class is well-represented in training set</a:t>
            </a:r>
          </a:p>
          <a:p>
            <a:pPr lvl="1"/>
            <a:r>
              <a:rPr lang="en-US" altLang="en-US" dirty="0" err="1"/>
              <a:t>Undersample</a:t>
            </a:r>
            <a:r>
              <a:rPr lang="en-US" altLang="en-US" dirty="0"/>
              <a:t> the majority class</a:t>
            </a:r>
          </a:p>
          <a:p>
            <a:pPr lvl="1"/>
            <a:r>
              <a:rPr lang="en-US" altLang="en-US" dirty="0"/>
              <a:t>Oversample the rare class</a:t>
            </a:r>
          </a:p>
          <a:p>
            <a:pPr marL="0" indent="0">
              <a:buNone/>
            </a:pPr>
            <a:endParaRPr lang="en-US" altLang="en-US"/>
          </a:p>
          <a:p>
            <a:endParaRPr lang="en-US" altLang="en-US" dirty="0"/>
          </a:p>
        </p:txBody>
      </p:sp>
    </p:spTree>
    <p:extLst>
      <p:ext uri="{BB962C8B-B14F-4D97-AF65-F5344CB8AC3E}">
        <p14:creationId xmlns:p14="http://schemas.microsoft.com/office/powerpoint/2010/main" val="1825557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228600" y="0"/>
            <a:ext cx="8585200" cy="685800"/>
          </a:xfrm>
        </p:spPr>
        <p:txBody>
          <a:bodyPr/>
          <a:lstStyle/>
          <a:p>
            <a:r>
              <a:rPr lang="en-US"/>
              <a:t>Sample Size</a:t>
            </a:r>
          </a:p>
        </p:txBody>
      </p:sp>
      <p:sp>
        <p:nvSpPr>
          <p:cNvPr id="38915" name="Rectangle 1027"/>
          <p:cNvSpPr>
            <a:spLocks noGrp="1" noChangeArrowheads="1"/>
          </p:cNvSpPr>
          <p:nvPr>
            <p:ph type="body" idx="1"/>
          </p:nvPr>
        </p:nvSpPr>
        <p:spPr>
          <a:xfrm>
            <a:off x="228600" y="1393443"/>
            <a:ext cx="8394700" cy="5029200"/>
          </a:xfrm>
          <a:noFill/>
        </p:spPr>
        <p:txBody>
          <a:bodyPr>
            <a:normAutofit/>
          </a:bodyPr>
          <a:lstStyle/>
          <a:p>
            <a:pPr marL="285750" indent="-285750" algn="just">
              <a:lnSpc>
                <a:spcPct val="95000"/>
              </a:lnSpc>
              <a:spcBef>
                <a:spcPct val="20000"/>
              </a:spcBef>
              <a:tabLst>
                <a:tab pos="1198563" algn="l"/>
              </a:tabLst>
            </a:pPr>
            <a:r>
              <a:rPr lang="en-US" sz="2400" b="1" dirty="0">
                <a:latin typeface="Times New Roman" pitchFamily="18" charset="0"/>
                <a:cs typeface="Times New Roman" pitchFamily="18" charset="0"/>
              </a:rPr>
              <a:t>What sample size is necessary to get at least one object from each of 10 equal-sized groups.</a:t>
            </a:r>
          </a:p>
        </p:txBody>
      </p:sp>
      <p:pic>
        <p:nvPicPr>
          <p:cNvPr id="812037"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91" y="2218898"/>
            <a:ext cx="5786438"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30314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20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Discretization</a:t>
            </a:r>
          </a:p>
        </p:txBody>
      </p:sp>
      <p:sp>
        <p:nvSpPr>
          <p:cNvPr id="47107" name="Rectangle 3"/>
          <p:cNvSpPr>
            <a:spLocks noGrp="1" noChangeArrowheads="1"/>
          </p:cNvSpPr>
          <p:nvPr>
            <p:ph type="body" idx="1"/>
          </p:nvPr>
        </p:nvSpPr>
        <p:spPr/>
        <p:txBody>
          <a:bodyPr/>
          <a:lstStyle/>
          <a:p>
            <a:r>
              <a:rPr lang="en-US" dirty="0">
                <a:solidFill>
                  <a:srgbClr val="CC6600"/>
                </a:solidFill>
              </a:rPr>
              <a:t>Discretization</a:t>
            </a:r>
            <a:r>
              <a:rPr lang="en-US" dirty="0"/>
              <a:t> is the process of converting a continuous attribute into an ordinal attribute</a:t>
            </a:r>
          </a:p>
          <a:p>
            <a:pPr lvl="1"/>
            <a:r>
              <a:rPr lang="en-US" dirty="0"/>
              <a:t>A potentially infinite number of values are mapped into  a small number of categories</a:t>
            </a:r>
          </a:p>
          <a:p>
            <a:pPr lvl="1"/>
            <a:r>
              <a:rPr lang="en-US" dirty="0"/>
              <a:t>Discretization is  used in both unsupervised and supervised settings</a:t>
            </a:r>
            <a:endParaRPr lang="en-US" sz="2600" dirty="0"/>
          </a:p>
        </p:txBody>
      </p:sp>
    </p:spTree>
    <p:extLst>
      <p:ext uri="{BB962C8B-B14F-4D97-AF65-F5344CB8AC3E}">
        <p14:creationId xmlns:p14="http://schemas.microsoft.com/office/powerpoint/2010/main" val="2326691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13"/>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What is Machine Learning?</a:t>
            </a:r>
            <a:endParaRPr/>
          </a:p>
        </p:txBody>
      </p:sp>
      <p:sp>
        <p:nvSpPr>
          <p:cNvPr id="536" name="Google Shape;536;p13"/>
          <p:cNvSpPr txBox="1">
            <a:spLocks noGrp="1"/>
          </p:cNvSpPr>
          <p:nvPr>
            <p:ph type="body" idx="1"/>
          </p:nvPr>
        </p:nvSpPr>
        <p:spPr>
          <a:xfrm>
            <a:off x="152400" y="1524000"/>
            <a:ext cx="8763000" cy="27432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To have a learning problem, we must identify</a:t>
            </a:r>
            <a:endParaRPr/>
          </a:p>
          <a:p>
            <a:pPr marL="742950" lvl="1" indent="-285750" algn="l" rtl="0">
              <a:spcBef>
                <a:spcPts val="560"/>
              </a:spcBef>
              <a:spcAft>
                <a:spcPts val="0"/>
              </a:spcAft>
              <a:buClr>
                <a:schemeClr val="dk1"/>
              </a:buClr>
              <a:buSzPts val="2800"/>
              <a:buChar char="–"/>
            </a:pPr>
            <a:r>
              <a:rPr lang="en-US"/>
              <a:t>The class of tasks</a:t>
            </a:r>
            <a:endParaRPr/>
          </a:p>
          <a:p>
            <a:pPr marL="742950" lvl="1" indent="-285750" algn="l" rtl="0">
              <a:spcBef>
                <a:spcPts val="560"/>
              </a:spcBef>
              <a:spcAft>
                <a:spcPts val="0"/>
              </a:spcAft>
              <a:buClr>
                <a:schemeClr val="dk1"/>
              </a:buClr>
              <a:buSzPts val="2800"/>
              <a:buChar char="–"/>
            </a:pPr>
            <a:r>
              <a:rPr lang="en-US"/>
              <a:t>The measure of performance to be improved</a:t>
            </a:r>
            <a:endParaRPr/>
          </a:p>
          <a:p>
            <a:pPr marL="742950" lvl="1" indent="-285750" algn="l" rtl="0">
              <a:spcBef>
                <a:spcPts val="560"/>
              </a:spcBef>
              <a:spcAft>
                <a:spcPts val="0"/>
              </a:spcAft>
              <a:buClr>
                <a:schemeClr val="dk1"/>
              </a:buClr>
              <a:buSzPts val="2800"/>
              <a:buChar char="–"/>
            </a:pPr>
            <a:r>
              <a:rPr lang="en-US"/>
              <a:t>Source of experience</a:t>
            </a:r>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203" name="Rectangle 2"/>
          <p:cNvSpPr>
            <a:spLocks noGrp="1" noChangeArrowheads="1"/>
          </p:cNvSpPr>
          <p:nvPr>
            <p:ph type="title"/>
          </p:nvPr>
        </p:nvSpPr>
        <p:spPr>
          <a:xfrm>
            <a:off x="304800" y="0"/>
            <a:ext cx="8686800" cy="685800"/>
          </a:xfrm>
        </p:spPr>
        <p:txBody>
          <a:bodyPr/>
          <a:lstStyle/>
          <a:p>
            <a:r>
              <a:rPr lang="en-US" dirty="0"/>
              <a:t>Unsupervised Discretization</a:t>
            </a:r>
          </a:p>
        </p:txBody>
      </p:sp>
      <p:sp>
        <p:nvSpPr>
          <p:cNvPr id="51204" name="Text Box 6"/>
          <p:cNvSpPr txBox="1">
            <a:spLocks noChangeArrowheads="1"/>
          </p:cNvSpPr>
          <p:nvPr/>
        </p:nvSpPr>
        <p:spPr bwMode="auto">
          <a:xfrm>
            <a:off x="228600" y="5470525"/>
            <a:ext cx="8610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Data consists of four groups of points and two outliers. Data is one-dimensional, but a random y component is added to reduce overlap.</a:t>
            </a:r>
          </a:p>
        </p:txBody>
      </p:sp>
    </p:spTree>
    <p:extLst>
      <p:ext uri="{BB962C8B-B14F-4D97-AF65-F5344CB8AC3E}">
        <p14:creationId xmlns:p14="http://schemas.microsoft.com/office/powerpoint/2010/main" val="28815038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0"/>
            <a:ext cx="8763000" cy="685800"/>
          </a:xfrm>
        </p:spPr>
        <p:txBody>
          <a:bodyPr/>
          <a:lstStyle/>
          <a:p>
            <a:r>
              <a:rPr lang="en-US" dirty="0"/>
              <a:t>Unsupervised Discretization</a:t>
            </a:r>
          </a:p>
        </p:txBody>
      </p:sp>
      <p:pic>
        <p:nvPicPr>
          <p:cNvPr id="522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91313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28" name="Text Box 9"/>
          <p:cNvSpPr txBox="1">
            <a:spLocks noChangeArrowheads="1"/>
          </p:cNvSpPr>
          <p:nvPr/>
        </p:nvSpPr>
        <p:spPr bwMode="auto">
          <a:xfrm>
            <a:off x="609600"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interval width</a:t>
            </a:r>
            <a:r>
              <a:rPr lang="en-US" sz="2400"/>
              <a:t> approach used to obtain 4 values. </a:t>
            </a:r>
          </a:p>
        </p:txBody>
      </p:sp>
    </p:spTree>
    <p:extLst>
      <p:ext uri="{BB962C8B-B14F-4D97-AF65-F5344CB8AC3E}">
        <p14:creationId xmlns:p14="http://schemas.microsoft.com/office/powerpoint/2010/main" val="38732714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3251" name="Text Box 8"/>
          <p:cNvSpPr txBox="1">
            <a:spLocks noChangeArrowheads="1"/>
          </p:cNvSpPr>
          <p:nvPr/>
        </p:nvSpPr>
        <p:spPr bwMode="auto">
          <a:xfrm>
            <a:off x="611188" y="563880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Equal frequency</a:t>
            </a:r>
            <a:r>
              <a:rPr lang="en-US" sz="2400"/>
              <a:t> approach used to obtain 4 values.</a:t>
            </a:r>
          </a:p>
        </p:txBody>
      </p:sp>
      <p:pic>
        <p:nvPicPr>
          <p:cNvPr id="5325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1176338"/>
            <a:ext cx="9086850"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1017454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8600" y="0"/>
            <a:ext cx="8763000" cy="685800"/>
          </a:xfrm>
        </p:spPr>
        <p:txBody>
          <a:bodyPr/>
          <a:lstStyle/>
          <a:p>
            <a:r>
              <a:rPr lang="en-US" dirty="0"/>
              <a:t>Unsupervised Discretization</a:t>
            </a:r>
          </a:p>
        </p:txBody>
      </p:sp>
      <p:sp>
        <p:nvSpPr>
          <p:cNvPr id="54275" name="Text Box 9"/>
          <p:cNvSpPr txBox="1">
            <a:spLocks noChangeArrowheads="1"/>
          </p:cNvSpPr>
          <p:nvPr/>
        </p:nvSpPr>
        <p:spPr bwMode="auto">
          <a:xfrm>
            <a:off x="611188" y="5638800"/>
            <a:ext cx="815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400">
                <a:solidFill>
                  <a:srgbClr val="CC6600"/>
                </a:solidFill>
              </a:rPr>
              <a:t>K-means</a:t>
            </a:r>
            <a:r>
              <a:rPr lang="en-US" sz="2400"/>
              <a:t> approach to obtain 4 values.</a:t>
            </a:r>
          </a:p>
        </p:txBody>
      </p:sp>
      <p:pic>
        <p:nvPicPr>
          <p:cNvPr id="542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413"/>
            <a:ext cx="9144000" cy="43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71029309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Discretization in Supervised Settings</a:t>
            </a:r>
          </a:p>
        </p:txBody>
      </p:sp>
      <p:sp>
        <p:nvSpPr>
          <p:cNvPr id="47107" name="Rectangle 3"/>
          <p:cNvSpPr>
            <a:spLocks noGrp="1" noChangeArrowheads="1"/>
          </p:cNvSpPr>
          <p:nvPr>
            <p:ph type="body" idx="1"/>
          </p:nvPr>
        </p:nvSpPr>
        <p:spPr>
          <a:xfrm>
            <a:off x="395536" y="1394616"/>
            <a:ext cx="8318500" cy="1371600"/>
          </a:xfrm>
        </p:spPr>
        <p:txBody>
          <a:bodyPr>
            <a:normAutofit lnSpcReduction="10000"/>
          </a:bodyPr>
          <a:lstStyle/>
          <a:p>
            <a:pPr lvl="1"/>
            <a:r>
              <a:rPr lang="en-US" sz="2000" dirty="0"/>
              <a:t>Many classification algorithms work best if both the independent and dependent variables have only a few values</a:t>
            </a:r>
          </a:p>
          <a:p>
            <a:pPr lvl="1"/>
            <a:r>
              <a:rPr lang="en-US" sz="2000" dirty="0"/>
              <a:t>We give an illustration of the usefulness of discretization using the following example.</a:t>
            </a:r>
          </a:p>
        </p:txBody>
      </p:sp>
      <p:pic>
        <p:nvPicPr>
          <p:cNvPr id="2" name="Picture 1">
            <a:extLst>
              <a:ext uri="{FF2B5EF4-FFF2-40B4-BE49-F238E27FC236}">
                <a16:creationId xmlns="" xmlns:a16="http://schemas.microsoft.com/office/drawing/2014/main" id="{AD6689ED-8C4F-4D09-A88B-4B06DB7BD62C}"/>
              </a:ext>
            </a:extLst>
          </p:cNvPr>
          <p:cNvPicPr>
            <a:picLocks noChangeAspect="1"/>
          </p:cNvPicPr>
          <p:nvPr/>
        </p:nvPicPr>
        <p:blipFill>
          <a:blip r:embed="rId2"/>
          <a:stretch>
            <a:fillRect/>
          </a:stretch>
        </p:blipFill>
        <p:spPr>
          <a:xfrm>
            <a:off x="1370013" y="3036089"/>
            <a:ext cx="6400800" cy="3488077"/>
          </a:xfrm>
          <a:prstGeom prst="rect">
            <a:avLst/>
          </a:prstGeom>
        </p:spPr>
      </p:pic>
    </p:spTree>
    <p:extLst>
      <p:ext uri="{BB962C8B-B14F-4D97-AF65-F5344CB8AC3E}">
        <p14:creationId xmlns:p14="http://schemas.microsoft.com/office/powerpoint/2010/main" val="113639316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Binarization</a:t>
            </a:r>
          </a:p>
        </p:txBody>
      </p:sp>
      <p:sp>
        <p:nvSpPr>
          <p:cNvPr id="55299" name="Rectangle 3"/>
          <p:cNvSpPr>
            <a:spLocks noGrp="1" noChangeArrowheads="1"/>
          </p:cNvSpPr>
          <p:nvPr>
            <p:ph type="body" idx="1"/>
          </p:nvPr>
        </p:nvSpPr>
        <p:spPr/>
        <p:txBody>
          <a:bodyPr/>
          <a:lstStyle/>
          <a:p>
            <a:pPr>
              <a:lnSpc>
                <a:spcPct val="90000"/>
              </a:lnSpc>
            </a:pPr>
            <a:r>
              <a:rPr lang="en-US" dirty="0"/>
              <a:t>Binarization maps a continuous or categorical attribute into one or more binary variables</a:t>
            </a:r>
          </a:p>
          <a:p>
            <a:pPr marL="0" indent="0">
              <a:lnSpc>
                <a:spcPct val="90000"/>
              </a:lnSpc>
              <a:buNone/>
            </a:pPr>
            <a:endParaRPr lang="en-US" dirty="0"/>
          </a:p>
        </p:txBody>
      </p:sp>
      <p:pic>
        <p:nvPicPr>
          <p:cNvPr id="3" name="Picture 2">
            <a:extLst>
              <a:ext uri="{FF2B5EF4-FFF2-40B4-BE49-F238E27FC236}">
                <a16:creationId xmlns="" xmlns:a16="http://schemas.microsoft.com/office/drawing/2014/main" id="{42588A01-8704-4203-9A16-AB2253E83F0E}"/>
              </a:ext>
            </a:extLst>
          </p:cNvPr>
          <p:cNvPicPr>
            <a:picLocks noChangeAspect="1"/>
          </p:cNvPicPr>
          <p:nvPr/>
        </p:nvPicPr>
        <p:blipFill>
          <a:blip r:embed="rId2"/>
          <a:stretch>
            <a:fillRect/>
          </a:stretch>
        </p:blipFill>
        <p:spPr>
          <a:xfrm>
            <a:off x="381000" y="2743200"/>
            <a:ext cx="8229600" cy="2530836"/>
          </a:xfrm>
          <a:prstGeom prst="rect">
            <a:avLst/>
          </a:prstGeom>
        </p:spPr>
      </p:pic>
    </p:spTree>
    <p:extLst>
      <p:ext uri="{BB962C8B-B14F-4D97-AF65-F5344CB8AC3E}">
        <p14:creationId xmlns:p14="http://schemas.microsoft.com/office/powerpoint/2010/main" val="54789128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Attribute Transformation</a:t>
            </a:r>
          </a:p>
        </p:txBody>
      </p:sp>
      <p:sp>
        <p:nvSpPr>
          <p:cNvPr id="56323" name="Rectangle 3"/>
          <p:cNvSpPr>
            <a:spLocks noGrp="1" noChangeArrowheads="1"/>
          </p:cNvSpPr>
          <p:nvPr>
            <p:ph type="body" idx="1"/>
          </p:nvPr>
        </p:nvSpPr>
        <p:spPr>
          <a:xfrm>
            <a:off x="411163" y="1326112"/>
            <a:ext cx="8318500" cy="5181600"/>
          </a:xfrm>
        </p:spPr>
        <p:txBody>
          <a:bodyPr>
            <a:normAutofit fontScale="92500" lnSpcReduction="10000"/>
          </a:bodyPr>
          <a:lstStyle/>
          <a:p>
            <a:r>
              <a:rPr lang="en-US" dirty="0"/>
              <a:t>An </a:t>
            </a:r>
            <a:r>
              <a:rPr lang="en-US" dirty="0">
                <a:solidFill>
                  <a:srgbClr val="CC6600"/>
                </a:solidFill>
              </a:rPr>
              <a:t>attribute transform</a:t>
            </a:r>
            <a:r>
              <a:rPr lang="en-US" dirty="0"/>
              <a:t> is a function that maps the entire set of values of a given attribute to a new set of replacement values such that each old value can be identified with one of the new values</a:t>
            </a:r>
          </a:p>
          <a:p>
            <a:pPr lvl="1"/>
            <a:r>
              <a:rPr lang="en-US" sz="2600" dirty="0"/>
              <a:t>Simple functions: x</a:t>
            </a:r>
            <a:r>
              <a:rPr lang="en-US" sz="2600" baseline="30000" dirty="0"/>
              <a:t>k</a:t>
            </a:r>
            <a:r>
              <a:rPr lang="en-US" sz="2600" dirty="0"/>
              <a:t>, log(x), e</a:t>
            </a:r>
            <a:r>
              <a:rPr lang="en-US" sz="2600" baseline="30000" dirty="0"/>
              <a:t>x</a:t>
            </a:r>
            <a:r>
              <a:rPr lang="en-US" sz="2600" dirty="0"/>
              <a:t>, |x|</a:t>
            </a:r>
          </a:p>
          <a:p>
            <a:pPr lvl="1"/>
            <a:r>
              <a:rPr lang="en-US" sz="2600" dirty="0">
                <a:solidFill>
                  <a:srgbClr val="CC6600"/>
                </a:solidFill>
              </a:rPr>
              <a:t>Normalization</a:t>
            </a:r>
          </a:p>
          <a:p>
            <a:pPr marL="1257300" lvl="2" indent="-279400"/>
            <a:r>
              <a:rPr lang="en-US" sz="2400" dirty="0"/>
              <a:t>Refers to various techniques to adjust to differences among attributes in terms of frequency of occurrence, mean, variance, range</a:t>
            </a:r>
          </a:p>
          <a:p>
            <a:pPr marL="1257300" lvl="2" indent="-279400"/>
            <a:r>
              <a:rPr lang="en-US" sz="2400" dirty="0"/>
              <a:t>Take out unwanted, common signal, e.g., seasonality  </a:t>
            </a:r>
          </a:p>
          <a:p>
            <a:pPr lvl="1"/>
            <a:r>
              <a:rPr lang="en-US" dirty="0"/>
              <a:t>In statistics, </a:t>
            </a:r>
            <a:r>
              <a:rPr lang="en-US" dirty="0">
                <a:solidFill>
                  <a:srgbClr val="CC6600"/>
                </a:solidFill>
              </a:rPr>
              <a:t>standardization</a:t>
            </a:r>
            <a:r>
              <a:rPr lang="en-US" dirty="0"/>
              <a:t> refers to subtracting off the means and dividing by the standard deviation</a:t>
            </a:r>
          </a:p>
        </p:txBody>
      </p:sp>
    </p:spTree>
    <p:extLst>
      <p:ext uri="{BB962C8B-B14F-4D97-AF65-F5344CB8AC3E}">
        <p14:creationId xmlns:p14="http://schemas.microsoft.com/office/powerpoint/2010/main" val="117989361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304800" y="152400"/>
            <a:ext cx="6096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dirty="0">
                <a:latin typeface="Tahoma" pitchFamily="34" charset="0"/>
              </a:rPr>
              <a:t>Example: Sample Time Series of Plant Growth</a:t>
            </a:r>
          </a:p>
        </p:txBody>
      </p:sp>
      <p:sp>
        <p:nvSpPr>
          <p:cNvPr id="57347" name="Text Box 54"/>
          <p:cNvSpPr txBox="1">
            <a:spLocks noChangeArrowheads="1"/>
          </p:cNvSpPr>
          <p:nvPr/>
        </p:nvSpPr>
        <p:spPr bwMode="auto">
          <a:xfrm>
            <a:off x="3200400" y="4681185"/>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7348" name="Group 55"/>
          <p:cNvGrpSpPr>
            <a:grpSpLocks/>
          </p:cNvGrpSpPr>
          <p:nvPr/>
        </p:nvGrpSpPr>
        <p:grpSpPr bwMode="auto">
          <a:xfrm>
            <a:off x="304800" y="1371600"/>
            <a:ext cx="7011988" cy="3654425"/>
            <a:chOff x="624" y="624"/>
            <a:chExt cx="4417" cy="2302"/>
          </a:xfrm>
        </p:grpSpPr>
        <p:pic>
          <p:nvPicPr>
            <p:cNvPr id="57352" name="Picture 56" descr="npp_series"/>
            <p:cNvPicPr>
              <a:picLocks noChangeAspect="1" noChangeArrowheads="1"/>
            </p:cNvPicPr>
            <p:nvPr/>
          </p:nvPicPr>
          <p:blipFill>
            <a:blip r:embed="rId3">
              <a:extLst>
                <a:ext uri="{28A0092B-C50C-407E-A947-70E740481C1C}">
                  <a14:useLocalDpi xmlns:a14="http://schemas.microsoft.com/office/drawing/2010/main" val="0"/>
                </a:ext>
              </a:extLst>
            </a:blip>
            <a:srcRect t="12732" b="23555"/>
            <a:stretch>
              <a:fillRect/>
            </a:stretch>
          </p:blipFill>
          <p:spPr bwMode="auto">
            <a:xfrm>
              <a:off x="624"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graphicFrame>
        <p:nvGraphicFramePr>
          <p:cNvPr id="57349" name="Object 265"/>
          <p:cNvGraphicFramePr>
            <a:graphicFrameLocks noChangeAspect="1"/>
          </p:cNvGraphicFramePr>
          <p:nvPr>
            <p:extLst>
              <p:ext uri="{D42A27DB-BD31-4B8C-83A1-F6EECF244321}">
                <p14:modId xmlns:p14="http://schemas.microsoft.com/office/powerpoint/2010/main" val="2598608274"/>
              </p:ext>
            </p:extLst>
          </p:nvPr>
        </p:nvGraphicFramePr>
        <p:xfrm>
          <a:off x="1066800" y="5227285"/>
          <a:ext cx="5613400" cy="1282700"/>
        </p:xfrm>
        <a:graphic>
          <a:graphicData uri="http://schemas.openxmlformats.org/presentationml/2006/ole">
            <mc:AlternateContent xmlns:mc="http://schemas.openxmlformats.org/markup-compatibility/2006">
              <mc:Choice xmlns:v="urn:schemas-microsoft-com:vml" Requires="v">
                <p:oleObj spid="_x0000_s10247" name="Document" r:id="rId4" imgW="5617358" imgH="1290648" progId="Word.Document.8">
                  <p:embed/>
                </p:oleObj>
              </mc:Choice>
              <mc:Fallback>
                <p:oleObj name="Document" r:id="rId4" imgW="5617358" imgH="129064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27285"/>
                        <a:ext cx="5613400" cy="12827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Rectangle 266"/>
          <p:cNvSpPr>
            <a:spLocks noChangeArrowheads="1"/>
          </p:cNvSpPr>
          <p:nvPr/>
        </p:nvSpPr>
        <p:spPr bwMode="auto">
          <a:xfrm>
            <a:off x="914400" y="4757385"/>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
        <p:nvSpPr>
          <p:cNvPr id="57351" name="Text Box 267"/>
          <p:cNvSpPr txBox="1">
            <a:spLocks noChangeArrowheads="1"/>
          </p:cNvSpPr>
          <p:nvPr/>
        </p:nvSpPr>
        <p:spPr bwMode="auto">
          <a:xfrm>
            <a:off x="6870506" y="1781034"/>
            <a:ext cx="204489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t>Net Primary Production (NPP) is a measure of plant growth used by ecosystem scientists.</a:t>
            </a:r>
          </a:p>
        </p:txBody>
      </p:sp>
    </p:spTree>
    <p:extLst>
      <p:ext uri="{BB962C8B-B14F-4D97-AF65-F5344CB8AC3E}">
        <p14:creationId xmlns:p14="http://schemas.microsoft.com/office/powerpoint/2010/main" val="84738669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35340" y="280260"/>
            <a:ext cx="64178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2800" dirty="0">
                <a:latin typeface="Tahoma" pitchFamily="34" charset="0"/>
              </a:rPr>
              <a:t>Seasonality Accounts for Much Correlation</a:t>
            </a:r>
          </a:p>
        </p:txBody>
      </p:sp>
      <p:sp>
        <p:nvSpPr>
          <p:cNvPr id="58371" name="Text Box 54"/>
          <p:cNvSpPr txBox="1">
            <a:spLocks noChangeArrowheads="1"/>
          </p:cNvSpPr>
          <p:nvPr/>
        </p:nvSpPr>
        <p:spPr bwMode="auto">
          <a:xfrm>
            <a:off x="3200400" y="4790368"/>
            <a:ext cx="2667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lgn="ctr" eaLnBrk="1" hangingPunct="1">
              <a:spcBef>
                <a:spcPct val="50000"/>
              </a:spcBef>
            </a:pPr>
            <a:r>
              <a:rPr lang="en-US" sz="1200" b="0">
                <a:latin typeface="Times New Roman" pitchFamily="18" charset="0"/>
              </a:rPr>
              <a:t>Correlations between time series</a:t>
            </a:r>
          </a:p>
        </p:txBody>
      </p:sp>
      <p:grpSp>
        <p:nvGrpSpPr>
          <p:cNvPr id="58372" name="Group 55"/>
          <p:cNvGrpSpPr>
            <a:grpSpLocks/>
          </p:cNvGrpSpPr>
          <p:nvPr/>
        </p:nvGrpSpPr>
        <p:grpSpPr bwMode="auto">
          <a:xfrm>
            <a:off x="0" y="1302630"/>
            <a:ext cx="7011988" cy="3654425"/>
            <a:chOff x="576" y="624"/>
            <a:chExt cx="4417" cy="2302"/>
          </a:xfrm>
        </p:grpSpPr>
        <p:pic>
          <p:nvPicPr>
            <p:cNvPr id="58376" name="Picture 56" descr="npp_anom"/>
            <p:cNvPicPr>
              <a:picLocks noChangeAspect="1" noChangeArrowheads="1"/>
            </p:cNvPicPr>
            <p:nvPr/>
          </p:nvPicPr>
          <p:blipFill>
            <a:blip r:embed="rId3">
              <a:extLst>
                <a:ext uri="{28A0092B-C50C-407E-A947-70E740481C1C}">
                  <a14:useLocalDpi xmlns:a14="http://schemas.microsoft.com/office/drawing/2010/main" val="0"/>
                </a:ext>
              </a:extLst>
            </a:blip>
            <a:srcRect t="12732" b="23555"/>
            <a:stretch>
              <a:fillRect/>
            </a:stretch>
          </p:blipFill>
          <p:spPr bwMode="auto">
            <a:xfrm>
              <a:off x="576" y="816"/>
              <a:ext cx="4417"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Text Box 57"/>
            <p:cNvSpPr txBox="1">
              <a:spLocks noChangeArrowheads="1"/>
            </p:cNvSpPr>
            <p:nvPr/>
          </p:nvSpPr>
          <p:spPr bwMode="auto">
            <a:xfrm>
              <a:off x="2592" y="624"/>
              <a:ext cx="8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a:latin typeface="Times New Roman" pitchFamily="18" charset="0"/>
                </a:rPr>
                <a:t>Minneapolis</a:t>
              </a:r>
            </a:p>
          </p:txBody>
        </p:sp>
      </p:grpSp>
      <p:sp>
        <p:nvSpPr>
          <p:cNvPr id="58373" name="Rectangle 58"/>
          <p:cNvSpPr>
            <a:spLocks noChangeArrowheads="1"/>
          </p:cNvSpPr>
          <p:nvPr/>
        </p:nvSpPr>
        <p:spPr bwMode="auto">
          <a:xfrm>
            <a:off x="6553200" y="1979612"/>
            <a:ext cx="2590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marL="119063" lvl="1" indent="-4763">
              <a:lnSpc>
                <a:spcPct val="90000"/>
              </a:lnSpc>
              <a:spcBef>
                <a:spcPct val="20000"/>
              </a:spcBef>
              <a:spcAft>
                <a:spcPts val="400"/>
              </a:spcAft>
              <a:buClr>
                <a:srgbClr val="0C7B9C"/>
              </a:buClr>
              <a:buFont typeface="Arial" pitchFamily="34" charset="0"/>
              <a:buNone/>
            </a:pPr>
            <a:r>
              <a:rPr lang="en-US" sz="2000" b="0" dirty="0"/>
              <a:t>Normalized using monthly Z Score:</a:t>
            </a:r>
          </a:p>
          <a:p>
            <a:pPr marL="119063" lvl="1" indent="-4763">
              <a:lnSpc>
                <a:spcPct val="90000"/>
              </a:lnSpc>
              <a:spcBef>
                <a:spcPct val="20000"/>
              </a:spcBef>
              <a:spcAft>
                <a:spcPts val="400"/>
              </a:spcAft>
              <a:buClr>
                <a:srgbClr val="0C7B9C"/>
              </a:buClr>
              <a:buFont typeface="Arial" pitchFamily="34" charset="0"/>
              <a:buNone/>
            </a:pPr>
            <a:r>
              <a:rPr lang="en-US" sz="2000" b="0" dirty="0"/>
              <a:t>Subtract off monthly mean and divide by monthly standard deviation</a:t>
            </a:r>
          </a:p>
        </p:txBody>
      </p:sp>
      <p:graphicFrame>
        <p:nvGraphicFramePr>
          <p:cNvPr id="58374" name="Object 59"/>
          <p:cNvGraphicFramePr>
            <a:graphicFrameLocks noChangeAspect="1"/>
          </p:cNvGraphicFramePr>
          <p:nvPr>
            <p:extLst>
              <p:ext uri="{D42A27DB-BD31-4B8C-83A1-F6EECF244321}">
                <p14:modId xmlns:p14="http://schemas.microsoft.com/office/powerpoint/2010/main" val="3344914381"/>
              </p:ext>
            </p:extLst>
          </p:nvPr>
        </p:nvGraphicFramePr>
        <p:xfrm>
          <a:off x="1077913" y="5330118"/>
          <a:ext cx="5627687" cy="1289050"/>
        </p:xfrm>
        <a:graphic>
          <a:graphicData uri="http://schemas.openxmlformats.org/presentationml/2006/ole">
            <mc:AlternateContent xmlns:mc="http://schemas.openxmlformats.org/markup-compatibility/2006">
              <mc:Choice xmlns:v="urn:schemas-microsoft-com:vml" Requires="v">
                <p:oleObj spid="_x0000_s11271" name="Document" r:id="rId4" imgW="5627074" imgH="1289206" progId="Word.Document.8">
                  <p:embed/>
                </p:oleObj>
              </mc:Choice>
              <mc:Fallback>
                <p:oleObj name="Document" r:id="rId4" imgW="5627074" imgH="1289206"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7913" y="5330118"/>
                        <a:ext cx="5627687" cy="128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75" name="Rectangle 60"/>
          <p:cNvSpPr>
            <a:spLocks noChangeArrowheads="1"/>
          </p:cNvSpPr>
          <p:nvPr/>
        </p:nvSpPr>
        <p:spPr bwMode="auto">
          <a:xfrm>
            <a:off x="914400" y="4866568"/>
            <a:ext cx="54864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r>
              <a:rPr lang="en-US" sz="2000"/>
              <a:t>Correlations between time series</a:t>
            </a:r>
          </a:p>
        </p:txBody>
      </p:sp>
    </p:spTree>
    <p:extLst>
      <p:ext uri="{BB962C8B-B14F-4D97-AF65-F5344CB8AC3E}">
        <p14:creationId xmlns:p14="http://schemas.microsoft.com/office/powerpoint/2010/main" val="336724544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title"/>
          </p:nvPr>
        </p:nvSpPr>
        <p:spPr>
          <a:xfrm>
            <a:off x="394647" y="521223"/>
            <a:ext cx="8280400" cy="533400"/>
          </a:xfrm>
        </p:spPr>
        <p:txBody>
          <a:bodyPr/>
          <a:lstStyle/>
          <a:p>
            <a:r>
              <a:rPr lang="en-US" sz="2800" dirty="0"/>
              <a:t>Curse of Dimensionality</a:t>
            </a:r>
          </a:p>
        </p:txBody>
      </p:sp>
      <p:sp>
        <p:nvSpPr>
          <p:cNvPr id="39939" name="Rectangle 10"/>
          <p:cNvSpPr>
            <a:spLocks noGrp="1" noChangeArrowheads="1"/>
          </p:cNvSpPr>
          <p:nvPr>
            <p:ph type="body" sz="half" idx="1"/>
          </p:nvPr>
        </p:nvSpPr>
        <p:spPr>
          <a:xfrm>
            <a:off x="76200" y="1361365"/>
            <a:ext cx="4083050" cy="5181600"/>
          </a:xfrm>
        </p:spPr>
        <p:txBody>
          <a:bodyPr/>
          <a:lstStyle/>
          <a:p>
            <a:r>
              <a:rPr lang="en-US" sz="2400" dirty="0"/>
              <a:t>When dimensionality increases, data becomes increasingly sparse in the space that it occupies</a:t>
            </a:r>
          </a:p>
          <a:p>
            <a:endParaRPr lang="en-US" sz="2400" dirty="0"/>
          </a:p>
          <a:p>
            <a:r>
              <a:rPr lang="en-US" sz="2400" dirty="0"/>
              <a:t>Definitions of density and distance between points, which are critical for clustering and outlier detection, become less meaningful</a:t>
            </a:r>
          </a:p>
        </p:txBody>
      </p:sp>
      <p:sp>
        <p:nvSpPr>
          <p:cNvPr id="39940"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39941"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39942" name="Picture 1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702" r="8356"/>
          <a:stretch>
            <a:fillRect/>
          </a:stretch>
        </p:blipFill>
        <p:spPr>
          <a:xfrm>
            <a:off x="3962400" y="1441449"/>
            <a:ext cx="5029200" cy="3963988"/>
          </a:xfrm>
          <a:noFill/>
        </p:spPr>
      </p:pic>
      <p:sp>
        <p:nvSpPr>
          <p:cNvPr id="39943" name="Text Box 13"/>
          <p:cNvSpPr txBox="1">
            <a:spLocks noChangeArrowheads="1"/>
          </p:cNvSpPr>
          <p:nvPr/>
        </p:nvSpPr>
        <p:spPr bwMode="auto">
          <a:xfrm>
            <a:off x="3810000" y="5405437"/>
            <a:ext cx="5334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marL="114300" indent="-114300">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buFontTx/>
              <a:buChar char="•"/>
            </a:pPr>
            <a:r>
              <a:rPr lang="en-US" sz="2000" dirty="0"/>
              <a:t>Randomly generate 500 points</a:t>
            </a:r>
          </a:p>
          <a:p>
            <a:pPr>
              <a:spcBef>
                <a:spcPct val="50000"/>
              </a:spcBef>
              <a:buFontTx/>
              <a:buChar char="•"/>
            </a:pPr>
            <a:r>
              <a:rPr lang="en-US" sz="2000" dirty="0"/>
              <a:t>Compute difference between max and min distance between any pair of points</a:t>
            </a:r>
          </a:p>
        </p:txBody>
      </p:sp>
    </p:spTree>
    <p:extLst>
      <p:ext uri="{BB962C8B-B14F-4D97-AF65-F5344CB8AC3E}">
        <p14:creationId xmlns:p14="http://schemas.microsoft.com/office/powerpoint/2010/main" val="1455546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4"/>
          <p:cNvSpPr txBox="1">
            <a:spLocks noGrp="1"/>
          </p:cNvSpPr>
          <p:nvPr>
            <p:ph type="title"/>
          </p:nvPr>
        </p:nvSpPr>
        <p:spPr>
          <a:xfrm>
            <a:off x="0" y="3276600"/>
            <a:ext cx="9144000" cy="85010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4400" b="1">
                <a:latin typeface="Calibri"/>
                <a:ea typeface="Calibri"/>
                <a:cs typeface="Calibri"/>
                <a:sym typeface="Calibri"/>
              </a:rPr>
              <a:t>Example of Learning Problems</a:t>
            </a:r>
            <a:endParaRPr sz="4400"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p:cNvSpPr>
            <a:spLocks noGrp="1" noChangeArrowheads="1"/>
          </p:cNvSpPr>
          <p:nvPr>
            <p:ph type="title"/>
          </p:nvPr>
        </p:nvSpPr>
        <p:spPr/>
        <p:txBody>
          <a:bodyPr/>
          <a:lstStyle/>
          <a:p>
            <a:r>
              <a:rPr lang="en-US"/>
              <a:t>Dimensionality Reduction</a:t>
            </a:r>
          </a:p>
        </p:txBody>
      </p:sp>
      <p:sp>
        <p:nvSpPr>
          <p:cNvPr id="40963" name="Rectangle 1027"/>
          <p:cNvSpPr>
            <a:spLocks noGrp="1" noChangeArrowheads="1"/>
          </p:cNvSpPr>
          <p:nvPr>
            <p:ph type="body" idx="1"/>
          </p:nvPr>
        </p:nvSpPr>
        <p:spPr/>
        <p:txBody>
          <a:bodyPr>
            <a:normAutofit fontScale="92500" lnSpcReduction="10000"/>
          </a:bodyPr>
          <a:lstStyle/>
          <a:p>
            <a:pPr>
              <a:lnSpc>
                <a:spcPct val="90000"/>
              </a:lnSpc>
            </a:pPr>
            <a:r>
              <a:rPr lang="en-US"/>
              <a:t>Purpose:</a:t>
            </a:r>
          </a:p>
          <a:p>
            <a:pPr lvl="1">
              <a:lnSpc>
                <a:spcPct val="90000"/>
              </a:lnSpc>
            </a:pPr>
            <a:r>
              <a:rPr lang="en-US"/>
              <a:t>Avoid curse of dimensionality</a:t>
            </a:r>
          </a:p>
          <a:p>
            <a:pPr lvl="1">
              <a:lnSpc>
                <a:spcPct val="90000"/>
              </a:lnSpc>
            </a:pPr>
            <a:r>
              <a:rPr lang="en-US"/>
              <a:t>Reduce amount of time and memory required by data mining algorithms</a:t>
            </a:r>
          </a:p>
          <a:p>
            <a:pPr lvl="1">
              <a:lnSpc>
                <a:spcPct val="90000"/>
              </a:lnSpc>
            </a:pPr>
            <a:r>
              <a:rPr lang="en-US"/>
              <a:t>Allow data to be more easily visualized</a:t>
            </a:r>
          </a:p>
          <a:p>
            <a:pPr lvl="1">
              <a:lnSpc>
                <a:spcPct val="90000"/>
              </a:lnSpc>
            </a:pPr>
            <a:r>
              <a:rPr lang="en-US"/>
              <a:t>May help to eliminate irrelevant features or reduce noise</a:t>
            </a:r>
          </a:p>
          <a:p>
            <a:pPr lvl="4">
              <a:lnSpc>
                <a:spcPct val="90000"/>
              </a:lnSpc>
            </a:pPr>
            <a:endParaRPr lang="en-US"/>
          </a:p>
          <a:p>
            <a:pPr>
              <a:lnSpc>
                <a:spcPct val="90000"/>
              </a:lnSpc>
            </a:pPr>
            <a:r>
              <a:rPr lang="en-US"/>
              <a:t>Techniques</a:t>
            </a:r>
          </a:p>
          <a:p>
            <a:pPr lvl="1">
              <a:lnSpc>
                <a:spcPct val="90000"/>
              </a:lnSpc>
            </a:pPr>
            <a:r>
              <a:rPr lang="en-US"/>
              <a:t>Principal Components Analysis (PCA)</a:t>
            </a:r>
          </a:p>
          <a:p>
            <a:pPr lvl="1">
              <a:lnSpc>
                <a:spcPct val="90000"/>
              </a:lnSpc>
            </a:pPr>
            <a:r>
              <a:rPr lang="en-US"/>
              <a:t>Singular Value Decomposition</a:t>
            </a:r>
          </a:p>
          <a:p>
            <a:pPr lvl="1">
              <a:lnSpc>
                <a:spcPct val="90000"/>
              </a:lnSpc>
            </a:pPr>
            <a:r>
              <a:rPr lang="en-US"/>
              <a:t>Others: supervised and non-linear techniques</a:t>
            </a:r>
          </a:p>
        </p:txBody>
      </p:sp>
    </p:spTree>
    <p:extLst>
      <p:ext uri="{BB962C8B-B14F-4D97-AF65-F5344CB8AC3E}">
        <p14:creationId xmlns:p14="http://schemas.microsoft.com/office/powerpoint/2010/main" val="408481970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p>
            <a:r>
              <a:rPr lang="en-US"/>
              <a:t>Feature Subset Selection</a:t>
            </a:r>
          </a:p>
        </p:txBody>
      </p:sp>
      <p:sp>
        <p:nvSpPr>
          <p:cNvPr id="44035" name="Rectangle 7"/>
          <p:cNvSpPr>
            <a:spLocks noGrp="1" noChangeArrowheads="1"/>
          </p:cNvSpPr>
          <p:nvPr>
            <p:ph type="body" idx="1"/>
          </p:nvPr>
        </p:nvSpPr>
        <p:spPr/>
        <p:txBody>
          <a:bodyPr>
            <a:normAutofit fontScale="92500" lnSpcReduction="20000"/>
          </a:bodyPr>
          <a:lstStyle/>
          <a:p>
            <a:pPr>
              <a:lnSpc>
                <a:spcPct val="90000"/>
              </a:lnSpc>
            </a:pPr>
            <a:r>
              <a:rPr lang="en-US"/>
              <a:t>Another way to reduce dimensionality of data</a:t>
            </a:r>
          </a:p>
          <a:p>
            <a:pPr>
              <a:lnSpc>
                <a:spcPct val="90000"/>
              </a:lnSpc>
            </a:pPr>
            <a:r>
              <a:rPr lang="en-US"/>
              <a:t>Redundant features </a:t>
            </a:r>
          </a:p>
          <a:p>
            <a:pPr lvl="1">
              <a:lnSpc>
                <a:spcPct val="90000"/>
              </a:lnSpc>
            </a:pPr>
            <a:r>
              <a:rPr lang="en-US"/>
              <a:t>Duplicate much or all of the information contained in one or more other attributes</a:t>
            </a:r>
          </a:p>
          <a:p>
            <a:pPr lvl="1">
              <a:lnSpc>
                <a:spcPct val="90000"/>
              </a:lnSpc>
            </a:pPr>
            <a:r>
              <a:rPr lang="en-US"/>
              <a:t>Example: purchase price of a product and the amount of sales tax paid</a:t>
            </a:r>
          </a:p>
          <a:p>
            <a:pPr>
              <a:lnSpc>
                <a:spcPct val="90000"/>
              </a:lnSpc>
            </a:pPr>
            <a:r>
              <a:rPr lang="en-US"/>
              <a:t>Irrelevant features</a:t>
            </a:r>
          </a:p>
          <a:p>
            <a:pPr lvl="1">
              <a:lnSpc>
                <a:spcPct val="90000"/>
              </a:lnSpc>
            </a:pPr>
            <a:r>
              <a:rPr lang="en-US"/>
              <a:t>Contain no information that is useful for the data mining task at hand</a:t>
            </a:r>
          </a:p>
          <a:p>
            <a:pPr lvl="1">
              <a:lnSpc>
                <a:spcPct val="90000"/>
              </a:lnSpc>
            </a:pPr>
            <a:r>
              <a:rPr lang="en-US"/>
              <a:t>Example: students' ID is often irrelevant to the task of predicting students' GPA</a:t>
            </a:r>
          </a:p>
          <a:p>
            <a:pPr>
              <a:lnSpc>
                <a:spcPct val="90000"/>
              </a:lnSpc>
            </a:pPr>
            <a:r>
              <a:rPr lang="en-US"/>
              <a:t>Many techniques developed, especially for classification</a:t>
            </a:r>
          </a:p>
        </p:txBody>
      </p:sp>
      <p:sp>
        <p:nvSpPr>
          <p:cNvPr id="44036" name="Text Box 4"/>
          <p:cNvSpPr txBox="1">
            <a:spLocks noChangeArrowheads="1"/>
          </p:cNvSpPr>
          <p:nvPr/>
        </p:nvSpPr>
        <p:spPr bwMode="auto">
          <a:xfrm>
            <a:off x="1676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4037"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spTree>
    <p:extLst>
      <p:ext uri="{BB962C8B-B14F-4D97-AF65-F5344CB8AC3E}">
        <p14:creationId xmlns:p14="http://schemas.microsoft.com/office/powerpoint/2010/main" val="216894114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p:cNvSpPr>
            <a:spLocks noGrp="1" noChangeArrowheads="1"/>
          </p:cNvSpPr>
          <p:nvPr>
            <p:ph type="title"/>
          </p:nvPr>
        </p:nvSpPr>
        <p:spPr/>
        <p:txBody>
          <a:bodyPr/>
          <a:lstStyle/>
          <a:p>
            <a:r>
              <a:rPr lang="en-US"/>
              <a:t>Feature Creation</a:t>
            </a:r>
          </a:p>
        </p:txBody>
      </p:sp>
      <p:sp>
        <p:nvSpPr>
          <p:cNvPr id="45059" name="Rectangle 1027"/>
          <p:cNvSpPr>
            <a:spLocks noGrp="1" noChangeArrowheads="1"/>
          </p:cNvSpPr>
          <p:nvPr>
            <p:ph type="body" idx="1"/>
          </p:nvPr>
        </p:nvSpPr>
        <p:spPr/>
        <p:txBody>
          <a:bodyPr>
            <a:normAutofit fontScale="92500" lnSpcReduction="10000"/>
          </a:bodyPr>
          <a:lstStyle/>
          <a:p>
            <a:r>
              <a:rPr lang="en-US"/>
              <a:t>Create new attributes that can capture the important information in a data set much more efficiently than the original attributes</a:t>
            </a:r>
          </a:p>
          <a:p>
            <a:pPr lvl="4"/>
            <a:endParaRPr lang="en-US"/>
          </a:p>
          <a:p>
            <a:r>
              <a:rPr lang="en-US"/>
              <a:t>Three general methodologies:</a:t>
            </a:r>
          </a:p>
          <a:p>
            <a:pPr lvl="1"/>
            <a:r>
              <a:rPr lang="en-US"/>
              <a:t>Feature extraction</a:t>
            </a:r>
          </a:p>
          <a:p>
            <a:pPr marL="1147763" lvl="2" indent="-233363"/>
            <a:r>
              <a:rPr lang="en-US" sz="2400"/>
              <a:t> </a:t>
            </a:r>
            <a:r>
              <a:rPr lang="en-US" sz="2200"/>
              <a:t>Example: extracting edges from images</a:t>
            </a:r>
          </a:p>
          <a:p>
            <a:pPr lvl="1"/>
            <a:r>
              <a:rPr lang="en-US"/>
              <a:t>Feature construction</a:t>
            </a:r>
          </a:p>
          <a:p>
            <a:pPr marL="1147763" lvl="2" indent="-233363"/>
            <a:r>
              <a:rPr lang="en-US" sz="2200"/>
              <a:t> Example: dividing mass by volume to get density</a:t>
            </a:r>
            <a:r>
              <a:rPr lang="en-US" sz="2400"/>
              <a:t> </a:t>
            </a:r>
          </a:p>
          <a:p>
            <a:pPr lvl="1"/>
            <a:r>
              <a:rPr lang="en-US"/>
              <a:t>Mapping data to new space</a:t>
            </a:r>
          </a:p>
          <a:p>
            <a:pPr marL="1147763" lvl="2" indent="-233363"/>
            <a:r>
              <a:rPr lang="en-US" sz="2200"/>
              <a:t> Example: Fourier and wavelet analysis </a:t>
            </a:r>
          </a:p>
        </p:txBody>
      </p:sp>
    </p:spTree>
    <p:extLst>
      <p:ext uri="{BB962C8B-B14F-4D97-AF65-F5344CB8AC3E}">
        <p14:creationId xmlns:p14="http://schemas.microsoft.com/office/powerpoint/2010/main" val="1733282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228600" y="0"/>
            <a:ext cx="8585200" cy="685800"/>
          </a:xfrm>
        </p:spPr>
        <p:txBody>
          <a:bodyPr/>
          <a:lstStyle/>
          <a:p>
            <a:r>
              <a:rPr lang="en-US"/>
              <a:t>Mapping Data to a New Space</a:t>
            </a:r>
          </a:p>
        </p:txBody>
      </p:sp>
      <p:sp>
        <p:nvSpPr>
          <p:cNvPr id="46083" name="Rectangle 3"/>
          <p:cNvSpPr>
            <a:spLocks noGrp="1" noChangeArrowheads="1"/>
          </p:cNvSpPr>
          <p:nvPr>
            <p:ph type="body" idx="1"/>
          </p:nvPr>
        </p:nvSpPr>
        <p:spPr>
          <a:xfrm>
            <a:off x="146050" y="1181672"/>
            <a:ext cx="8394700" cy="5029200"/>
          </a:xfrm>
          <a:noFill/>
        </p:spPr>
        <p:txBody>
          <a:bodyPr/>
          <a:lstStyle/>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a:p>
            <a:pPr marL="285750" indent="-285750" algn="just">
              <a:lnSpc>
                <a:spcPct val="95000"/>
              </a:lnSpc>
              <a:spcBef>
                <a:spcPct val="20000"/>
              </a:spcBef>
              <a:tabLst>
                <a:tab pos="1198563" algn="l"/>
              </a:tabLst>
            </a:pPr>
            <a:endParaRPr lang="en-US" b="1">
              <a:latin typeface="Times New Roman" pitchFamily="18" charset="0"/>
              <a:cs typeface="Times New Roman" pitchFamily="18" charset="0"/>
            </a:endParaRPr>
          </a:p>
        </p:txBody>
      </p:sp>
      <p:sp>
        <p:nvSpPr>
          <p:cNvPr id="46084" name="Text Box 4"/>
          <p:cNvSpPr txBox="1">
            <a:spLocks noChangeArrowheads="1"/>
          </p:cNvSpPr>
          <p:nvPr/>
        </p:nvSpPr>
        <p:spPr bwMode="auto">
          <a:xfrm>
            <a:off x="1676400" y="3848672"/>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endParaRPr lang="en-US"/>
          </a:p>
        </p:txBody>
      </p:sp>
      <p:sp>
        <p:nvSpPr>
          <p:cNvPr id="46085" name="Rectangle 5"/>
          <p:cNvSpPr>
            <a:spLocks noChangeArrowheads="1"/>
          </p:cNvSpPr>
          <p:nvPr/>
        </p:nvSpPr>
        <p:spPr bwMode="auto">
          <a:xfrm>
            <a:off x="1717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spcBef>
                <a:spcPct val="50000"/>
              </a:spcBef>
            </a:pPr>
            <a:endParaRPr lang="en-US"/>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r="8214"/>
          <a:stretch>
            <a:fillRect/>
          </a:stretch>
        </p:blipFill>
        <p:spPr bwMode="auto">
          <a:xfrm>
            <a:off x="4419600" y="1715072"/>
            <a:ext cx="469900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6087" name="Picture 8"/>
          <p:cNvPicPr>
            <a:picLocks noChangeAspect="1" noChangeArrowheads="1"/>
          </p:cNvPicPr>
          <p:nvPr/>
        </p:nvPicPr>
        <p:blipFill>
          <a:blip r:embed="rId4">
            <a:extLst>
              <a:ext uri="{28A0092B-C50C-407E-A947-70E740481C1C}">
                <a14:useLocalDpi xmlns:a14="http://schemas.microsoft.com/office/drawing/2010/main" val="0"/>
              </a:ext>
            </a:extLst>
          </a:blip>
          <a:srcRect l="8392" r="6250"/>
          <a:stretch>
            <a:fillRect/>
          </a:stretch>
        </p:blipFill>
        <p:spPr bwMode="auto">
          <a:xfrm>
            <a:off x="76200" y="1680742"/>
            <a:ext cx="4689475"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88" name="Text Box 10"/>
          <p:cNvSpPr txBox="1">
            <a:spLocks noChangeArrowheads="1"/>
          </p:cNvSpPr>
          <p:nvPr/>
        </p:nvSpPr>
        <p:spPr bwMode="auto">
          <a:xfrm>
            <a:off x="914400" y="5906072"/>
            <a:ext cx="3886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Two Sine Waves + Noise</a:t>
            </a:r>
          </a:p>
        </p:txBody>
      </p:sp>
      <p:sp>
        <p:nvSpPr>
          <p:cNvPr id="46089" name="Text Box 11"/>
          <p:cNvSpPr txBox="1">
            <a:spLocks noChangeArrowheads="1"/>
          </p:cNvSpPr>
          <p:nvPr/>
        </p:nvSpPr>
        <p:spPr bwMode="auto">
          <a:xfrm>
            <a:off x="5867400" y="5906072"/>
            <a:ext cx="251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200"/>
              <a:t>Frequency</a:t>
            </a:r>
          </a:p>
        </p:txBody>
      </p:sp>
      <p:sp>
        <p:nvSpPr>
          <p:cNvPr id="46090" name="Rectangle 12"/>
          <p:cNvSpPr>
            <a:spLocks noChangeArrowheads="1"/>
          </p:cNvSpPr>
          <p:nvPr/>
        </p:nvSpPr>
        <p:spPr bwMode="auto">
          <a:xfrm>
            <a:off x="298450" y="1334072"/>
            <a:ext cx="83947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p>
            <a:pPr algn="just">
              <a:lnSpc>
                <a:spcPct val="95000"/>
              </a:lnSpc>
              <a:spcBef>
                <a:spcPct val="20000"/>
              </a:spcBef>
              <a:spcAft>
                <a:spcPts val="400"/>
              </a:spcAft>
              <a:buClr>
                <a:srgbClr val="0C7B9C"/>
              </a:buClr>
              <a:buSzPct val="75000"/>
              <a:tabLst>
                <a:tab pos="1198563" algn="l"/>
              </a:tabLst>
            </a:pPr>
            <a:r>
              <a:rPr lang="en-US" sz="2800" b="1" dirty="0">
                <a:solidFill>
                  <a:srgbClr val="FF0000"/>
                </a:solidFill>
                <a:latin typeface="Times New Roman" pitchFamily="18" charset="0"/>
                <a:cs typeface="Times New Roman" pitchFamily="18" charset="0"/>
              </a:rPr>
              <a:t>Fourier and wavelet transform</a:t>
            </a:r>
          </a:p>
        </p:txBody>
      </p:sp>
      <p:sp>
        <p:nvSpPr>
          <p:cNvPr id="46091" name="Text Box 13"/>
          <p:cNvSpPr txBox="1">
            <a:spLocks noChangeArrowheads="1"/>
          </p:cNvSpPr>
          <p:nvPr/>
        </p:nvSpPr>
        <p:spPr bwMode="auto">
          <a:xfrm>
            <a:off x="6619875" y="5353336"/>
            <a:ext cx="2286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b="0" dirty="0"/>
              <a:t>Frequency</a:t>
            </a:r>
          </a:p>
        </p:txBody>
      </p:sp>
    </p:spTree>
    <p:extLst>
      <p:ext uri="{BB962C8B-B14F-4D97-AF65-F5344CB8AC3E}">
        <p14:creationId xmlns:p14="http://schemas.microsoft.com/office/powerpoint/2010/main" val="9934889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59056" y="274638"/>
            <a:ext cx="6469290" cy="850106"/>
          </a:xfrm>
        </p:spPr>
        <p:txBody>
          <a:bodyPr/>
          <a:lstStyle/>
          <a:p>
            <a:r>
              <a:rPr lang="en-US" altLang="en-US" dirty="0" smtClean="0"/>
              <a:t>Evaluation Metrics: Confusion </a:t>
            </a:r>
            <a:r>
              <a:rPr lang="en-US" altLang="en-US" dirty="0"/>
              <a:t>Matrix</a:t>
            </a:r>
          </a:p>
        </p:txBody>
      </p:sp>
      <p:graphicFrame>
        <p:nvGraphicFramePr>
          <p:cNvPr id="1321988" name="Group 4"/>
          <p:cNvGraphicFramePr>
            <a:graphicFrameLocks noGrp="1"/>
          </p:cNvGraphicFramePr>
          <p:nvPr>
            <p:extLst>
              <p:ext uri="{D42A27DB-BD31-4B8C-83A1-F6EECF244321}">
                <p14:modId xmlns:p14="http://schemas.microsoft.com/office/powerpoint/2010/main" val="3200403002"/>
              </p:ext>
            </p:extLst>
          </p:nvPr>
        </p:nvGraphicFramePr>
        <p:xfrm>
          <a:off x="1132196" y="2259841"/>
          <a:ext cx="6096000" cy="2794000"/>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660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68580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
                      </a: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731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7470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5147" name="Text Box 27"/>
          <p:cNvSpPr txBox="1">
            <a:spLocks noChangeArrowheads="1"/>
          </p:cNvSpPr>
          <p:nvPr/>
        </p:nvSpPr>
        <p:spPr bwMode="auto">
          <a:xfrm>
            <a:off x="3075296" y="5149755"/>
            <a:ext cx="2220036"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400" dirty="0"/>
              <a:t>a: TP (true positive)</a:t>
            </a:r>
          </a:p>
          <a:p>
            <a:pPr>
              <a:spcBef>
                <a:spcPct val="50000"/>
              </a:spcBef>
              <a:spcAft>
                <a:spcPct val="0"/>
              </a:spcAft>
              <a:buClrTx/>
              <a:buSzTx/>
              <a:buFontTx/>
              <a:buNone/>
            </a:pPr>
            <a:r>
              <a:rPr lang="en-US" altLang="en-US" sz="1400" dirty="0"/>
              <a:t>b: FN (false negative)</a:t>
            </a:r>
          </a:p>
          <a:p>
            <a:pPr>
              <a:spcBef>
                <a:spcPct val="50000"/>
              </a:spcBef>
              <a:spcAft>
                <a:spcPct val="0"/>
              </a:spcAft>
              <a:buClrTx/>
              <a:buSzTx/>
              <a:buFontTx/>
              <a:buNone/>
            </a:pPr>
            <a:r>
              <a:rPr lang="en-US" altLang="en-US" sz="1400" dirty="0"/>
              <a:t>c: FP (false positive)</a:t>
            </a:r>
          </a:p>
          <a:p>
            <a:pPr>
              <a:spcBef>
                <a:spcPct val="50000"/>
              </a:spcBef>
              <a:spcAft>
                <a:spcPct val="0"/>
              </a:spcAft>
              <a:buClrTx/>
              <a:buSzTx/>
              <a:buFontTx/>
              <a:buNone/>
            </a:pPr>
            <a:r>
              <a:rPr lang="en-US" altLang="en-US" sz="1400" dirty="0"/>
              <a:t>d: TN (true negative)</a:t>
            </a:r>
          </a:p>
        </p:txBody>
      </p:sp>
    </p:spTree>
    <p:extLst>
      <p:ext uri="{BB962C8B-B14F-4D97-AF65-F5344CB8AC3E}">
        <p14:creationId xmlns:p14="http://schemas.microsoft.com/office/powerpoint/2010/main" val="41690568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t>Evaluation Metrics: Accuracy</a:t>
            </a:r>
            <a:endParaRPr lang="en-US" altLang="en-US" dirty="0"/>
          </a:p>
        </p:txBody>
      </p:sp>
      <p:sp>
        <p:nvSpPr>
          <p:cNvPr id="6147" name="Rectangle 3"/>
          <p:cNvSpPr>
            <a:spLocks noGrp="1" noChangeArrowheads="1"/>
          </p:cNvSpPr>
          <p:nvPr>
            <p:ph type="body" idx="1"/>
          </p:nvPr>
        </p:nvSpPr>
        <p:spPr/>
        <p:txBody>
          <a:bodyPr/>
          <a:lstStyle/>
          <a:p>
            <a:endParaRPr lang="en-US" altLang="en-US" dirty="0"/>
          </a:p>
          <a:p>
            <a:endParaRPr lang="en-US" altLang="en-US" dirty="0"/>
          </a:p>
          <a:p>
            <a:endParaRPr lang="en-US" altLang="en-US" dirty="0"/>
          </a:p>
          <a:p>
            <a:endParaRPr lang="en-US" altLang="en-US" dirty="0"/>
          </a:p>
          <a:p>
            <a:pPr marL="114300" indent="0">
              <a:buNone/>
            </a:pPr>
            <a:endParaRPr lang="en-US" altLang="en-US" dirty="0"/>
          </a:p>
          <a:p>
            <a:r>
              <a:rPr lang="en-US" altLang="en-US" dirty="0"/>
              <a:t>Most widely-used metric:</a:t>
            </a:r>
          </a:p>
          <a:p>
            <a:endParaRPr lang="en-US" altLang="en-US" dirty="0"/>
          </a:p>
        </p:txBody>
      </p:sp>
      <p:graphicFrame>
        <p:nvGraphicFramePr>
          <p:cNvPr id="1323012" name="Group 4"/>
          <p:cNvGraphicFramePr>
            <a:graphicFrameLocks noGrp="1"/>
          </p:cNvGraphicFramePr>
          <p:nvPr>
            <p:extLst>
              <p:ext uri="{D42A27DB-BD31-4B8C-83A1-F6EECF244321}">
                <p14:modId xmlns:p14="http://schemas.microsoft.com/office/powerpoint/2010/main" val="745626378"/>
              </p:ext>
            </p:extLst>
          </p:nvPr>
        </p:nvGraphicFramePr>
        <p:xfrm>
          <a:off x="1524000" y="1464864"/>
          <a:ext cx="6096000" cy="2822575"/>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66054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68595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
                      </a: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70119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rgbClr val="FF0000"/>
                          </a:solidFill>
                          <a:effectLst/>
                          <a:latin typeface="Arial" charset="0"/>
                        </a:rPr>
                        <a:t>(TP)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b</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(FN)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7487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br>
                        <a:rPr kumimoji="0" lang="en-US" sz="2000" b="0" i="0" u="none" strike="noStrike" cap="none" normalizeH="0" baseline="0">
                          <a:ln>
                            <a:noFill/>
                          </a:ln>
                          <a:solidFill>
                            <a:schemeClr val="tx1"/>
                          </a:solidFill>
                          <a:effectLst/>
                          <a:latin typeface="Arial" charset="0"/>
                        </a:rPr>
                      </a:br>
                      <a:r>
                        <a:rPr kumimoji="0" lang="en-US" sz="2000" b="0" i="0" u="none" strike="noStrike" cap="none" normalizeH="0" baseline="0">
                          <a:ln>
                            <a:noFill/>
                          </a:ln>
                          <a:solidFill>
                            <a:srgbClr val="FF0000"/>
                          </a:solidFill>
                          <a:effectLst/>
                          <a:latin typeface="Arial" charset="0"/>
                        </a:rPr>
                        <a:t>(FP)</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d</a:t>
                      </a:r>
                      <a:br>
                        <a:rPr kumimoji="0" lang="en-US" sz="2000" b="0" i="0" u="none" strike="noStrike" cap="none" normalizeH="0" baseline="0" dirty="0">
                          <a:ln>
                            <a:noFill/>
                          </a:ln>
                          <a:solidFill>
                            <a:schemeClr val="tx1"/>
                          </a:solidFill>
                          <a:effectLst/>
                          <a:latin typeface="Arial" charset="0"/>
                        </a:rPr>
                      </a:br>
                      <a:r>
                        <a:rPr kumimoji="0" lang="en-US" sz="2000" b="0" i="0" u="none" strike="noStrike" cap="none" normalizeH="0" baseline="0" dirty="0">
                          <a:ln>
                            <a:noFill/>
                          </a:ln>
                          <a:solidFill>
                            <a:srgbClr val="FF0000"/>
                          </a:solidFill>
                          <a:effectLst/>
                          <a:latin typeface="Arial" charset="0"/>
                        </a:rPr>
                        <a:t>(TN)</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6171" name="Object 27"/>
          <p:cNvGraphicFramePr>
            <a:graphicFrameLocks noChangeAspect="1"/>
          </p:cNvGraphicFramePr>
          <p:nvPr/>
        </p:nvGraphicFramePr>
        <p:xfrm>
          <a:off x="609600" y="5105400"/>
          <a:ext cx="7583488" cy="969963"/>
        </p:xfrm>
        <a:graphic>
          <a:graphicData uri="http://schemas.openxmlformats.org/presentationml/2006/ole">
            <mc:AlternateContent xmlns:mc="http://schemas.openxmlformats.org/markup-compatibility/2006">
              <mc:Choice xmlns:v="urn:schemas-microsoft-com:vml" Requires="v">
                <p:oleObj spid="_x0000_s12295" name="Equation" r:id="rId3" imgW="5664200" imgH="723900" progId="Equation.3">
                  <p:embed/>
                </p:oleObj>
              </mc:Choice>
              <mc:Fallback>
                <p:oleObj name="Equation" r:id="rId3" imgW="5664200" imgH="723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105400"/>
                        <a:ext cx="7583488"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8651912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a:t>Class Imbalance Problem</a:t>
            </a:r>
          </a:p>
        </p:txBody>
      </p:sp>
      <p:sp>
        <p:nvSpPr>
          <p:cNvPr id="3075" name="Rectangle 3"/>
          <p:cNvSpPr>
            <a:spLocks noGrp="1" noChangeArrowheads="1"/>
          </p:cNvSpPr>
          <p:nvPr>
            <p:ph type="body" idx="1"/>
          </p:nvPr>
        </p:nvSpPr>
        <p:spPr/>
        <p:txBody>
          <a:bodyPr>
            <a:normAutofit lnSpcReduction="10000"/>
          </a:bodyPr>
          <a:lstStyle/>
          <a:p>
            <a:r>
              <a:rPr lang="en-US" altLang="en-US" dirty="0"/>
              <a:t>Lots of classification problems where the classes are skewed (more records from one class than another)</a:t>
            </a:r>
          </a:p>
          <a:p>
            <a:pPr lvl="1"/>
            <a:r>
              <a:rPr lang="en-US" altLang="en-US" sz="2000" dirty="0"/>
              <a:t>Credit card fraud</a:t>
            </a:r>
          </a:p>
          <a:p>
            <a:pPr lvl="1"/>
            <a:r>
              <a:rPr lang="en-US" altLang="en-US" sz="2000" dirty="0"/>
              <a:t>Intrusion detection</a:t>
            </a:r>
          </a:p>
          <a:p>
            <a:pPr lvl="1"/>
            <a:r>
              <a:rPr lang="en-US" altLang="en-US" sz="2000" dirty="0"/>
              <a:t>Defective products in manufacturing assembly line</a:t>
            </a:r>
          </a:p>
          <a:p>
            <a:pPr lvl="1"/>
            <a:r>
              <a:rPr lang="en-US" altLang="en-US" sz="2000" dirty="0"/>
              <a:t>COVID-19 test results on a random </a:t>
            </a:r>
            <a:r>
              <a:rPr lang="en-US" altLang="en-US" sz="2000" dirty="0" smtClean="0"/>
              <a:t>sample</a:t>
            </a:r>
          </a:p>
          <a:p>
            <a:pPr marL="457200" lvl="1" indent="0">
              <a:buNone/>
            </a:pPr>
            <a:endParaRPr lang="en-US" altLang="en-US" sz="2000" dirty="0" smtClean="0"/>
          </a:p>
          <a:p>
            <a:r>
              <a:rPr lang="en-US" altLang="en-US" b="1" dirty="0" smtClean="0"/>
              <a:t>Key Challenge</a:t>
            </a:r>
            <a:r>
              <a:rPr lang="en-US" altLang="en-US" sz="2400" dirty="0" smtClean="0"/>
              <a:t>: </a:t>
            </a:r>
          </a:p>
          <a:p>
            <a:pPr lvl="1"/>
            <a:r>
              <a:rPr lang="en-US" altLang="en-US" sz="2400" dirty="0" smtClean="0"/>
              <a:t>Evaluation </a:t>
            </a:r>
            <a:r>
              <a:rPr lang="en-US" altLang="en-US" sz="2400" dirty="0"/>
              <a:t>measures such as accuracy are not well-suited for imbalanced class</a:t>
            </a:r>
          </a:p>
          <a:p>
            <a:endParaRPr lang="en-US" altLang="en-US" sz="2000" dirty="0"/>
          </a:p>
          <a:p>
            <a:endParaRPr lang="en-US" altLang="en-US" dirty="0"/>
          </a:p>
        </p:txBody>
      </p:sp>
    </p:spTree>
    <p:extLst>
      <p:ext uri="{BB962C8B-B14F-4D97-AF65-F5344CB8AC3E}">
        <p14:creationId xmlns:p14="http://schemas.microsoft.com/office/powerpoint/2010/main" val="228334099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Problem with Accuracy</a:t>
            </a:r>
          </a:p>
        </p:txBody>
      </p:sp>
      <p:sp>
        <p:nvSpPr>
          <p:cNvPr id="8195" name="Rectangle 3"/>
          <p:cNvSpPr>
            <a:spLocks noGrp="1" noChangeArrowheads="1"/>
          </p:cNvSpPr>
          <p:nvPr>
            <p:ph type="body" idx="1"/>
          </p:nvPr>
        </p:nvSpPr>
        <p:spPr>
          <a:xfrm>
            <a:off x="395536" y="1570231"/>
            <a:ext cx="8318500" cy="2087369"/>
          </a:xfrm>
        </p:spPr>
        <p:txBody>
          <a:bodyPr>
            <a:normAutofit/>
          </a:bodyPr>
          <a:lstStyle/>
          <a:p>
            <a:pPr>
              <a:lnSpc>
                <a:spcPct val="90000"/>
              </a:lnSpc>
            </a:pPr>
            <a:r>
              <a:rPr lang="en-US" altLang="en-US" sz="2000" dirty="0"/>
              <a:t>Consider a 2-class problem</a:t>
            </a:r>
          </a:p>
          <a:p>
            <a:pPr lvl="1">
              <a:lnSpc>
                <a:spcPct val="90000"/>
              </a:lnSpc>
            </a:pPr>
            <a:r>
              <a:rPr lang="en-US" altLang="en-US" sz="1600" dirty="0"/>
              <a:t>Number of Class NO examples = 990</a:t>
            </a:r>
          </a:p>
          <a:p>
            <a:pPr lvl="1">
              <a:lnSpc>
                <a:spcPct val="90000"/>
              </a:lnSpc>
            </a:pPr>
            <a:r>
              <a:rPr lang="en-US" altLang="en-US" sz="1600" dirty="0"/>
              <a:t>Number of Class YES examples = </a:t>
            </a:r>
            <a:r>
              <a:rPr lang="en-US" altLang="en-US" sz="1600" dirty="0" smtClean="0"/>
              <a:t>10</a:t>
            </a:r>
            <a:endParaRPr lang="en-US" altLang="en-US" sz="2000" dirty="0"/>
          </a:p>
          <a:p>
            <a:pPr>
              <a:lnSpc>
                <a:spcPct val="90000"/>
              </a:lnSpc>
            </a:pPr>
            <a:r>
              <a:rPr lang="en-US" altLang="en-US" sz="2000" dirty="0"/>
              <a:t>If a model predicts everything to be class NO, accuracy is 990/1000 = 99 %</a:t>
            </a:r>
          </a:p>
          <a:p>
            <a:pPr lvl="1">
              <a:lnSpc>
                <a:spcPct val="90000"/>
              </a:lnSpc>
            </a:pPr>
            <a:r>
              <a:rPr lang="en-US" altLang="en-US" sz="1600" dirty="0"/>
              <a:t>This is misleading because </a:t>
            </a:r>
            <a:r>
              <a:rPr lang="en-US" altLang="en-US" sz="1600" dirty="0" smtClean="0"/>
              <a:t>this trivial </a:t>
            </a:r>
            <a:r>
              <a:rPr lang="en-US" altLang="en-US" sz="1600" dirty="0"/>
              <a:t>model does not detect any class YES example</a:t>
            </a:r>
          </a:p>
          <a:p>
            <a:pPr lvl="1">
              <a:lnSpc>
                <a:spcPct val="90000"/>
              </a:lnSpc>
            </a:pPr>
            <a:r>
              <a:rPr lang="en-US" altLang="en-US" sz="1600" dirty="0"/>
              <a:t>Detecting the rare class is usually more interesting (e.g., frauds, intrusions, defects, </a:t>
            </a:r>
            <a:r>
              <a:rPr lang="en-US" altLang="en-US" sz="1600" dirty="0" err="1"/>
              <a:t>etc</a:t>
            </a:r>
            <a:r>
              <a:rPr lang="en-US" altLang="en-US" sz="1600" dirty="0"/>
              <a:t>)</a:t>
            </a:r>
          </a:p>
        </p:txBody>
      </p:sp>
      <p:graphicFrame>
        <p:nvGraphicFramePr>
          <p:cNvPr id="4" name="Group 4"/>
          <p:cNvGraphicFramePr>
            <a:graphicFrameLocks noGrp="1"/>
          </p:cNvGraphicFramePr>
          <p:nvPr>
            <p:extLst>
              <p:ext uri="{D42A27DB-BD31-4B8C-83A1-F6EECF244321}">
                <p14:modId xmlns:p14="http://schemas.microsoft.com/office/powerpoint/2010/main" val="1113162488"/>
              </p:ext>
            </p:extLst>
          </p:nvPr>
        </p:nvGraphicFramePr>
        <p:xfrm>
          <a:off x="1524000" y="3644260"/>
          <a:ext cx="6096000" cy="2651905"/>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620608">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CLASS</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64447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
                      </a:r>
                      <a:br>
                        <a:rPr kumimoji="0" lang="en-US" sz="2400" b="0" i="0" u="none" strike="noStrike" cap="none" normalizeH="0" baseline="0">
                          <a:ln>
                            <a:noFill/>
                          </a:ln>
                          <a:solidFill>
                            <a:schemeClr val="tx1"/>
                          </a:solidFill>
                          <a:effectLst/>
                          <a:latin typeface="Arial" charset="0"/>
                        </a:rPr>
                      </a:br>
                      <a:endParaRPr kumimoji="0" lang="en-US" sz="2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ACTUAL</a:t>
                      </a:r>
                      <a:br>
                        <a:rPr kumimoji="0" lang="en-US" sz="2400" b="0" i="0" u="none" strike="noStrike" cap="none" normalizeH="0" baseline="0">
                          <a:ln>
                            <a:noFill/>
                          </a:ln>
                          <a:solidFill>
                            <a:schemeClr val="tx1"/>
                          </a:solidFill>
                          <a:effectLst/>
                          <a:latin typeface="Arial" charset="0"/>
                        </a:rPr>
                      </a:br>
                      <a:r>
                        <a:rPr kumimoji="0" lang="en-US" sz="2400" b="0" i="0" u="none" strike="noStrike" cap="none" normalizeH="0" baseline="0">
                          <a:ln>
                            <a:noFill/>
                          </a:ln>
                          <a:solidFill>
                            <a:schemeClr val="tx1"/>
                          </a:solidFill>
                          <a:effectLst/>
                          <a:latin typeface="Arial" charset="0"/>
                        </a:rPr>
                        <a:t>CLASS</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dirty="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58799">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10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72802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990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94702934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better?</a:t>
            </a:r>
          </a:p>
        </p:txBody>
      </p:sp>
      <p:graphicFrame>
        <p:nvGraphicFramePr>
          <p:cNvPr id="4" name="Group 4"/>
          <p:cNvGraphicFramePr>
            <a:graphicFrameLocks noGrp="1"/>
          </p:cNvGraphicFramePr>
          <p:nvPr>
            <p:extLst>
              <p:ext uri="{D42A27DB-BD31-4B8C-83A1-F6EECF244321}">
                <p14:modId xmlns:p14="http://schemas.microsoft.com/office/powerpoint/2010/main" val="2385705858"/>
              </p:ext>
            </p:extLst>
          </p:nvPr>
        </p:nvGraphicFramePr>
        <p:xfrm>
          <a:off x="1633184" y="1675261"/>
          <a:ext cx="6096000" cy="1877289"/>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45970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8412">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
                      </a:r>
                      <a:br>
                        <a:rPr kumimoji="0" lang="en-US" sz="2400" b="0" i="0" u="none" strike="noStrike" cap="none" normalizeH="0" baseline="0" dirty="0">
                          <a:ln>
                            <a:noFill/>
                          </a:ln>
                          <a:solidFill>
                            <a:schemeClr val="tx1"/>
                          </a:solidFill>
                          <a:effectLst/>
                          <a:latin typeface="Arial" charset="0"/>
                        </a:rPr>
                      </a:br>
                      <a:r>
                        <a:rPr kumimoji="0" lang="en-US" sz="2400" b="0" i="0" u="none" strike="noStrike" cap="none" normalizeH="0" baseline="0" dirty="0">
                          <a:ln>
                            <a:noFill/>
                          </a:ln>
                          <a:solidFill>
                            <a:schemeClr val="tx1"/>
                          </a:solidFill>
                          <a:effectLst/>
                          <a:latin typeface="Arial" charset="0"/>
                        </a:rPr>
                        <a:t>ACTUAL</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8412">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10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2076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990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noGrp="1"/>
          </p:cNvGraphicFramePr>
          <p:nvPr>
            <p:extLst>
              <p:ext uri="{D42A27DB-BD31-4B8C-83A1-F6EECF244321}">
                <p14:modId xmlns:p14="http://schemas.microsoft.com/office/powerpoint/2010/main" val="1297088335"/>
              </p:ext>
            </p:extLst>
          </p:nvPr>
        </p:nvGraphicFramePr>
        <p:xfrm>
          <a:off x="1676400" y="4202376"/>
          <a:ext cx="6096000" cy="1940938"/>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47529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1192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
                      </a:r>
                      <a:br>
                        <a:rPr kumimoji="0" lang="en-US" sz="2400" b="0" i="0" u="none" strike="noStrike" cap="none" normalizeH="0" baseline="0" dirty="0">
                          <a:ln>
                            <a:noFill/>
                          </a:ln>
                          <a:solidFill>
                            <a:schemeClr val="tx1"/>
                          </a:solidFill>
                          <a:effectLst/>
                          <a:latin typeface="Arial" charset="0"/>
                        </a:rPr>
                      </a:br>
                      <a:r>
                        <a:rPr kumimoji="0" lang="en-US" sz="2400" b="0" i="0" u="none" strike="noStrike" cap="none" normalizeH="0" baseline="0" dirty="0">
                          <a:ln>
                            <a:noFill/>
                          </a:ln>
                          <a:solidFill>
                            <a:schemeClr val="tx1"/>
                          </a:solidFill>
                          <a:effectLst/>
                          <a:latin typeface="Arial" charset="0"/>
                        </a:rPr>
                        <a:t>ACTUAL</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1192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10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4180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rgbClr val="FF0000"/>
                          </a:solidFill>
                          <a:effectLst/>
                          <a:latin typeface="Arial" charset="0"/>
                        </a:rPr>
                        <a:t>500</a:t>
                      </a:r>
                      <a:endParaRPr kumimoji="0" lang="en-US" sz="2000" b="0" i="0" u="none" strike="noStrike" cap="none" normalizeH="0" baseline="0" dirty="0">
                        <a:ln>
                          <a:noFill/>
                        </a:ln>
                        <a:solidFill>
                          <a:srgbClr val="FF0000"/>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rgbClr val="FF0000"/>
                          </a:solidFill>
                          <a:effectLst/>
                          <a:latin typeface="Arial" charset="0"/>
                        </a:rPr>
                        <a:t>490</a:t>
                      </a:r>
                      <a:endParaRPr kumimoji="0" lang="en-US" sz="2000" b="0" i="0" u="none" strike="noStrike" cap="none" normalizeH="0" baseline="0" dirty="0">
                        <a:ln>
                          <a:noFill/>
                        </a:ln>
                        <a:solidFill>
                          <a:srgbClr val="FF0000"/>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1023584" y="2284861"/>
            <a:ext cx="554960" cy="707886"/>
          </a:xfrm>
          <a:prstGeom prst="rect">
            <a:avLst/>
          </a:prstGeom>
          <a:noFill/>
        </p:spPr>
        <p:txBody>
          <a:bodyPr wrap="none" rtlCol="0">
            <a:spAutoFit/>
          </a:bodyPr>
          <a:lstStyle/>
          <a:p>
            <a:r>
              <a:rPr lang="en-US" sz="4000" dirty="0"/>
              <a:t>A</a:t>
            </a:r>
          </a:p>
        </p:txBody>
      </p:sp>
      <p:sp>
        <p:nvSpPr>
          <p:cNvPr id="6" name="TextBox 5"/>
          <p:cNvSpPr txBox="1"/>
          <p:nvPr/>
        </p:nvSpPr>
        <p:spPr>
          <a:xfrm>
            <a:off x="1066800" y="4408890"/>
            <a:ext cx="526106" cy="707886"/>
          </a:xfrm>
          <a:prstGeom prst="rect">
            <a:avLst/>
          </a:prstGeom>
          <a:noFill/>
        </p:spPr>
        <p:txBody>
          <a:bodyPr wrap="none" rtlCol="0">
            <a:spAutoFit/>
          </a:bodyPr>
          <a:lstStyle/>
          <a:p>
            <a:r>
              <a:rPr lang="en-US" sz="4000" b="0" dirty="0"/>
              <a:t>B</a:t>
            </a:r>
          </a:p>
        </p:txBody>
      </p:sp>
      <p:sp>
        <p:nvSpPr>
          <p:cNvPr id="7" name="TextBox 6"/>
          <p:cNvSpPr txBox="1"/>
          <p:nvPr/>
        </p:nvSpPr>
        <p:spPr>
          <a:xfrm>
            <a:off x="3461984" y="3504061"/>
            <a:ext cx="1826141" cy="369332"/>
          </a:xfrm>
          <a:prstGeom prst="rect">
            <a:avLst/>
          </a:prstGeom>
          <a:noFill/>
        </p:spPr>
        <p:txBody>
          <a:bodyPr wrap="square" rtlCol="0">
            <a:spAutoFit/>
          </a:bodyPr>
          <a:lstStyle/>
          <a:p>
            <a:r>
              <a:rPr lang="en-US" sz="1800" dirty="0" smtClean="0"/>
              <a:t>Accuracy: 99%</a:t>
            </a:r>
            <a:endParaRPr lang="en-US" sz="1800" dirty="0"/>
          </a:p>
        </p:txBody>
      </p:sp>
      <p:sp>
        <p:nvSpPr>
          <p:cNvPr id="8" name="TextBox 7"/>
          <p:cNvSpPr txBox="1"/>
          <p:nvPr/>
        </p:nvSpPr>
        <p:spPr>
          <a:xfrm>
            <a:off x="3584059" y="6119044"/>
            <a:ext cx="1826141" cy="369332"/>
          </a:xfrm>
          <a:prstGeom prst="rect">
            <a:avLst/>
          </a:prstGeom>
          <a:noFill/>
        </p:spPr>
        <p:txBody>
          <a:bodyPr wrap="square" rtlCol="0">
            <a:spAutoFit/>
          </a:bodyPr>
          <a:lstStyle/>
          <a:p>
            <a:r>
              <a:rPr lang="en-US" sz="1800" dirty="0" smtClean="0"/>
              <a:t>Accuracy: 50%</a:t>
            </a:r>
            <a:endParaRPr lang="en-US" sz="1800" dirty="0"/>
          </a:p>
        </p:txBody>
      </p:sp>
    </p:spTree>
    <p:extLst>
      <p:ext uri="{BB962C8B-B14F-4D97-AF65-F5344CB8AC3E}">
        <p14:creationId xmlns:p14="http://schemas.microsoft.com/office/powerpoint/2010/main" val="62694643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model is better?</a:t>
            </a:r>
          </a:p>
        </p:txBody>
      </p:sp>
      <p:graphicFrame>
        <p:nvGraphicFramePr>
          <p:cNvPr id="4" name="Group 4"/>
          <p:cNvGraphicFramePr>
            <a:graphicFrameLocks noGrp="1"/>
          </p:cNvGraphicFramePr>
          <p:nvPr>
            <p:extLst>
              <p:ext uri="{D42A27DB-BD31-4B8C-83A1-F6EECF244321}">
                <p14:modId xmlns:p14="http://schemas.microsoft.com/office/powerpoint/2010/main" val="1045441661"/>
              </p:ext>
            </p:extLst>
          </p:nvPr>
        </p:nvGraphicFramePr>
        <p:xfrm>
          <a:off x="1524000" y="1600200"/>
          <a:ext cx="6096000" cy="1877289"/>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45970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98412">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
                      </a:r>
                      <a:br>
                        <a:rPr kumimoji="0" lang="en-US" sz="2400" b="0" i="0" u="none" strike="noStrike" cap="none" normalizeH="0" baseline="0" dirty="0">
                          <a:ln>
                            <a:noFill/>
                          </a:ln>
                          <a:solidFill>
                            <a:schemeClr val="tx1"/>
                          </a:solidFill>
                          <a:effectLst/>
                          <a:latin typeface="Arial" charset="0"/>
                        </a:rPr>
                      </a:br>
                      <a:r>
                        <a:rPr kumimoji="0" lang="en-US" sz="2400" b="0" i="0" u="none" strike="noStrike" cap="none" normalizeH="0" baseline="0" dirty="0">
                          <a:ln>
                            <a:noFill/>
                          </a:ln>
                          <a:solidFill>
                            <a:schemeClr val="tx1"/>
                          </a:solidFill>
                          <a:effectLst/>
                          <a:latin typeface="Arial" charset="0"/>
                        </a:rPr>
                        <a:t>ACTUAL</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8412">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5</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2076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990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noGrp="1"/>
          </p:cNvGraphicFramePr>
          <p:nvPr>
            <p:extLst>
              <p:ext uri="{D42A27DB-BD31-4B8C-83A1-F6EECF244321}">
                <p14:modId xmlns:p14="http://schemas.microsoft.com/office/powerpoint/2010/main" val="3792077342"/>
              </p:ext>
            </p:extLst>
          </p:nvPr>
        </p:nvGraphicFramePr>
        <p:xfrm>
          <a:off x="1676400" y="4267200"/>
          <a:ext cx="6096000" cy="1918853"/>
        </p:xfrm>
        <a:graphic>
          <a:graphicData uri="http://schemas.openxmlformats.org/drawingml/2006/table">
            <a:tbl>
              <a:tblPr/>
              <a:tblGrid>
                <a:gridCol w="1524000">
                  <a:extLst>
                    <a:ext uri="{9D8B030D-6E8A-4147-A177-3AD203B41FA5}">
                      <a16:colId xmlns="" xmlns:a16="http://schemas.microsoft.com/office/drawing/2014/main" val="20000"/>
                    </a:ext>
                  </a:extLst>
                </a:gridCol>
                <a:gridCol w="1524000">
                  <a:extLst>
                    <a:ext uri="{9D8B030D-6E8A-4147-A177-3AD203B41FA5}">
                      <a16:colId xmlns="" xmlns:a16="http://schemas.microsoft.com/office/drawing/2014/main" val="20001"/>
                    </a:ext>
                  </a:extLst>
                </a:gridCol>
                <a:gridCol w="1524000">
                  <a:extLst>
                    <a:ext uri="{9D8B030D-6E8A-4147-A177-3AD203B41FA5}">
                      <a16:colId xmlns="" xmlns:a16="http://schemas.microsoft.com/office/drawing/2014/main" val="20002"/>
                    </a:ext>
                  </a:extLst>
                </a:gridCol>
                <a:gridCol w="1524000">
                  <a:extLst>
                    <a:ext uri="{9D8B030D-6E8A-4147-A177-3AD203B41FA5}">
                      <a16:colId xmlns="" xmlns:a16="http://schemas.microsoft.com/office/drawing/2014/main" val="20003"/>
                    </a:ext>
                  </a:extLst>
                </a:gridCol>
              </a:tblGrid>
              <a:tr h="469882">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a:ln>
                          <a:noFill/>
                        </a:ln>
                        <a:solidFill>
                          <a:schemeClr val="tx1"/>
                        </a:solidFill>
                        <a:effectLst/>
                        <a:latin typeface="Arial" charset="0"/>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PREDICTED </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07233">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
                      </a:r>
                      <a:br>
                        <a:rPr kumimoji="0" lang="en-US" sz="2400" b="0" i="0" u="none" strike="noStrike" cap="none" normalizeH="0" baseline="0" dirty="0">
                          <a:ln>
                            <a:noFill/>
                          </a:ln>
                          <a:solidFill>
                            <a:schemeClr val="tx1"/>
                          </a:solidFill>
                          <a:effectLst/>
                          <a:latin typeface="Arial" charset="0"/>
                        </a:rPr>
                      </a:br>
                      <a:r>
                        <a:rPr kumimoji="0" lang="en-US" sz="2400" b="0" i="0" u="none" strike="noStrike" cap="none" normalizeH="0" baseline="0" dirty="0">
                          <a:ln>
                            <a:noFill/>
                          </a:ln>
                          <a:solidFill>
                            <a:schemeClr val="tx1"/>
                          </a:solidFill>
                          <a:effectLst/>
                          <a:latin typeface="Arial" charset="0"/>
                        </a:rPr>
                        <a:t>ACTUAL</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0723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Class=Yes</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10</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rgbClr val="FF0000"/>
                          </a:solidFill>
                          <a:effectLst/>
                          <a:latin typeface="Arial" charset="0"/>
                        </a:rPr>
                        <a:t>0</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3450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Class=No</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rgbClr val="FF0000"/>
                          </a:solidFill>
                          <a:effectLst/>
                          <a:latin typeface="Arial" charset="0"/>
                        </a:rPr>
                        <a:t>500</a:t>
                      </a:r>
                      <a:endParaRPr kumimoji="0" lang="en-US" sz="2000" b="0" i="0" u="none" strike="noStrike" cap="none" normalizeH="0" baseline="0" dirty="0">
                        <a:ln>
                          <a:noFill/>
                        </a:ln>
                        <a:solidFill>
                          <a:srgbClr val="FF0000"/>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smtClean="0">
                          <a:ln>
                            <a:noFill/>
                          </a:ln>
                          <a:solidFill>
                            <a:srgbClr val="FF0000"/>
                          </a:solidFill>
                          <a:effectLst/>
                          <a:latin typeface="Arial" charset="0"/>
                        </a:rPr>
                        <a:t>490</a:t>
                      </a:r>
                      <a:endParaRPr kumimoji="0" lang="en-US" sz="2000" b="0" i="0" u="none" strike="noStrike" cap="none" normalizeH="0" baseline="0" dirty="0">
                        <a:ln>
                          <a:noFill/>
                        </a:ln>
                        <a:solidFill>
                          <a:srgbClr val="FF0000"/>
                        </a:solidFill>
                        <a:effectLst/>
                        <a:latin typeface="Arial" charset="0"/>
                      </a:endParaRP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914400" y="1752600"/>
            <a:ext cx="554960" cy="707886"/>
          </a:xfrm>
          <a:prstGeom prst="rect">
            <a:avLst/>
          </a:prstGeom>
          <a:noFill/>
        </p:spPr>
        <p:txBody>
          <a:bodyPr wrap="none" rtlCol="0">
            <a:spAutoFit/>
          </a:bodyPr>
          <a:lstStyle/>
          <a:p>
            <a:r>
              <a:rPr lang="en-US" sz="4000" dirty="0"/>
              <a:t>A</a:t>
            </a:r>
          </a:p>
        </p:txBody>
      </p:sp>
      <p:sp>
        <p:nvSpPr>
          <p:cNvPr id="6" name="TextBox 5"/>
          <p:cNvSpPr txBox="1"/>
          <p:nvPr/>
        </p:nvSpPr>
        <p:spPr>
          <a:xfrm>
            <a:off x="1066800" y="4245114"/>
            <a:ext cx="526106" cy="707886"/>
          </a:xfrm>
          <a:prstGeom prst="rect">
            <a:avLst/>
          </a:prstGeom>
          <a:noFill/>
        </p:spPr>
        <p:txBody>
          <a:bodyPr wrap="none" rtlCol="0">
            <a:spAutoFit/>
          </a:bodyPr>
          <a:lstStyle/>
          <a:p>
            <a:r>
              <a:rPr lang="en-US" sz="4000" b="0" dirty="0"/>
              <a:t>B</a:t>
            </a:r>
          </a:p>
        </p:txBody>
      </p:sp>
    </p:spTree>
    <p:extLst>
      <p:ext uri="{BB962C8B-B14F-4D97-AF65-F5344CB8AC3E}">
        <p14:creationId xmlns:p14="http://schemas.microsoft.com/office/powerpoint/2010/main" val="2421028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5"/>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A Checker Learning Problem</a:t>
            </a:r>
            <a:endParaRPr/>
          </a:p>
        </p:txBody>
      </p:sp>
      <p:sp>
        <p:nvSpPr>
          <p:cNvPr id="551" name="Google Shape;551;p15"/>
          <p:cNvSpPr txBox="1">
            <a:spLocks noGrp="1"/>
          </p:cNvSpPr>
          <p:nvPr>
            <p:ph type="body" idx="1"/>
          </p:nvPr>
        </p:nvSpPr>
        <p:spPr>
          <a:xfrm>
            <a:off x="457200" y="1600201"/>
            <a:ext cx="8229600" cy="3048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US" sz="2800" b="1"/>
              <a:t>Task T:</a:t>
            </a:r>
            <a:r>
              <a:rPr lang="en-US" sz="2800"/>
              <a:t> Playing Checkers</a:t>
            </a:r>
            <a:endParaRPr/>
          </a:p>
          <a:p>
            <a:pPr marL="342900" lvl="0" indent="-342900" algn="just" rtl="0">
              <a:spcBef>
                <a:spcPts val="560"/>
              </a:spcBef>
              <a:spcAft>
                <a:spcPts val="0"/>
              </a:spcAft>
              <a:buClr>
                <a:schemeClr val="dk1"/>
              </a:buClr>
              <a:buSzPts val="2800"/>
              <a:buChar char="•"/>
            </a:pPr>
            <a:r>
              <a:rPr lang="en-US" sz="2800" b="1"/>
              <a:t>Performance Measure P:</a:t>
            </a:r>
            <a:r>
              <a:rPr lang="en-US" sz="2800"/>
              <a:t> Percent of games won against opponents</a:t>
            </a:r>
            <a:endParaRPr/>
          </a:p>
          <a:p>
            <a:pPr marL="342900" lvl="0" indent="-342900" algn="just" rtl="0">
              <a:spcBef>
                <a:spcPts val="560"/>
              </a:spcBef>
              <a:spcAft>
                <a:spcPts val="0"/>
              </a:spcAft>
              <a:buClr>
                <a:schemeClr val="dk1"/>
              </a:buClr>
              <a:buSzPts val="2800"/>
              <a:buChar char="•"/>
            </a:pPr>
            <a:r>
              <a:rPr lang="en-US" sz="2800" b="1"/>
              <a:t>Training Experience E: </a:t>
            </a:r>
            <a:r>
              <a:rPr lang="en-US" sz="2800"/>
              <a:t>To be selected ==&gt; Games Played against itself</a:t>
            </a:r>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21943" y="425356"/>
            <a:ext cx="8280400" cy="533400"/>
          </a:xfrm>
        </p:spPr>
        <p:txBody>
          <a:bodyPr/>
          <a:lstStyle/>
          <a:p>
            <a:r>
              <a:rPr lang="en-US" altLang="en-US" sz="2400" dirty="0"/>
              <a:t>Alternative Measures</a:t>
            </a:r>
          </a:p>
        </p:txBody>
      </p:sp>
      <p:graphicFrame>
        <p:nvGraphicFramePr>
          <p:cNvPr id="9219" name="Object 3"/>
          <p:cNvGraphicFramePr>
            <a:graphicFrameLocks noChangeAspect="1"/>
          </p:cNvGraphicFramePr>
          <p:nvPr>
            <p:extLst>
              <p:ext uri="{D42A27DB-BD31-4B8C-83A1-F6EECF244321}">
                <p14:modId xmlns:p14="http://schemas.microsoft.com/office/powerpoint/2010/main" val="3646652658"/>
              </p:ext>
            </p:extLst>
          </p:nvPr>
        </p:nvGraphicFramePr>
        <p:xfrm>
          <a:off x="2514600" y="3848669"/>
          <a:ext cx="4800600" cy="2680956"/>
        </p:xfrm>
        <a:graphic>
          <a:graphicData uri="http://schemas.openxmlformats.org/presentationml/2006/ole">
            <mc:AlternateContent xmlns:mc="http://schemas.openxmlformats.org/markup-compatibility/2006">
              <mc:Choice xmlns:v="urn:schemas-microsoft-com:vml" Requires="v">
                <p:oleObj spid="_x0000_s13319" name="Equation" r:id="rId3" imgW="4241800" imgH="2400300" progId="Equation.3">
                  <p:embed/>
                </p:oleObj>
              </mc:Choice>
              <mc:Fallback>
                <p:oleObj name="Equation" r:id="rId3" imgW="4241800" imgH="2400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3848669"/>
                        <a:ext cx="4800600" cy="2680956"/>
                      </a:xfrm>
                      <a:prstGeom prst="rect">
                        <a:avLst/>
                      </a:prstGeom>
                      <a:noFill/>
                      <a:ln>
                        <a:noFill/>
                      </a:ln>
                      <a:effec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750645172"/>
              </p:ext>
            </p:extLst>
          </p:nvPr>
        </p:nvGraphicFramePr>
        <p:xfrm>
          <a:off x="1488281" y="1453486"/>
          <a:ext cx="6065837" cy="2362201"/>
        </p:xfrm>
        <a:graphic>
          <a:graphicData uri="http://schemas.openxmlformats.org/drawingml/2006/table">
            <a:tbl>
              <a:tblPr/>
              <a:tblGrid>
                <a:gridCol w="1516062">
                  <a:extLst>
                    <a:ext uri="{9D8B030D-6E8A-4147-A177-3AD203B41FA5}">
                      <a16:colId xmlns="" xmlns:a16="http://schemas.microsoft.com/office/drawing/2014/main" val="20000"/>
                    </a:ext>
                  </a:extLst>
                </a:gridCol>
                <a:gridCol w="1517650">
                  <a:extLst>
                    <a:ext uri="{9D8B030D-6E8A-4147-A177-3AD203B41FA5}">
                      <a16:colId xmlns="" xmlns:a16="http://schemas.microsoft.com/office/drawing/2014/main" val="20001"/>
                    </a:ext>
                  </a:extLst>
                </a:gridCol>
                <a:gridCol w="1516063">
                  <a:extLst>
                    <a:ext uri="{9D8B030D-6E8A-4147-A177-3AD203B41FA5}">
                      <a16:colId xmlns="" xmlns:a16="http://schemas.microsoft.com/office/drawing/2014/main" val="20002"/>
                    </a:ext>
                  </a:extLst>
                </a:gridCol>
                <a:gridCol w="1516062">
                  <a:extLst>
                    <a:ext uri="{9D8B030D-6E8A-4147-A177-3AD203B41FA5}">
                      <a16:colId xmlns="" xmlns:a16="http://schemas.microsoft.com/office/drawing/2014/main" val="20003"/>
                    </a:ext>
                  </a:extLst>
                </a:gridCol>
              </a:tblGrid>
              <a:tr h="5588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7943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
                      </a:r>
                      <a:br>
                        <a:rPr kumimoji="0" lang="en-US" sz="2400" b="0" i="0" u="none" strike="noStrike" cap="none" normalizeH="0" baseline="0" dirty="0">
                          <a:ln>
                            <a:noFill/>
                          </a:ln>
                          <a:solidFill>
                            <a:schemeClr val="tx1"/>
                          </a:solidFill>
                          <a:effectLst/>
                          <a:latin typeface="Arial" charset="0"/>
                        </a:rPr>
                      </a:br>
                      <a:endParaRPr kumimoji="0" lang="en-US" sz="24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400" b="0" i="0" u="none" strike="noStrike" cap="none" normalizeH="0" baseline="0" dirty="0">
                          <a:ln>
                            <a:noFill/>
                          </a:ln>
                          <a:solidFill>
                            <a:schemeClr val="tx1"/>
                          </a:solidFill>
                          <a:effectLst/>
                          <a:latin typeface="Arial" charset="0"/>
                        </a:rPr>
                        <a:t>ACTUAL</a:t>
                      </a:r>
                      <a:br>
                        <a:rPr kumimoji="0" lang="en-US" sz="2400" b="0" i="0" u="none" strike="noStrike" cap="none" normalizeH="0" baseline="0" dirty="0">
                          <a:ln>
                            <a:noFill/>
                          </a:ln>
                          <a:solidFill>
                            <a:schemeClr val="tx1"/>
                          </a:solidFill>
                          <a:effectLst/>
                          <a:latin typeface="Arial" charset="0"/>
                        </a:rPr>
                      </a:br>
                      <a:r>
                        <a:rPr kumimoji="0" lang="en-US" sz="24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20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6832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55638">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2000" b="0" i="0" u="none" strike="noStrike" cap="none" normalizeH="0" baseline="0" dirty="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72561891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54013" y="561832"/>
            <a:ext cx="8280400" cy="533400"/>
          </a:xfrm>
        </p:spPr>
        <p:txBody>
          <a:bodyPr/>
          <a:lstStyle/>
          <a:p>
            <a:r>
              <a:rPr lang="en-US" altLang="en-US" sz="2400" dirty="0"/>
              <a:t>Alternative Measures</a:t>
            </a:r>
          </a:p>
        </p:txBody>
      </p:sp>
      <p:graphicFrame>
        <p:nvGraphicFramePr>
          <p:cNvPr id="10243" name="Object 3"/>
          <p:cNvGraphicFramePr>
            <a:graphicFrameLocks noChangeAspect="1"/>
          </p:cNvGraphicFramePr>
          <p:nvPr>
            <p:extLst>
              <p:ext uri="{D42A27DB-BD31-4B8C-83A1-F6EECF244321}">
                <p14:modId xmlns:p14="http://schemas.microsoft.com/office/powerpoint/2010/main" val="3973949227"/>
              </p:ext>
            </p:extLst>
          </p:nvPr>
        </p:nvGraphicFramePr>
        <p:xfrm>
          <a:off x="5645150" y="2563619"/>
          <a:ext cx="2989263" cy="2363787"/>
        </p:xfrm>
        <a:graphic>
          <a:graphicData uri="http://schemas.openxmlformats.org/presentationml/2006/ole">
            <mc:AlternateContent xmlns:mc="http://schemas.openxmlformats.org/markup-compatibility/2006">
              <mc:Choice xmlns:v="urn:schemas-microsoft-com:vml" Requires="v">
                <p:oleObj spid="_x0000_s14343" name="Equation" r:id="rId3" imgW="2057400" imgH="1625400" progId="Equation.3">
                  <p:embed/>
                </p:oleObj>
              </mc:Choice>
              <mc:Fallback>
                <p:oleObj name="Equation" r:id="rId3" imgW="2057400" imgH="1625400" progId="Equation.3">
                  <p:embed/>
                  <p:pic>
                    <p:nvPicPr>
                      <p:cNvPr id="0" name=""/>
                      <p:cNvPicPr>
                        <a:picLocks noChangeAspect="1" noChangeArrowheads="1"/>
                      </p:cNvPicPr>
                      <p:nvPr/>
                    </p:nvPicPr>
                    <p:blipFill>
                      <a:blip r:embed="rId4"/>
                      <a:srcRect/>
                      <a:stretch>
                        <a:fillRect/>
                      </a:stretch>
                    </p:blipFill>
                    <p:spPr bwMode="auto">
                      <a:xfrm>
                        <a:off x="5645150" y="2563619"/>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2740707791"/>
              </p:ext>
            </p:extLst>
          </p:nvPr>
        </p:nvGraphicFramePr>
        <p:xfrm>
          <a:off x="304800" y="2755706"/>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48439452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54013" y="341313"/>
            <a:ext cx="8280400" cy="533400"/>
          </a:xfrm>
        </p:spPr>
        <p:txBody>
          <a:bodyPr/>
          <a:lstStyle/>
          <a:p>
            <a:r>
              <a:rPr lang="en-US" altLang="en-US" sz="2400" dirty="0"/>
              <a:t>Alternative Measures</a:t>
            </a:r>
          </a:p>
        </p:txBody>
      </p:sp>
      <p:graphicFrame>
        <p:nvGraphicFramePr>
          <p:cNvPr id="11267" name="Object 3"/>
          <p:cNvGraphicFramePr>
            <a:graphicFrameLocks noChangeAspect="1"/>
          </p:cNvGraphicFramePr>
          <p:nvPr>
            <p:extLst>
              <p:ext uri="{D42A27DB-BD31-4B8C-83A1-F6EECF244321}">
                <p14:modId xmlns:p14="http://schemas.microsoft.com/office/powerpoint/2010/main" val="2201191388"/>
              </p:ext>
            </p:extLst>
          </p:nvPr>
        </p:nvGraphicFramePr>
        <p:xfrm>
          <a:off x="5645150" y="1376273"/>
          <a:ext cx="2989263" cy="2363787"/>
        </p:xfrm>
        <a:graphic>
          <a:graphicData uri="http://schemas.openxmlformats.org/presentationml/2006/ole">
            <mc:AlternateContent xmlns:mc="http://schemas.openxmlformats.org/markup-compatibility/2006">
              <mc:Choice xmlns:v="urn:schemas-microsoft-com:vml" Requires="v">
                <p:oleObj spid="_x0000_s15372" name="Equation" r:id="rId3" imgW="2057400" imgH="1625400" progId="Equation.3">
                  <p:embed/>
                </p:oleObj>
              </mc:Choice>
              <mc:Fallback>
                <p:oleObj name="Equation" r:id="rId3" imgW="2057400" imgH="1625400" progId="Equation.3">
                  <p:embed/>
                  <p:pic>
                    <p:nvPicPr>
                      <p:cNvPr id="0" name=""/>
                      <p:cNvPicPr>
                        <a:picLocks noChangeAspect="1" noChangeArrowheads="1"/>
                      </p:cNvPicPr>
                      <p:nvPr/>
                    </p:nvPicPr>
                    <p:blipFill>
                      <a:blip r:embed="rId4"/>
                      <a:srcRect/>
                      <a:stretch>
                        <a:fillRect/>
                      </a:stretch>
                    </p:blipFill>
                    <p:spPr bwMode="auto">
                      <a:xfrm>
                        <a:off x="5645150" y="1376273"/>
                        <a:ext cx="2989263"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3010799010"/>
              </p:ext>
            </p:extLst>
          </p:nvPr>
        </p:nvGraphicFramePr>
        <p:xfrm>
          <a:off x="304800" y="1568360"/>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4281937791"/>
              </p:ext>
            </p:extLst>
          </p:nvPr>
        </p:nvGraphicFramePr>
        <p:xfrm>
          <a:off x="332096" y="4221712"/>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990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1314" name="Object 1"/>
          <p:cNvGraphicFramePr>
            <a:graphicFrameLocks noChangeAspect="1"/>
          </p:cNvGraphicFramePr>
          <p:nvPr>
            <p:extLst>
              <p:ext uri="{D42A27DB-BD31-4B8C-83A1-F6EECF244321}">
                <p14:modId xmlns:p14="http://schemas.microsoft.com/office/powerpoint/2010/main" val="2912793562"/>
              </p:ext>
            </p:extLst>
          </p:nvPr>
        </p:nvGraphicFramePr>
        <p:xfrm>
          <a:off x="5648325" y="3962400"/>
          <a:ext cx="2970213" cy="2363788"/>
        </p:xfrm>
        <a:graphic>
          <a:graphicData uri="http://schemas.openxmlformats.org/presentationml/2006/ole">
            <mc:AlternateContent xmlns:mc="http://schemas.openxmlformats.org/markup-compatibility/2006">
              <mc:Choice xmlns:v="urn:schemas-microsoft-com:vml" Requires="v">
                <p:oleObj spid="_x0000_s15373" name="Equation" r:id="rId5" imgW="2044440" imgH="1625400" progId="Equation.3">
                  <p:embed/>
                </p:oleObj>
              </mc:Choice>
              <mc:Fallback>
                <p:oleObj name="Equation" r:id="rId5" imgW="2044440" imgH="1625400" progId="Equation.3">
                  <p:embed/>
                  <p:pic>
                    <p:nvPicPr>
                      <p:cNvPr id="0" name=""/>
                      <p:cNvPicPr>
                        <a:picLocks noChangeAspect="1" noChangeArrowheads="1"/>
                      </p:cNvPicPr>
                      <p:nvPr/>
                    </p:nvPicPr>
                    <p:blipFill>
                      <a:blip r:embed="rId6"/>
                      <a:srcRect/>
                      <a:stretch>
                        <a:fillRect/>
                      </a:stretch>
                    </p:blipFill>
                    <p:spPr bwMode="auto">
                      <a:xfrm>
                        <a:off x="5648325" y="3962400"/>
                        <a:ext cx="2970213"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1004971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6473" y="321469"/>
            <a:ext cx="8280400" cy="533400"/>
          </a:xfrm>
        </p:spPr>
        <p:txBody>
          <a:bodyPr/>
          <a:lstStyle/>
          <a:p>
            <a:r>
              <a:rPr lang="en-US" altLang="en-US" sz="2400" dirty="0" smtClean="0"/>
              <a:t>Which of these classifiers is better?</a:t>
            </a:r>
            <a:endParaRPr lang="en-US" altLang="en-US" sz="2400" dirty="0"/>
          </a:p>
        </p:txBody>
      </p:sp>
      <p:graphicFrame>
        <p:nvGraphicFramePr>
          <p:cNvPr id="13315" name="Object 3"/>
          <p:cNvGraphicFramePr>
            <a:graphicFrameLocks noChangeAspect="1"/>
          </p:cNvGraphicFramePr>
          <p:nvPr>
            <p:extLst>
              <p:ext uri="{D42A27DB-BD31-4B8C-83A1-F6EECF244321}">
                <p14:modId xmlns:p14="http://schemas.microsoft.com/office/powerpoint/2010/main" val="1150811630"/>
              </p:ext>
            </p:extLst>
          </p:nvPr>
        </p:nvGraphicFramePr>
        <p:xfrm>
          <a:off x="6207125" y="1924907"/>
          <a:ext cx="1863725" cy="1292225"/>
        </p:xfrm>
        <a:graphic>
          <a:graphicData uri="http://schemas.openxmlformats.org/presentationml/2006/ole">
            <mc:AlternateContent xmlns:mc="http://schemas.openxmlformats.org/markup-compatibility/2006">
              <mc:Choice xmlns:v="urn:schemas-microsoft-com:vml" Requires="v">
                <p:oleObj spid="_x0000_s16396" name="Equation" r:id="rId3" imgW="1282700" imgH="889000" progId="Equation.3">
                  <p:embed/>
                </p:oleObj>
              </mc:Choice>
              <mc:Fallback>
                <p:oleObj name="Equation" r:id="rId3" imgW="12827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125" y="1924907"/>
                        <a:ext cx="18637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4166922829"/>
              </p:ext>
            </p:extLst>
          </p:nvPr>
        </p:nvGraphicFramePr>
        <p:xfrm>
          <a:off x="914400" y="1582007"/>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841721348"/>
              </p:ext>
            </p:extLst>
          </p:nvPr>
        </p:nvGraphicFramePr>
        <p:xfrm>
          <a:off x="914400" y="4249007"/>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3362" name="Object 1"/>
          <p:cNvGraphicFramePr>
            <a:graphicFrameLocks noChangeAspect="1"/>
          </p:cNvGraphicFramePr>
          <p:nvPr>
            <p:extLst>
              <p:ext uri="{D42A27DB-BD31-4B8C-83A1-F6EECF244321}">
                <p14:modId xmlns:p14="http://schemas.microsoft.com/office/powerpoint/2010/main" val="581800246"/>
              </p:ext>
            </p:extLst>
          </p:nvPr>
        </p:nvGraphicFramePr>
        <p:xfrm>
          <a:off x="6081713" y="4783995"/>
          <a:ext cx="2103437" cy="1292225"/>
        </p:xfrm>
        <a:graphic>
          <a:graphicData uri="http://schemas.openxmlformats.org/presentationml/2006/ole">
            <mc:AlternateContent xmlns:mc="http://schemas.openxmlformats.org/markup-compatibility/2006">
              <mc:Choice xmlns:v="urn:schemas-microsoft-com:vml" Requires="v">
                <p:oleObj spid="_x0000_s16397" name="Equation" r:id="rId5" imgW="1447560" imgH="888840" progId="Equation.3">
                  <p:embed/>
                </p:oleObj>
              </mc:Choice>
              <mc:Fallback>
                <p:oleObj name="Equation" r:id="rId5" imgW="1447560" imgH="888840" progId="Equation.3">
                  <p:embed/>
                  <p:pic>
                    <p:nvPicPr>
                      <p:cNvPr id="0" name=""/>
                      <p:cNvPicPr>
                        <a:picLocks noChangeAspect="1" noChangeArrowheads="1"/>
                      </p:cNvPicPr>
                      <p:nvPr/>
                    </p:nvPicPr>
                    <p:blipFill>
                      <a:blip r:embed="rId6"/>
                      <a:srcRect/>
                      <a:stretch>
                        <a:fillRect/>
                      </a:stretch>
                    </p:blipFill>
                    <p:spPr bwMode="auto">
                      <a:xfrm>
                        <a:off x="6081713" y="4783995"/>
                        <a:ext cx="2103437"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p:nvPr/>
        </p:nvSpPr>
        <p:spPr>
          <a:xfrm>
            <a:off x="381000" y="1924907"/>
            <a:ext cx="184731" cy="307777"/>
          </a:xfrm>
          <a:prstGeom prst="rect">
            <a:avLst/>
          </a:prstGeom>
          <a:noFill/>
        </p:spPr>
        <p:txBody>
          <a:bodyPr wrap="none" rtlCol="0">
            <a:spAutoFit/>
          </a:bodyPr>
          <a:lstStyle/>
          <a:p>
            <a:endParaRPr lang="en-US"/>
          </a:p>
        </p:txBody>
      </p:sp>
      <p:sp>
        <p:nvSpPr>
          <p:cNvPr id="3" name="TextBox 2"/>
          <p:cNvSpPr txBox="1"/>
          <p:nvPr/>
        </p:nvSpPr>
        <p:spPr>
          <a:xfrm>
            <a:off x="228600" y="2087699"/>
            <a:ext cx="455746" cy="646331"/>
          </a:xfrm>
          <a:prstGeom prst="rect">
            <a:avLst/>
          </a:prstGeom>
          <a:noFill/>
        </p:spPr>
        <p:txBody>
          <a:bodyPr wrap="square" rtlCol="0">
            <a:spAutoFit/>
          </a:bodyPr>
          <a:lstStyle/>
          <a:p>
            <a:r>
              <a:rPr lang="en-US" sz="3600" dirty="0"/>
              <a:t>A</a:t>
            </a:r>
          </a:p>
        </p:txBody>
      </p:sp>
      <p:sp>
        <p:nvSpPr>
          <p:cNvPr id="9" name="TextBox 8"/>
          <p:cNvSpPr txBox="1"/>
          <p:nvPr/>
        </p:nvSpPr>
        <p:spPr>
          <a:xfrm>
            <a:off x="318655" y="4364676"/>
            <a:ext cx="381432" cy="646331"/>
          </a:xfrm>
          <a:prstGeom prst="rect">
            <a:avLst/>
          </a:prstGeom>
          <a:noFill/>
        </p:spPr>
        <p:txBody>
          <a:bodyPr wrap="square" rtlCol="0">
            <a:spAutoFit/>
          </a:bodyPr>
          <a:lstStyle/>
          <a:p>
            <a:r>
              <a:rPr lang="en-US" sz="3600" dirty="0"/>
              <a:t>B</a:t>
            </a:r>
          </a:p>
        </p:txBody>
      </p:sp>
    </p:spTree>
    <p:extLst>
      <p:ext uri="{BB962C8B-B14F-4D97-AF65-F5344CB8AC3E}">
        <p14:creationId xmlns:p14="http://schemas.microsoft.com/office/powerpoint/2010/main" val="333414538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83078" y="432459"/>
            <a:ext cx="8686800" cy="715963"/>
          </a:xfrm>
        </p:spPr>
        <p:txBody>
          <a:bodyPr/>
          <a:lstStyle/>
          <a:p>
            <a:pPr eaLnBrk="1" hangingPunct="1"/>
            <a:r>
              <a:rPr lang="en-US" altLang="en-US" sz="2800" dirty="0"/>
              <a:t>Measures of Classification Performance</a:t>
            </a:r>
          </a:p>
        </p:txBody>
      </p:sp>
      <p:graphicFrame>
        <p:nvGraphicFramePr>
          <p:cNvPr id="763908" name="Group 4"/>
          <p:cNvGraphicFramePr>
            <a:graphicFrameLocks noGrp="1"/>
          </p:cNvGraphicFramePr>
          <p:nvPr/>
        </p:nvGraphicFramePr>
        <p:xfrm>
          <a:off x="63500" y="1676400"/>
          <a:ext cx="3149600" cy="1387476"/>
        </p:xfrm>
        <a:graphic>
          <a:graphicData uri="http://schemas.openxmlformats.org/drawingml/2006/table">
            <a:tbl>
              <a:tblPr/>
              <a:tblGrid>
                <a:gridCol w="982251">
                  <a:extLst>
                    <a:ext uri="{9D8B030D-6E8A-4147-A177-3AD203B41FA5}">
                      <a16:colId xmlns="" xmlns:a16="http://schemas.microsoft.com/office/drawing/2014/main" val="20000"/>
                    </a:ext>
                  </a:extLst>
                </a:gridCol>
                <a:gridCol w="567907">
                  <a:extLst>
                    <a:ext uri="{9D8B030D-6E8A-4147-A177-3AD203B41FA5}">
                      <a16:colId xmlns="" xmlns:a16="http://schemas.microsoft.com/office/drawing/2014/main" val="20001"/>
                    </a:ext>
                  </a:extLst>
                </a:gridCol>
                <a:gridCol w="685475">
                  <a:extLst>
                    <a:ext uri="{9D8B030D-6E8A-4147-A177-3AD203B41FA5}">
                      <a16:colId xmlns="" xmlns:a16="http://schemas.microsoft.com/office/drawing/2014/main" val="20002"/>
                    </a:ext>
                  </a:extLst>
                </a:gridCol>
                <a:gridCol w="913967">
                  <a:extLst>
                    <a:ext uri="{9D8B030D-6E8A-4147-A177-3AD203B41FA5}">
                      <a16:colId xmlns="" xmlns:a16="http://schemas.microsoft.com/office/drawing/2014/main" val="20003"/>
                    </a:ext>
                  </a:extLst>
                </a:gridCol>
              </a:tblGrid>
              <a:tr h="33543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marL="91397" marR="91397"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PREDICTED CLASS</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81174">
                <a:tc row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
                      </a:r>
                      <a:br>
                        <a:rPr kumimoji="0" lang="en-US" sz="16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ACTUAL</a:t>
                      </a:r>
                      <a:br>
                        <a:rPr kumimoji="0" lang="en-US" sz="1600" b="0" i="0" u="none" strike="noStrike" cap="none" normalizeH="0" baseline="0" dirty="0">
                          <a:ln>
                            <a:noFill/>
                          </a:ln>
                          <a:solidFill>
                            <a:schemeClr val="tx1"/>
                          </a:solidFill>
                          <a:effectLst/>
                          <a:latin typeface="Arial" charset="0"/>
                        </a:rPr>
                      </a:br>
                      <a:r>
                        <a:rPr kumimoji="0" lang="en-US" sz="1600" b="0" i="0" u="none" strike="noStrike" cap="none" normalizeH="0" baseline="0" dirty="0">
                          <a:ln>
                            <a:noFill/>
                          </a:ln>
                          <a:solidFill>
                            <a:schemeClr val="tx1"/>
                          </a:solidFill>
                          <a:effectLst/>
                          <a:latin typeface="Arial" charset="0"/>
                        </a:rPr>
                        <a:t>CLASS</a:t>
                      </a:r>
                    </a:p>
                  </a:txBody>
                  <a:tcPr marL="91397" marR="91397" marT="45741" marB="4574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Yes</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No</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5434">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Yes</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TP</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FN</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35434">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No</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FP</a:t>
                      </a:r>
                    </a:p>
                  </a:txBody>
                  <a:tcPr marL="91397" marR="91397"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dirty="0">
                          <a:ln>
                            <a:noFill/>
                          </a:ln>
                          <a:solidFill>
                            <a:srgbClr val="FF0000"/>
                          </a:solidFill>
                          <a:effectLst/>
                          <a:latin typeface="Arial" charset="0"/>
                        </a:rPr>
                        <a:t>TN</a:t>
                      </a:r>
                    </a:p>
                  </a:txBody>
                  <a:tcPr marL="91397" marR="91397" marT="45741" marB="4574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5" name="TextBox 4"/>
          <p:cNvSpPr txBox="1">
            <a:spLocks noRot="1" noChangeAspect="1" noMove="1" noResize="1" noEditPoints="1" noAdjustHandles="1" noChangeArrowheads="1" noChangeShapeType="1" noTextEdit="1"/>
          </p:cNvSpPr>
          <p:nvPr/>
        </p:nvSpPr>
        <p:spPr>
          <a:xfrm>
            <a:off x="3581400" y="1295400"/>
            <a:ext cx="5562600" cy="5099088"/>
          </a:xfrm>
          <a:prstGeom prst="rect">
            <a:avLst/>
          </a:prstGeom>
          <a:blipFill rotWithShape="1">
            <a:blip r:embed="rId3"/>
            <a:stretch>
              <a:fillRect/>
            </a:stretch>
          </a:blipFill>
        </p:spPr>
        <p:txBody>
          <a:bodyPr/>
          <a:lstStyle/>
          <a:p>
            <a:pPr>
              <a:defRPr/>
            </a:pPr>
            <a:r>
              <a:rPr lang="en-US">
                <a:noFill/>
              </a:rPr>
              <a:t> </a:t>
            </a:r>
          </a:p>
        </p:txBody>
      </p:sp>
      <p:sp>
        <p:nvSpPr>
          <p:cNvPr id="14363" name="TextBox 15"/>
          <p:cNvSpPr txBox="1">
            <a:spLocks noChangeArrowheads="1"/>
          </p:cNvSpPr>
          <p:nvPr/>
        </p:nvSpPr>
        <p:spPr bwMode="auto">
          <a:xfrm>
            <a:off x="152400" y="3276600"/>
            <a:ext cx="29718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r>
              <a:rPr lang="en-US" altLang="en-US" sz="1400" dirty="0">
                <a:sym typeface="Symbol" pitchFamily="18" charset="2"/>
              </a:rPr>
              <a:t></a:t>
            </a:r>
            <a:r>
              <a:rPr lang="en-US" altLang="en-US" sz="1400" dirty="0"/>
              <a:t> is the probability that we reject the null hypothesis when it is true. This is a Type I error or a false positive (FP).</a:t>
            </a:r>
          </a:p>
          <a:p>
            <a:pPr>
              <a:spcBef>
                <a:spcPct val="0"/>
              </a:spcBef>
              <a:spcAft>
                <a:spcPct val="0"/>
              </a:spcAft>
              <a:buClrTx/>
              <a:buSzTx/>
              <a:buFontTx/>
              <a:buNone/>
            </a:pPr>
            <a:endParaRPr lang="en-US" altLang="en-US" sz="1400" dirty="0"/>
          </a:p>
          <a:p>
            <a:pPr>
              <a:spcBef>
                <a:spcPct val="0"/>
              </a:spcBef>
              <a:spcAft>
                <a:spcPct val="0"/>
              </a:spcAft>
              <a:buClrTx/>
              <a:buSzTx/>
              <a:buFontTx/>
              <a:buNone/>
            </a:pPr>
            <a:r>
              <a:rPr lang="en-US" altLang="en-US" sz="1400" dirty="0">
                <a:sym typeface="Symbol" pitchFamily="18" charset="2"/>
              </a:rPr>
              <a:t></a:t>
            </a:r>
            <a:r>
              <a:rPr lang="en-US" altLang="en-US" sz="1400" dirty="0"/>
              <a:t> is the probability that we accept the null hypothesis when it is false. This is a Type II error or a false negative (FN). </a:t>
            </a:r>
          </a:p>
        </p:txBody>
      </p:sp>
    </p:spTree>
    <p:extLst>
      <p:ext uri="{BB962C8B-B14F-4D97-AF65-F5344CB8AC3E}">
        <p14:creationId xmlns:p14="http://schemas.microsoft.com/office/powerpoint/2010/main" val="263634528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0999" y="341313"/>
            <a:ext cx="8280400" cy="533400"/>
          </a:xfrm>
        </p:spPr>
        <p:txBody>
          <a:bodyPr/>
          <a:lstStyle/>
          <a:p>
            <a:r>
              <a:rPr lang="en-US" altLang="en-US" sz="2800" dirty="0"/>
              <a:t>Alternative Measures</a:t>
            </a:r>
          </a:p>
        </p:txBody>
      </p:sp>
      <mc:AlternateContent xmlns:mc="http://schemas.openxmlformats.org/markup-compatibility/2006" xmlns:a14="http://schemas.microsoft.com/office/drawing/2010/main">
        <mc:Choice Requires="a14">
          <p:sp>
            <p:nvSpPr>
              <p:cNvPr id="15363" name="Object 3"/>
              <p:cNvSpPr txBox="1"/>
              <p:nvPr/>
            </p:nvSpPr>
            <p:spPr bwMode="auto">
              <a:xfrm>
                <a:off x="6132512" y="1483937"/>
                <a:ext cx="2528887" cy="1957387"/>
              </a:xfrm>
              <a:prstGeom prst="rect">
                <a:avLst/>
              </a:prstGeom>
              <a:noFill/>
              <a:ln>
                <a:noFill/>
              </a:ln>
            </p:spPr>
            <p:txBody>
              <a:bodyPr>
                <a:normAutofit/>
              </a:bodyPr>
              <a:lstStyle/>
              <a:p>
                <a:pPr>
                  <a:spcBef>
                    <a:spcPts val="300"/>
                  </a:spcBef>
                </a:pPr>
                <a14:m>
                  <m:oMathPara xmlns:m="http://schemas.openxmlformats.org/officeDocument/2006/math">
                    <m:oMathParaPr>
                      <m:jc m:val="left"/>
                    </m:oMathParaPr>
                    <m:oMath xmlns:m="http://schemas.openxmlformats.org/officeDocument/2006/math">
                      <m:r>
                        <m:rPr>
                          <m:nor/>
                        </m:rPr>
                        <a:rPr lang="en-US" sz="1600" b="0" i="0" smtClean="0">
                          <a:solidFill>
                            <a:srgbClr val="000000"/>
                          </a:solidFill>
                          <a:latin typeface="Cambria Math" panose="02040503050406030204" pitchFamily="18" charset="0"/>
                        </a:rPr>
                        <m:t>Precision</m:t>
                      </m:r>
                      <m:r>
                        <m:rPr>
                          <m:nor/>
                        </m:rPr>
                        <a:rPr lang="en-US" sz="1600" b="0" i="0"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p</m:t>
                      </m:r>
                      <m:r>
                        <a:rPr lang="en-US" sz="1600" b="0" i="1">
                          <a:solidFill>
                            <a:srgbClr val="000000"/>
                          </a:solidFill>
                          <a:latin typeface="Cambria Math" panose="02040503050406030204" pitchFamily="18" charset="0"/>
                        </a:rPr>
                        <m:t>)</m:t>
                      </m:r>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 xmlns:m="http://schemas.openxmlformats.org/officeDocument/2006/math">
                      <m:r>
                        <m:rPr>
                          <m:nor/>
                        </m:rPr>
                        <a:rPr lang="en-US" sz="1600" b="0" i="0">
                          <a:solidFill>
                            <a:srgbClr val="000000"/>
                          </a:solidFill>
                          <a:latin typeface="Cambria Math" panose="02040503050406030204" pitchFamily="18" charset="0"/>
                        </a:rPr>
                        <m:t>TPR</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 </m:t>
                      </m:r>
                      <m:r>
                        <m:rPr>
                          <m:nor/>
                        </m:rPr>
                        <a:rPr lang="en-US" sz="1600" b="0" i="0">
                          <a:solidFill>
                            <a:srgbClr val="000000"/>
                          </a:solidFill>
                          <a:latin typeface="Cambria Math" panose="02040503050406030204" pitchFamily="18" charset="0"/>
                        </a:rPr>
                        <m:t>Recall</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r</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 xmlns:m="http://schemas.openxmlformats.org/officeDocument/2006/math">
                      <m:r>
                        <m:rPr>
                          <m:nor/>
                        </m:rPr>
                        <a:rPr lang="en-US" sz="1600" b="0" i="0">
                          <a:solidFill>
                            <a:srgbClr val="000000"/>
                          </a:solidFill>
                          <a:latin typeface="Cambria Math" panose="02040503050406030204" pitchFamily="18" charset="0"/>
                        </a:rPr>
                        <m:t>FPR</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2</m:t>
                      </m:r>
                    </m:oMath>
                    <m:oMath xmlns:m="http://schemas.openxmlformats.org/officeDocument/2006/math">
                      <m:r>
                        <m:rPr>
                          <m:nor/>
                        </m:rPr>
                        <a:rPr lang="en-US" sz="1600" b="0" i="0">
                          <a:solidFill>
                            <a:srgbClr val="000000"/>
                          </a:solidFill>
                          <a:latin typeface="Cambria Math" panose="02040503050406030204" pitchFamily="18" charset="0"/>
                        </a:rPr>
                        <m:t>F</m:t>
                      </m:r>
                      <m:r>
                        <m:rPr>
                          <m:nor/>
                        </m:rPr>
                        <a:rPr lang="en-US" sz="1600" b="0" i="0">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measure</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F</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 xmlns:m="http://schemas.openxmlformats.org/officeDocument/2006/math">
                      <m:r>
                        <m:rPr>
                          <m:nor/>
                        </m:rPr>
                        <a:rPr lang="en-US" sz="1600" b="0" i="0">
                          <a:solidFill>
                            <a:srgbClr val="000000"/>
                          </a:solidFill>
                          <a:latin typeface="Cambria Math" panose="02040503050406030204" pitchFamily="18" charset="0"/>
                        </a:rPr>
                        <m:t>Accuracy</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Para>
                </a14:m>
                <a:r>
                  <a:rPr lang="en-US" dirty="0">
                    <a:solidFill>
                      <a:srgbClr val="000000"/>
                    </a:solidFill>
                  </a:rPr>
                  <a:t/>
                </a:r>
                <a:br>
                  <a:rPr lang="en-US" dirty="0">
                    <a:solidFill>
                      <a:srgbClr val="000000"/>
                    </a:solidFill>
                  </a:rPr>
                </a:br>
                <a:endParaRPr lang="en-US" dirty="0"/>
              </a:p>
            </p:txBody>
          </p:sp>
        </mc:Choice>
        <mc:Fallback xmlns="">
          <p:sp>
            <p:nvSpPr>
              <p:cNvPr id="15363" name="Object 3"/>
              <p:cNvSpPr txBox="1">
                <a:spLocks noRot="1" noChangeAspect="1" noMove="1" noResize="1" noEditPoints="1" noAdjustHandles="1" noChangeArrowheads="1" noChangeShapeType="1" noTextEdit="1"/>
              </p:cNvSpPr>
              <p:nvPr/>
            </p:nvSpPr>
            <p:spPr bwMode="auto">
              <a:xfrm>
                <a:off x="6132512" y="1483937"/>
                <a:ext cx="2528887" cy="1957387"/>
              </a:xfrm>
              <a:prstGeom prst="rect">
                <a:avLst/>
              </a:prstGeom>
              <a:blipFill rotWithShape="0">
                <a:blip r:embed="rId2"/>
                <a:stretch>
                  <a:fillRect/>
                </a:stretch>
              </a:blipFill>
              <a:ln>
                <a:noFill/>
              </a:ln>
            </p:spPr>
            <p:txBody>
              <a:bodyPr/>
              <a:lstStyle/>
              <a:p>
                <a:r>
                  <a:rPr lang="en-IN">
                    <a:noFill/>
                  </a:rPr>
                  <a:t> </a:t>
                </a:r>
              </a:p>
            </p:txBody>
          </p:sp>
        </mc:Fallback>
      </mc:AlternateContent>
      <p:graphicFrame>
        <p:nvGraphicFramePr>
          <p:cNvPr id="1325060" name="Group 4"/>
          <p:cNvGraphicFramePr>
            <a:graphicFrameLocks noGrp="1"/>
          </p:cNvGraphicFramePr>
          <p:nvPr>
            <p:ph idx="1"/>
            <p:extLst>
              <p:ext uri="{D42A27DB-BD31-4B8C-83A1-F6EECF244321}">
                <p14:modId xmlns:p14="http://schemas.microsoft.com/office/powerpoint/2010/main" val="1376874219"/>
              </p:ext>
            </p:extLst>
          </p:nvPr>
        </p:nvGraphicFramePr>
        <p:xfrm>
          <a:off x="304800" y="1472824"/>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A</a:t>
                      </a: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1737723707"/>
              </p:ext>
            </p:extLst>
          </p:nvPr>
        </p:nvGraphicFramePr>
        <p:xfrm>
          <a:off x="304800" y="4139824"/>
          <a:ext cx="4953000" cy="1904999"/>
        </p:xfrm>
        <a:graphic>
          <a:graphicData uri="http://schemas.openxmlformats.org/drawingml/2006/table">
            <a:tbl>
              <a:tblPr/>
              <a:tblGrid>
                <a:gridCol w="1237926">
                  <a:extLst>
                    <a:ext uri="{9D8B030D-6E8A-4147-A177-3AD203B41FA5}">
                      <a16:colId xmlns="" xmlns:a16="http://schemas.microsoft.com/office/drawing/2014/main" val="20000"/>
                    </a:ext>
                  </a:extLst>
                </a:gridCol>
                <a:gridCol w="1239222">
                  <a:extLst>
                    <a:ext uri="{9D8B030D-6E8A-4147-A177-3AD203B41FA5}">
                      <a16:colId xmlns="" xmlns:a16="http://schemas.microsoft.com/office/drawing/2014/main" val="20001"/>
                    </a:ext>
                  </a:extLst>
                </a:gridCol>
                <a:gridCol w="1237926">
                  <a:extLst>
                    <a:ext uri="{9D8B030D-6E8A-4147-A177-3AD203B41FA5}">
                      <a16:colId xmlns="" xmlns:a16="http://schemas.microsoft.com/office/drawing/2014/main" val="20002"/>
                    </a:ext>
                  </a:extLst>
                </a:gridCol>
                <a:gridCol w="1237926">
                  <a:extLst>
                    <a:ext uri="{9D8B030D-6E8A-4147-A177-3AD203B41FA5}">
                      <a16:colId xmlns="" xmlns:a16="http://schemas.microsoft.com/office/drawing/2014/main" val="20003"/>
                    </a:ext>
                  </a:extLst>
                </a:gridCol>
              </a:tblGrid>
              <a:tr h="45064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smtClean="0">
                          <a:ln>
                            <a:noFill/>
                          </a:ln>
                          <a:solidFill>
                            <a:schemeClr val="tx1"/>
                          </a:solidFill>
                          <a:effectLst/>
                          <a:latin typeface="Arial" charset="0"/>
                        </a:rPr>
                        <a:t>B</a:t>
                      </a: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67288">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
                      </a:r>
                      <a:br>
                        <a:rPr kumimoji="0" lang="en-US" sz="1800" b="0" i="0" u="none" strike="noStrike" cap="none" normalizeH="0" baseline="0">
                          <a:ln>
                            <a:noFill/>
                          </a:ln>
                          <a:solidFill>
                            <a:schemeClr val="tx1"/>
                          </a:solidFill>
                          <a:effectLst/>
                          <a:latin typeface="Arial" charset="0"/>
                        </a:rPr>
                      </a:br>
                      <a:endParaRPr kumimoji="0" lang="en-US" sz="18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ACTUAL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832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28740">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600" b="0" i="0" u="none" strike="noStrike" cap="none" normalizeH="0" baseline="0" dirty="0">
                          <a:ln>
                            <a:noFill/>
                          </a:ln>
                          <a:solidFill>
                            <a:schemeClr val="tx1"/>
                          </a:solidFill>
                          <a:effectLst/>
                          <a:latin typeface="Arial" charset="0"/>
                        </a:rPr>
                        <a:t> 4000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5410" name="Object 1"/>
              <p:cNvSpPr txBox="1"/>
              <p:nvPr/>
            </p:nvSpPr>
            <p:spPr bwMode="auto">
              <a:xfrm>
                <a:off x="6081713" y="4139824"/>
                <a:ext cx="2681287" cy="1625600"/>
              </a:xfrm>
              <a:prstGeom prst="rect">
                <a:avLst/>
              </a:prstGeom>
              <a:noFill/>
              <a:ln>
                <a:noFill/>
              </a:ln>
            </p:spPr>
            <p:txBody>
              <a:bodyPr>
                <a:noAutofit/>
              </a:bodyPr>
              <a:lstStyle/>
              <a:p>
                <a:pPr>
                  <a:lnSpc>
                    <a:spcPct val="120000"/>
                  </a:lnSpc>
                </a:pPr>
                <a14:m>
                  <m:oMathPara xmlns:m="http://schemas.openxmlformats.org/officeDocument/2006/math">
                    <m:oMathParaPr>
                      <m:jc m:val="left"/>
                    </m:oMathParaPr>
                    <m:oMath xmlns:m="http://schemas.openxmlformats.org/officeDocument/2006/math">
                      <m:r>
                        <m:rPr>
                          <m:nor/>
                        </m:rPr>
                        <a:rPr lang="en-US" sz="1600" b="0" i="0" smtClean="0">
                          <a:solidFill>
                            <a:srgbClr val="000000"/>
                          </a:solidFill>
                          <a:latin typeface="Cambria Math" panose="02040503050406030204" pitchFamily="18" charset="0"/>
                        </a:rPr>
                        <m:t>Precision</m:t>
                      </m:r>
                      <m:r>
                        <m:rPr>
                          <m:nor/>
                        </m:rPr>
                        <a:rPr lang="en-US" sz="1600" b="0" i="0" smtClean="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p</m:t>
                      </m:r>
                      <m:r>
                        <a:rPr lang="en-US" sz="1600" b="0" i="1">
                          <a:solidFill>
                            <a:srgbClr val="000000"/>
                          </a:solidFill>
                          <a:latin typeface="Cambria Math" panose="02040503050406030204" pitchFamily="18" charset="0"/>
                        </a:rPr>
                        <m:t>)</m:t>
                      </m:r>
                      <m: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038</m:t>
                      </m:r>
                    </m:oMath>
                    <m:oMath xmlns:m="http://schemas.openxmlformats.org/officeDocument/2006/math">
                      <m:r>
                        <m:rPr>
                          <m:nor/>
                        </m:rPr>
                        <a:rPr lang="en-US" sz="1600" b="0" i="0">
                          <a:solidFill>
                            <a:srgbClr val="000000"/>
                          </a:solidFill>
                          <a:latin typeface="Cambria Math" panose="02040503050406030204" pitchFamily="18" charset="0"/>
                        </a:rPr>
                        <m:t>TPR</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 </m:t>
                      </m:r>
                      <m:r>
                        <m:rPr>
                          <m:nor/>
                        </m:rPr>
                        <a:rPr lang="en-US" sz="1600" b="0" i="0">
                          <a:solidFill>
                            <a:srgbClr val="000000"/>
                          </a:solidFill>
                          <a:latin typeface="Cambria Math" panose="02040503050406030204" pitchFamily="18" charset="0"/>
                        </a:rPr>
                        <m:t>Recall</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r</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 xmlns:m="http://schemas.openxmlformats.org/officeDocument/2006/math">
                      <m:r>
                        <m:rPr>
                          <m:nor/>
                        </m:rPr>
                        <a:rPr lang="en-US" sz="1600" b="0" i="0">
                          <a:solidFill>
                            <a:srgbClr val="000000"/>
                          </a:solidFill>
                          <a:latin typeface="Cambria Math" panose="02040503050406030204" pitchFamily="18" charset="0"/>
                        </a:rPr>
                        <m:t>FPR</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 </m:t>
                      </m:r>
                      <m:r>
                        <m:rPr>
                          <m:nor/>
                        </m:rPr>
                        <a:rPr lang="en-US" sz="1600" b="0" i="0">
                          <a:solidFill>
                            <a:srgbClr val="000000"/>
                          </a:solidFill>
                          <a:latin typeface="Cambria Math" panose="02040503050406030204" pitchFamily="18" charset="0"/>
                        </a:rPr>
                        <m:t>0</m:t>
                      </m:r>
                      <m:r>
                        <m:rPr>
                          <m:nor/>
                        </m:rPr>
                        <a:rPr lang="en-US" sz="1600" b="0" i="0">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2</m:t>
                      </m:r>
                    </m:oMath>
                    <m:oMath xmlns:m="http://schemas.openxmlformats.org/officeDocument/2006/math">
                      <m:r>
                        <m:rPr>
                          <m:nor/>
                        </m:rPr>
                        <a:rPr lang="en-US" sz="1600" b="0" i="0">
                          <a:solidFill>
                            <a:srgbClr val="000000"/>
                          </a:solidFill>
                          <a:latin typeface="Cambria Math" panose="02040503050406030204" pitchFamily="18" charset="0"/>
                        </a:rPr>
                        <m:t>F</m:t>
                      </m:r>
                      <m:r>
                        <m:rPr>
                          <m:nor/>
                        </m:rPr>
                        <a:rPr lang="en-US" sz="1600" b="0" i="0">
                          <a:solidFill>
                            <a:srgbClr val="000000"/>
                          </a:solidFill>
                          <a:latin typeface="Cambria Math" panose="02040503050406030204" pitchFamily="18" charset="0"/>
                        </a:rPr>
                        <m:t>−</m:t>
                      </m:r>
                      <m:r>
                        <m:rPr>
                          <m:nor/>
                        </m:rPr>
                        <a:rPr lang="en-US" sz="1600" b="0" i="0">
                          <a:solidFill>
                            <a:srgbClr val="000000"/>
                          </a:solidFill>
                          <a:latin typeface="Cambria Math" panose="02040503050406030204" pitchFamily="18" charset="0"/>
                        </a:rPr>
                        <m:t>measure</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m:rPr>
                          <m:sty m:val="p"/>
                        </m:rPr>
                        <a:rPr lang="en-US" sz="1600" b="0" i="0">
                          <a:solidFill>
                            <a:srgbClr val="000000"/>
                          </a:solidFill>
                          <a:latin typeface="Cambria Math" panose="02040503050406030204" pitchFamily="18" charset="0"/>
                        </a:rPr>
                        <m:t>F</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07</m:t>
                      </m:r>
                    </m:oMath>
                    <m:oMath xmlns:m="http://schemas.openxmlformats.org/officeDocument/2006/math">
                      <m:r>
                        <m:rPr>
                          <m:nor/>
                        </m:rPr>
                        <a:rPr lang="en-US" sz="1600" b="0" i="0">
                          <a:solidFill>
                            <a:srgbClr val="000000"/>
                          </a:solidFill>
                          <a:latin typeface="Cambria Math" panose="02040503050406030204" pitchFamily="18" charset="0"/>
                        </a:rPr>
                        <m:t>Accuracy</m:t>
                      </m:r>
                      <m:r>
                        <m:rPr>
                          <m:nor/>
                        </m:rPr>
                        <a:rPr lang="en-US" sz="1600" b="0" i="0">
                          <a:solidFill>
                            <a:srgbClr val="000000"/>
                          </a:solidFill>
                          <a:latin typeface="Cambria Math" panose="02040503050406030204" pitchFamily="18" charset="0"/>
                        </a:rPr>
                        <m:t> </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0</m:t>
                      </m:r>
                      <m:r>
                        <a:rPr lang="en-US" sz="1600" b="0" i="1">
                          <a:solidFill>
                            <a:srgbClr val="000000"/>
                          </a:solidFill>
                          <a:latin typeface="Cambria Math" panose="02040503050406030204" pitchFamily="18" charset="0"/>
                        </a:rPr>
                        <m:t>.</m:t>
                      </m:r>
                      <m:r>
                        <a:rPr lang="en-US" sz="1600" b="0" i="1">
                          <a:solidFill>
                            <a:srgbClr val="000000"/>
                          </a:solidFill>
                          <a:latin typeface="Cambria Math" panose="02040503050406030204" pitchFamily="18" charset="0"/>
                        </a:rPr>
                        <m:t>8</m:t>
                      </m:r>
                    </m:oMath>
                  </m:oMathPara>
                </a14:m>
                <a:endParaRPr lang="en-US" sz="1600" b="0" dirty="0"/>
              </a:p>
            </p:txBody>
          </p:sp>
        </mc:Choice>
        <mc:Fallback xmlns="">
          <p:sp>
            <p:nvSpPr>
              <p:cNvPr id="15410" name="Object 1"/>
              <p:cNvSpPr txBox="1">
                <a:spLocks noRot="1" noChangeAspect="1" noMove="1" noResize="1" noEditPoints="1" noAdjustHandles="1" noChangeArrowheads="1" noChangeShapeType="1" noTextEdit="1"/>
              </p:cNvSpPr>
              <p:nvPr/>
            </p:nvSpPr>
            <p:spPr bwMode="auto">
              <a:xfrm>
                <a:off x="6081713" y="4139824"/>
                <a:ext cx="2681287" cy="1625600"/>
              </a:xfrm>
              <a:prstGeom prst="rect">
                <a:avLst/>
              </a:prstGeom>
              <a:blipFill rotWithShape="0">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132513" y="3176870"/>
                <a:ext cx="800091" cy="459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a:rPr>
                          </m:ctrlPr>
                        </m:fPr>
                        <m:num>
                          <m:r>
                            <m:rPr>
                              <m:sty m:val="p"/>
                            </m:rPr>
                            <a:rPr lang="en-US" sz="1600" b="0" i="0" smtClean="0">
                              <a:latin typeface="Cambria Math" panose="02040503050406030204" pitchFamily="18" charset="0"/>
                            </a:rPr>
                            <m:t>TPR</m:t>
                          </m:r>
                        </m:num>
                        <m:den>
                          <m:r>
                            <m:rPr>
                              <m:sty m:val="p"/>
                            </m:rPr>
                            <a:rPr lang="en-US" sz="1600" b="0" i="0" smtClean="0">
                              <a:latin typeface="Cambria Math" panose="02040503050406030204" pitchFamily="18" charset="0"/>
                            </a:rPr>
                            <m:t>FPR</m:t>
                          </m:r>
                        </m:den>
                      </m:f>
                      <m:r>
                        <a:rPr lang="en-US" sz="1600" b="0" i="0" smtClean="0">
                          <a:latin typeface="Cambria Math" panose="02040503050406030204" pitchFamily="18" charset="0"/>
                        </a:rPr>
                        <m:t>=</m:t>
                      </m:r>
                      <m:r>
                        <a:rPr lang="en-US" sz="1600" b="0" i="0" smtClean="0">
                          <a:latin typeface="Cambria Math" panose="02040503050406030204" pitchFamily="18" charset="0"/>
                        </a:rPr>
                        <m:t>4</m:t>
                      </m:r>
                    </m:oMath>
                  </m:oMathPara>
                </a14:m>
                <a:endParaRPr lang="en-US" sz="1600" b="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132513" y="3176870"/>
                <a:ext cx="800091" cy="459421"/>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132513" y="5843870"/>
                <a:ext cx="800091" cy="4594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b="0" i="1" smtClean="0">
                              <a:latin typeface="Cambria Math"/>
                            </a:rPr>
                          </m:ctrlPr>
                        </m:fPr>
                        <m:num>
                          <m:r>
                            <m:rPr>
                              <m:sty m:val="p"/>
                            </m:rPr>
                            <a:rPr lang="en-US" sz="1600" b="0" i="0" smtClean="0">
                              <a:latin typeface="Cambria Math" panose="02040503050406030204" pitchFamily="18" charset="0"/>
                            </a:rPr>
                            <m:t>TPR</m:t>
                          </m:r>
                        </m:num>
                        <m:den>
                          <m:r>
                            <m:rPr>
                              <m:sty m:val="p"/>
                            </m:rPr>
                            <a:rPr lang="en-US" sz="1600" b="0" i="0" smtClean="0">
                              <a:latin typeface="Cambria Math" panose="02040503050406030204" pitchFamily="18" charset="0"/>
                            </a:rPr>
                            <m:t>FPR</m:t>
                          </m:r>
                        </m:den>
                      </m:f>
                      <m:r>
                        <a:rPr lang="en-US" sz="1600" b="0" i="0" smtClean="0">
                          <a:latin typeface="Cambria Math" panose="02040503050406030204" pitchFamily="18" charset="0"/>
                        </a:rPr>
                        <m:t>=</m:t>
                      </m:r>
                      <m:r>
                        <a:rPr lang="en-US" sz="1600" b="0" i="0" smtClean="0">
                          <a:latin typeface="Cambria Math" panose="02040503050406030204" pitchFamily="18" charset="0"/>
                        </a:rPr>
                        <m:t>4</m:t>
                      </m:r>
                    </m:oMath>
                  </m:oMathPara>
                </a14:m>
                <a:endParaRPr lang="en-US" sz="1600" b="0" dirty="0">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132513" y="5843870"/>
                <a:ext cx="800091" cy="459421"/>
              </a:xfrm>
              <a:prstGeom prst="rect">
                <a:avLst/>
              </a:prstGeom>
              <a:blipFill rotWithShape="0">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93309251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37131" y="419470"/>
            <a:ext cx="8280400" cy="533400"/>
          </a:xfrm>
        </p:spPr>
        <p:txBody>
          <a:bodyPr/>
          <a:lstStyle/>
          <a:p>
            <a:r>
              <a:rPr lang="en-US" altLang="en-US" sz="2400" dirty="0" smtClean="0"/>
              <a:t>Which of these classifiers is better?</a:t>
            </a:r>
            <a:endParaRPr lang="en-US" altLang="en-US" sz="2400" dirty="0"/>
          </a:p>
        </p:txBody>
      </p:sp>
      <p:graphicFrame>
        <p:nvGraphicFramePr>
          <p:cNvPr id="16387" name="Object 3"/>
          <p:cNvGraphicFramePr>
            <a:graphicFrameLocks noChangeAspect="1"/>
          </p:cNvGraphicFramePr>
          <p:nvPr>
            <p:extLst>
              <p:ext uri="{D42A27DB-BD31-4B8C-83A1-F6EECF244321}">
                <p14:modId xmlns:p14="http://schemas.microsoft.com/office/powerpoint/2010/main" val="1225523125"/>
              </p:ext>
            </p:extLst>
          </p:nvPr>
        </p:nvGraphicFramePr>
        <p:xfrm>
          <a:off x="5778500" y="1536700"/>
          <a:ext cx="2420938" cy="901700"/>
        </p:xfrm>
        <a:graphic>
          <a:graphicData uri="http://schemas.openxmlformats.org/presentationml/2006/ole">
            <mc:AlternateContent xmlns:mc="http://schemas.openxmlformats.org/markup-compatibility/2006">
              <mc:Choice xmlns:v="urn:schemas-microsoft-com:vml" Requires="v">
                <p:oleObj spid="_x0000_s17440" name="Equation" r:id="rId3" imgW="1384300" imgH="635000" progId="Equation.3">
                  <p:embed/>
                </p:oleObj>
              </mc:Choice>
              <mc:Fallback>
                <p:oleObj name="Equation" r:id="rId3" imgW="1384300" imgH="63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00" y="1536700"/>
                        <a:ext cx="24209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3872477853"/>
              </p:ext>
            </p:extLst>
          </p:nvPr>
        </p:nvGraphicFramePr>
        <p:xfrm>
          <a:off x="762000" y="1328286"/>
          <a:ext cx="4876800" cy="1338713"/>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1668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A</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2838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
                      </a:r>
                      <a:br>
                        <a:rPr kumimoji="0" lang="en-US" sz="1400" b="0" i="0" u="none" strike="noStrike" cap="none" normalizeH="0" baseline="0" dirty="0">
                          <a:ln>
                            <a:noFill/>
                          </a:ln>
                          <a:solidFill>
                            <a:schemeClr val="tx1"/>
                          </a:solidFill>
                          <a:effectLst/>
                          <a:latin typeface="Arial" charset="0"/>
                        </a:rPr>
                      </a:br>
                      <a:endParaRPr kumimoji="0" lang="en-US" sz="14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ACTUAL</a:t>
                      </a:r>
                      <a:br>
                        <a:rPr kumimoji="0" lang="en-US" sz="1400" b="0" i="0" u="none" strike="noStrike" cap="none" normalizeH="0" baseline="0" dirty="0">
                          <a:ln>
                            <a:noFill/>
                          </a:ln>
                          <a:solidFill>
                            <a:schemeClr val="tx1"/>
                          </a:solidFill>
                          <a:effectLst/>
                          <a:latin typeface="Arial" charset="0"/>
                        </a:rPr>
                      </a:br>
                      <a:r>
                        <a:rPr kumimoji="0" lang="en-US" sz="14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208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7156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3170136733"/>
              </p:ext>
            </p:extLst>
          </p:nvPr>
        </p:nvGraphicFramePr>
        <p:xfrm>
          <a:off x="762000" y="3126288"/>
          <a:ext cx="4876800" cy="1321888"/>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28891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B</a:t>
                      </a:r>
                      <a:endParaRPr kumimoji="0" lang="en-US" sz="1400" b="0" i="0" u="none" strike="noStrike" cap="none" normalizeH="0" baseline="0" dirty="0">
                        <a:ln>
                          <a:noFill/>
                        </a:ln>
                        <a:solidFill>
                          <a:schemeClr val="tx1"/>
                        </a:solidFill>
                        <a:effectLst/>
                        <a:latin typeface="Arial" charset="0"/>
                      </a:endParaRP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299586">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29384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65434">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25</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25</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7" name="Group 4"/>
          <p:cNvGraphicFramePr>
            <a:graphicFrameLocks/>
          </p:cNvGraphicFramePr>
          <p:nvPr>
            <p:extLst>
              <p:ext uri="{D42A27DB-BD31-4B8C-83A1-F6EECF244321}">
                <p14:modId xmlns:p14="http://schemas.microsoft.com/office/powerpoint/2010/main" val="1864282259"/>
              </p:ext>
            </p:extLst>
          </p:nvPr>
        </p:nvGraphicFramePr>
        <p:xfrm>
          <a:off x="838200" y="4947386"/>
          <a:ext cx="4876800" cy="1377214"/>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5793">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C</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7824">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1346">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225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6457" name="Object 2"/>
          <p:cNvGraphicFramePr>
            <a:graphicFrameLocks noChangeAspect="1"/>
          </p:cNvGraphicFramePr>
          <p:nvPr>
            <p:extLst>
              <p:ext uri="{D42A27DB-BD31-4B8C-83A1-F6EECF244321}">
                <p14:modId xmlns:p14="http://schemas.microsoft.com/office/powerpoint/2010/main" val="1425538078"/>
              </p:ext>
            </p:extLst>
          </p:nvPr>
        </p:nvGraphicFramePr>
        <p:xfrm>
          <a:off x="5778500" y="3276600"/>
          <a:ext cx="2454275" cy="914400"/>
        </p:xfrm>
        <a:graphic>
          <a:graphicData uri="http://schemas.openxmlformats.org/presentationml/2006/ole">
            <mc:AlternateContent xmlns:mc="http://schemas.openxmlformats.org/markup-compatibility/2006">
              <mc:Choice xmlns:v="urn:schemas-microsoft-com:vml" Requires="v">
                <p:oleObj spid="_x0000_s17441" name="Equation" r:id="rId5" imgW="1384300" imgH="635000" progId="Equation.3">
                  <p:embed/>
                </p:oleObj>
              </mc:Choice>
              <mc:Fallback>
                <p:oleObj name="Equation" r:id="rId5" imgW="1384300" imgH="635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500" y="3276600"/>
                        <a:ext cx="24542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58" name="Object 3"/>
          <p:cNvGraphicFramePr>
            <a:graphicFrameLocks noChangeAspect="1"/>
          </p:cNvGraphicFramePr>
          <p:nvPr>
            <p:extLst>
              <p:ext uri="{D42A27DB-BD31-4B8C-83A1-F6EECF244321}">
                <p14:modId xmlns:p14="http://schemas.microsoft.com/office/powerpoint/2010/main" val="4148421930"/>
              </p:ext>
            </p:extLst>
          </p:nvPr>
        </p:nvGraphicFramePr>
        <p:xfrm>
          <a:off x="5778500" y="5029200"/>
          <a:ext cx="2659063" cy="990600"/>
        </p:xfrm>
        <a:graphic>
          <a:graphicData uri="http://schemas.openxmlformats.org/presentationml/2006/ole">
            <mc:AlternateContent xmlns:mc="http://schemas.openxmlformats.org/markup-compatibility/2006">
              <mc:Choice xmlns:v="urn:schemas-microsoft-com:vml" Requires="v">
                <p:oleObj spid="_x0000_s17442" name="Equation" r:id="rId7" imgW="1384300" imgH="635000" progId="Equation.3">
                  <p:embed/>
                </p:oleObj>
              </mc:Choice>
              <mc:Fallback>
                <p:oleObj name="Equation" r:id="rId7" imgW="1384300" imgH="635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8500" y="5029200"/>
                        <a:ext cx="265906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416251882"/>
              </p:ext>
            </p:extLst>
          </p:nvPr>
        </p:nvGraphicFramePr>
        <p:xfrm>
          <a:off x="5724525" y="2438400"/>
          <a:ext cx="1957388" cy="293688"/>
        </p:xfrm>
        <a:graphic>
          <a:graphicData uri="http://schemas.openxmlformats.org/presentationml/2006/ole">
            <mc:AlternateContent xmlns:mc="http://schemas.openxmlformats.org/markup-compatibility/2006">
              <mc:Choice xmlns:v="urn:schemas-microsoft-com:vml" Requires="v">
                <p:oleObj spid="_x0000_s17443" name="Equation" r:id="rId9" imgW="1015920" imgH="152280" progId="Equation.3">
                  <p:embed/>
                </p:oleObj>
              </mc:Choice>
              <mc:Fallback>
                <p:oleObj name="Equation" r:id="rId9" imgW="1015920" imgH="152280" progId="Equation.3">
                  <p:embed/>
                  <p:pic>
                    <p:nvPicPr>
                      <p:cNvPr id="0" name=""/>
                      <p:cNvPicPr/>
                      <p:nvPr/>
                    </p:nvPicPr>
                    <p:blipFill>
                      <a:blip r:embed="rId10"/>
                      <a:stretch>
                        <a:fillRect/>
                      </a:stretch>
                    </p:blipFill>
                    <p:spPr>
                      <a:xfrm>
                        <a:off x="5724525" y="2438400"/>
                        <a:ext cx="1957388" cy="293688"/>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189404574"/>
              </p:ext>
            </p:extLst>
          </p:nvPr>
        </p:nvGraphicFramePr>
        <p:xfrm>
          <a:off x="5777456" y="4217618"/>
          <a:ext cx="1835150" cy="293687"/>
        </p:xfrm>
        <a:graphic>
          <a:graphicData uri="http://schemas.openxmlformats.org/presentationml/2006/ole">
            <mc:AlternateContent xmlns:mc="http://schemas.openxmlformats.org/markup-compatibility/2006">
              <mc:Choice xmlns:v="urn:schemas-microsoft-com:vml" Requires="v">
                <p:oleObj spid="_x0000_s17444" name="Equation" r:id="rId11" imgW="952200" imgH="152280" progId="Equation.3">
                  <p:embed/>
                </p:oleObj>
              </mc:Choice>
              <mc:Fallback>
                <p:oleObj name="Equation" r:id="rId11" imgW="952200" imgH="152280" progId="Equation.3">
                  <p:embed/>
                  <p:pic>
                    <p:nvPicPr>
                      <p:cNvPr id="0" name=""/>
                      <p:cNvPicPr/>
                      <p:nvPr/>
                    </p:nvPicPr>
                    <p:blipFill>
                      <a:blip r:embed="rId12"/>
                      <a:stretch>
                        <a:fillRect/>
                      </a:stretch>
                    </p:blipFill>
                    <p:spPr>
                      <a:xfrm>
                        <a:off x="5777456" y="4217618"/>
                        <a:ext cx="1835150" cy="29368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97442414"/>
              </p:ext>
            </p:extLst>
          </p:nvPr>
        </p:nvGraphicFramePr>
        <p:xfrm>
          <a:off x="5724525" y="6091238"/>
          <a:ext cx="1957388" cy="293687"/>
        </p:xfrm>
        <a:graphic>
          <a:graphicData uri="http://schemas.openxmlformats.org/presentationml/2006/ole">
            <mc:AlternateContent xmlns:mc="http://schemas.openxmlformats.org/markup-compatibility/2006">
              <mc:Choice xmlns:v="urn:schemas-microsoft-com:vml" Requires="v">
                <p:oleObj spid="_x0000_s17445" name="Equation" r:id="rId13" imgW="1015920" imgH="152280" progId="Equation.3">
                  <p:embed/>
                </p:oleObj>
              </mc:Choice>
              <mc:Fallback>
                <p:oleObj name="Equation" r:id="rId13" imgW="1015920" imgH="152280" progId="Equation.3">
                  <p:embed/>
                  <p:pic>
                    <p:nvPicPr>
                      <p:cNvPr id="0" name=""/>
                      <p:cNvPicPr/>
                      <p:nvPr/>
                    </p:nvPicPr>
                    <p:blipFill>
                      <a:blip r:embed="rId14"/>
                      <a:stretch>
                        <a:fillRect/>
                      </a:stretch>
                    </p:blipFill>
                    <p:spPr>
                      <a:xfrm>
                        <a:off x="5724525" y="6091238"/>
                        <a:ext cx="1957388" cy="293687"/>
                      </a:xfrm>
                      <a:prstGeom prst="rect">
                        <a:avLst/>
                      </a:prstGeom>
                    </p:spPr>
                  </p:pic>
                </p:oleObj>
              </mc:Fallback>
            </mc:AlternateContent>
          </a:graphicData>
        </a:graphic>
      </p:graphicFrame>
      <p:sp>
        <p:nvSpPr>
          <p:cNvPr id="12" name="TextBox 11"/>
          <p:cNvSpPr txBox="1"/>
          <p:nvPr/>
        </p:nvSpPr>
        <p:spPr>
          <a:xfrm>
            <a:off x="152400" y="1752600"/>
            <a:ext cx="184731" cy="707886"/>
          </a:xfrm>
          <a:prstGeom prst="rect">
            <a:avLst/>
          </a:prstGeom>
          <a:noFill/>
        </p:spPr>
        <p:txBody>
          <a:bodyPr wrap="none" rtlCol="0">
            <a:spAutoFit/>
          </a:bodyPr>
          <a:lstStyle/>
          <a:p>
            <a:endParaRPr lang="en-US" sz="4000" dirty="0"/>
          </a:p>
        </p:txBody>
      </p:sp>
      <p:sp>
        <p:nvSpPr>
          <p:cNvPr id="14" name="TextBox 13"/>
          <p:cNvSpPr txBox="1"/>
          <p:nvPr/>
        </p:nvSpPr>
        <p:spPr>
          <a:xfrm>
            <a:off x="152400" y="5464314"/>
            <a:ext cx="184731" cy="707886"/>
          </a:xfrm>
          <a:prstGeom prst="rect">
            <a:avLst/>
          </a:prstGeom>
          <a:noFill/>
        </p:spPr>
        <p:txBody>
          <a:bodyPr wrap="none" rtlCol="0">
            <a:spAutoFit/>
          </a:bodyPr>
          <a:lstStyle/>
          <a:p>
            <a:endParaRPr lang="en-US" sz="4000" dirty="0"/>
          </a:p>
        </p:txBody>
      </p:sp>
      <p:sp>
        <p:nvSpPr>
          <p:cNvPr id="15" name="TextBox 14"/>
          <p:cNvSpPr txBox="1"/>
          <p:nvPr/>
        </p:nvSpPr>
        <p:spPr>
          <a:xfrm>
            <a:off x="152400" y="3483114"/>
            <a:ext cx="184731" cy="707886"/>
          </a:xfrm>
          <a:prstGeom prst="rect">
            <a:avLst/>
          </a:prstGeom>
          <a:noFill/>
        </p:spPr>
        <p:txBody>
          <a:bodyPr wrap="none" rtlCol="0">
            <a:spAutoFit/>
          </a:bodyPr>
          <a:lstStyle/>
          <a:p>
            <a:endParaRPr lang="en-US" sz="4000" dirty="0"/>
          </a:p>
        </p:txBody>
      </p:sp>
    </p:spTree>
    <p:extLst>
      <p:ext uri="{BB962C8B-B14F-4D97-AF65-F5344CB8AC3E}">
        <p14:creationId xmlns:p14="http://schemas.microsoft.com/office/powerpoint/2010/main" val="381692754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6"/>
          <p:cNvSpPr>
            <a:spLocks noGrp="1" noChangeArrowheads="1"/>
          </p:cNvSpPr>
          <p:nvPr>
            <p:ph type="title"/>
          </p:nvPr>
        </p:nvSpPr>
        <p:spPr>
          <a:xfrm>
            <a:off x="457200" y="537410"/>
            <a:ext cx="8610600" cy="533400"/>
          </a:xfrm>
        </p:spPr>
        <p:txBody>
          <a:bodyPr/>
          <a:lstStyle/>
          <a:p>
            <a:r>
              <a:rPr lang="en-US" altLang="en-US" sz="2800" dirty="0"/>
              <a:t>ROC (Receiver Operating Characteristic)</a:t>
            </a:r>
          </a:p>
        </p:txBody>
      </p:sp>
      <p:sp>
        <p:nvSpPr>
          <p:cNvPr id="17411" name="Rectangle 7"/>
          <p:cNvSpPr>
            <a:spLocks noGrp="1" noChangeArrowheads="1"/>
          </p:cNvSpPr>
          <p:nvPr>
            <p:ph type="body" idx="1"/>
          </p:nvPr>
        </p:nvSpPr>
        <p:spPr/>
        <p:txBody>
          <a:bodyPr/>
          <a:lstStyle/>
          <a:p>
            <a:r>
              <a:rPr lang="en-US" altLang="en-US" dirty="0"/>
              <a:t>A graphical approach for displaying trade-off between detection rate and false alarm rate</a:t>
            </a:r>
          </a:p>
          <a:p>
            <a:r>
              <a:rPr lang="en-US" altLang="en-US" dirty="0"/>
              <a:t>Developed in 1950s for signal detection theory to analyze noisy signals </a:t>
            </a:r>
          </a:p>
          <a:p>
            <a:r>
              <a:rPr lang="en-US" altLang="en-US" dirty="0"/>
              <a:t>ROC curve plots TPR against FPR</a:t>
            </a:r>
          </a:p>
          <a:p>
            <a:pPr lvl="1"/>
            <a:r>
              <a:rPr lang="en-US" altLang="en-US" sz="2400" dirty="0"/>
              <a:t>Performance of a model represented as a point in an ROC </a:t>
            </a:r>
            <a:r>
              <a:rPr lang="en-US" altLang="en-US" sz="2400" dirty="0" smtClean="0"/>
              <a:t>curve</a:t>
            </a:r>
            <a:endParaRPr lang="en-US" altLang="en-US" sz="2400" dirty="0"/>
          </a:p>
        </p:txBody>
      </p:sp>
    </p:spTree>
    <p:extLst>
      <p:ext uri="{BB962C8B-B14F-4D97-AF65-F5344CB8AC3E}">
        <p14:creationId xmlns:p14="http://schemas.microsoft.com/office/powerpoint/2010/main" val="8872192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ROC Curve</a:t>
            </a:r>
          </a:p>
        </p:txBody>
      </p:sp>
      <p:sp>
        <p:nvSpPr>
          <p:cNvPr id="18435" name="Rectangle 3"/>
          <p:cNvSpPr>
            <a:spLocks noGrp="1" noChangeArrowheads="1"/>
          </p:cNvSpPr>
          <p:nvPr>
            <p:ph type="body" idx="1"/>
          </p:nvPr>
        </p:nvSpPr>
        <p:spPr>
          <a:xfrm>
            <a:off x="304800" y="1143000"/>
            <a:ext cx="4343400" cy="5181600"/>
          </a:xfrm>
        </p:spPr>
        <p:txBody>
          <a:bodyPr/>
          <a:lstStyle/>
          <a:p>
            <a:pPr>
              <a:buFont typeface="Monotype Sorts" pitchFamily="2" charset="2"/>
              <a:buNone/>
            </a:pPr>
            <a:r>
              <a:rPr lang="en-US" altLang="en-US" sz="2400" dirty="0"/>
              <a:t>(TPR,FPR):</a:t>
            </a:r>
          </a:p>
          <a:p>
            <a:r>
              <a:rPr lang="en-US" altLang="en-US" sz="2400" dirty="0"/>
              <a:t>(0,0): declare everything</a:t>
            </a:r>
            <a:br>
              <a:rPr lang="en-US" altLang="en-US" sz="2400" dirty="0"/>
            </a:br>
            <a:r>
              <a:rPr lang="en-US" altLang="en-US" sz="2400" dirty="0"/>
              <a:t>          to be negative class</a:t>
            </a:r>
          </a:p>
          <a:p>
            <a:r>
              <a:rPr lang="en-US" altLang="en-US" sz="2400" dirty="0"/>
              <a:t>(1,1): declare everything</a:t>
            </a:r>
            <a:br>
              <a:rPr lang="en-US" altLang="en-US" sz="2400" dirty="0"/>
            </a:br>
            <a:r>
              <a:rPr lang="en-US" altLang="en-US" sz="2400" dirty="0"/>
              <a:t>         to be positive class</a:t>
            </a:r>
          </a:p>
          <a:p>
            <a:r>
              <a:rPr lang="en-US" altLang="en-US" sz="2400" dirty="0"/>
              <a:t>(1,0): ideal</a:t>
            </a:r>
          </a:p>
          <a:p>
            <a:pPr>
              <a:buFont typeface="Monotype Sorts" pitchFamily="2" charset="2"/>
              <a:buNone/>
            </a:pPr>
            <a:endParaRPr lang="en-US" altLang="en-US" sz="2400" dirty="0"/>
          </a:p>
          <a:p>
            <a:r>
              <a:rPr lang="en-US" altLang="en-US" sz="2400" dirty="0"/>
              <a:t>Diagonal line:</a:t>
            </a:r>
          </a:p>
          <a:p>
            <a:pPr lvl="1"/>
            <a:r>
              <a:rPr lang="en-US" altLang="en-US" sz="2400" dirty="0"/>
              <a:t>Random guessing</a:t>
            </a:r>
          </a:p>
          <a:p>
            <a:pPr lvl="1"/>
            <a:r>
              <a:rPr lang="en-US" altLang="en-US" sz="2400" dirty="0"/>
              <a:t>Below diagonal line:</a:t>
            </a:r>
          </a:p>
          <a:p>
            <a:pPr marL="1255713" lvl="2" indent="-341313"/>
            <a:r>
              <a:rPr lang="en-US" altLang="en-US" sz="2000" dirty="0"/>
              <a:t>prediction is opposite </a:t>
            </a:r>
            <a:br>
              <a:rPr lang="en-US" altLang="en-US" sz="2000" dirty="0"/>
            </a:br>
            <a:r>
              <a:rPr lang="en-US" altLang="en-US" sz="2000" dirty="0"/>
              <a:t>of the true class</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l="3069" r="6557"/>
          <a:stretch>
            <a:fillRect/>
          </a:stretch>
        </p:blipFill>
        <p:spPr bwMode="auto">
          <a:xfrm>
            <a:off x="4267200" y="11430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02149713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152400"/>
            <a:ext cx="8458200" cy="533400"/>
          </a:xfrm>
        </p:spPr>
        <p:txBody>
          <a:bodyPr/>
          <a:lstStyle/>
          <a:p>
            <a:r>
              <a:rPr lang="en-US" altLang="en-US"/>
              <a:t>ROC (Receiver Operating Characteristic)</a:t>
            </a:r>
          </a:p>
        </p:txBody>
      </p:sp>
      <p:sp>
        <p:nvSpPr>
          <p:cNvPr id="19459" name="Rectangle 3"/>
          <p:cNvSpPr>
            <a:spLocks noGrp="1" noChangeArrowheads="1"/>
          </p:cNvSpPr>
          <p:nvPr>
            <p:ph type="body" idx="1"/>
          </p:nvPr>
        </p:nvSpPr>
        <p:spPr/>
        <p:txBody>
          <a:bodyPr/>
          <a:lstStyle/>
          <a:p>
            <a:r>
              <a:rPr lang="en-US" altLang="en-US" dirty="0"/>
              <a:t>To draw ROC curve, classifier must produce continuous-valued output </a:t>
            </a:r>
          </a:p>
          <a:p>
            <a:pPr lvl="1"/>
            <a:r>
              <a:rPr lang="en-US" altLang="en-US" sz="2000" dirty="0"/>
              <a:t>Outputs are used to rank test records, from the most likely positive class record to the least likely positive class </a:t>
            </a:r>
            <a:r>
              <a:rPr lang="en-US" altLang="en-US" sz="2000" dirty="0" smtClean="0"/>
              <a:t>record</a:t>
            </a:r>
          </a:p>
          <a:p>
            <a:pPr lvl="1"/>
            <a:r>
              <a:rPr lang="en-US" altLang="en-US" sz="2000" dirty="0" smtClean="0"/>
              <a:t>By using different thresholds on this value, we can  </a:t>
            </a:r>
            <a:r>
              <a:rPr lang="en-US" altLang="en-US" sz="2000" dirty="0"/>
              <a:t>create different variations </a:t>
            </a:r>
            <a:r>
              <a:rPr lang="en-US" altLang="en-US" sz="2000" dirty="0" smtClean="0"/>
              <a:t>of the classifier with </a:t>
            </a:r>
            <a:r>
              <a:rPr lang="en-US" altLang="en-US" sz="2000" dirty="0"/>
              <a:t>TPR/FPR tradeoffs  </a:t>
            </a:r>
          </a:p>
          <a:p>
            <a:r>
              <a:rPr lang="en-US" altLang="en-US" sz="2400" dirty="0"/>
              <a:t>Many classifiers produce only discrete outputs (i.e., predicted class)</a:t>
            </a:r>
          </a:p>
          <a:p>
            <a:pPr lvl="1"/>
            <a:r>
              <a:rPr lang="en-US" altLang="en-US" sz="2400" dirty="0"/>
              <a:t>How to get continuous-valued outputs?</a:t>
            </a:r>
          </a:p>
          <a:p>
            <a:pPr marL="1255713" lvl="2" indent="-341313"/>
            <a:r>
              <a:rPr lang="en-US" altLang="en-US" sz="2000" dirty="0"/>
              <a:t>Decision trees, rule-based classifiers, neural networks, Bayesian classifiers, k-nearest neighbors, SVM</a:t>
            </a:r>
          </a:p>
          <a:p>
            <a:pPr lvl="1"/>
            <a:endParaRPr lang="en-US" altLang="en-US" sz="2400" dirty="0"/>
          </a:p>
        </p:txBody>
      </p:sp>
    </p:spTree>
    <p:extLst>
      <p:ext uri="{BB962C8B-B14F-4D97-AF65-F5344CB8AC3E}">
        <p14:creationId xmlns:p14="http://schemas.microsoft.com/office/powerpoint/2010/main" val="1925433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16"/>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a:buNone/>
            </a:pPr>
            <a:r>
              <a:rPr lang="en-US" sz="3600" b="1">
                <a:latin typeface="Calibri"/>
                <a:ea typeface="Calibri"/>
                <a:cs typeface="Calibri"/>
                <a:sym typeface="Calibri"/>
              </a:rPr>
              <a:t>A handwriting recognition learning problem</a:t>
            </a:r>
            <a:endParaRPr sz="3600" b="1">
              <a:latin typeface="Calibri"/>
              <a:ea typeface="Calibri"/>
              <a:cs typeface="Calibri"/>
              <a:sym typeface="Calibri"/>
            </a:endParaRPr>
          </a:p>
        </p:txBody>
      </p:sp>
      <p:sp>
        <p:nvSpPr>
          <p:cNvPr id="558" name="Google Shape;558;p16"/>
          <p:cNvSpPr txBox="1">
            <a:spLocks noGrp="1"/>
          </p:cNvSpPr>
          <p:nvPr>
            <p:ph type="body" idx="1"/>
          </p:nvPr>
        </p:nvSpPr>
        <p:spPr>
          <a:xfrm>
            <a:off x="457200" y="1600200"/>
            <a:ext cx="8229600" cy="4114799"/>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Char char="•"/>
            </a:pPr>
            <a:r>
              <a:rPr lang="en-US" sz="2800" b="1"/>
              <a:t>Task T:</a:t>
            </a:r>
            <a:r>
              <a:rPr lang="en-US" sz="2800"/>
              <a:t> recognizing and classifying handwritten words within images</a:t>
            </a:r>
            <a:endParaRPr/>
          </a:p>
          <a:p>
            <a:pPr marL="342900" lvl="0" indent="-342900" algn="l" rtl="0">
              <a:spcBef>
                <a:spcPts val="560"/>
              </a:spcBef>
              <a:spcAft>
                <a:spcPts val="0"/>
              </a:spcAft>
              <a:buClr>
                <a:schemeClr val="dk1"/>
              </a:buClr>
              <a:buSzPts val="2800"/>
              <a:buChar char="•"/>
            </a:pPr>
            <a:r>
              <a:rPr lang="en-US" sz="2800" b="1"/>
              <a:t>Performance measure P</a:t>
            </a:r>
            <a:r>
              <a:rPr lang="en-US" sz="2800"/>
              <a:t>: percent of words correctly classified</a:t>
            </a:r>
            <a:endParaRPr sz="2800"/>
          </a:p>
          <a:p>
            <a:pPr marL="342900" lvl="0" indent="-342900" algn="l" rtl="0">
              <a:spcBef>
                <a:spcPts val="560"/>
              </a:spcBef>
              <a:spcAft>
                <a:spcPts val="0"/>
              </a:spcAft>
              <a:buClr>
                <a:schemeClr val="dk1"/>
              </a:buClr>
              <a:buSzPts val="2800"/>
              <a:buChar char="•"/>
            </a:pPr>
            <a:r>
              <a:rPr lang="en-US" sz="2800" b="1"/>
              <a:t>Training Experience E: </a:t>
            </a:r>
            <a:r>
              <a:rPr lang="en-US" sz="2800"/>
              <a:t>a database of handwritten words with given classifications</a:t>
            </a:r>
            <a:endParaRPr sz="2800"/>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lgn="l"/>
            <a:r>
              <a:rPr lang="en-US" altLang="en-US" dirty="0"/>
              <a:t>ROC Curve Example</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l="4286" r="5714"/>
          <a:stretch>
            <a:fillRect/>
          </a:stretch>
        </p:blipFill>
        <p:spPr bwMode="auto">
          <a:xfrm>
            <a:off x="0" y="1951632"/>
            <a:ext cx="43434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2" name="Oval 4"/>
          <p:cNvSpPr>
            <a:spLocks noChangeArrowheads="1"/>
          </p:cNvSpPr>
          <p:nvPr/>
        </p:nvSpPr>
        <p:spPr bwMode="auto">
          <a:xfrm>
            <a:off x="5273675" y="3886200"/>
            <a:ext cx="76200" cy="76200"/>
          </a:xfrm>
          <a:prstGeom prst="ellipse">
            <a:avLst/>
          </a:prstGeom>
          <a:solidFill>
            <a:srgbClr val="000000"/>
          </a:solidFill>
          <a:ln w="12700">
            <a:solidFill>
              <a:schemeClr val="tx1"/>
            </a:solidFill>
            <a:round/>
            <a:headEnd/>
            <a:tailEnd/>
          </a:ln>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0"/>
              </a:spcBef>
              <a:spcAft>
                <a:spcPct val="0"/>
              </a:spcAft>
              <a:buClrTx/>
              <a:buSzTx/>
              <a:buFontTx/>
              <a:buNone/>
            </a:pPr>
            <a:endParaRPr lang="en-US" altLang="en-US" sz="1400"/>
          </a:p>
        </p:txBody>
      </p:sp>
      <p:grpSp>
        <p:nvGrpSpPr>
          <p:cNvPr id="2" name="Group 5"/>
          <p:cNvGrpSpPr>
            <a:grpSpLocks/>
          </p:cNvGrpSpPr>
          <p:nvPr/>
        </p:nvGrpSpPr>
        <p:grpSpPr bwMode="auto">
          <a:xfrm>
            <a:off x="381000" y="1902728"/>
            <a:ext cx="8534400" cy="4659313"/>
            <a:chOff x="288" y="1056"/>
            <a:chExt cx="5376" cy="2935"/>
          </a:xfrm>
        </p:grpSpPr>
        <p:pic>
          <p:nvPicPr>
            <p:cNvPr id="22535" name="Picture 6"/>
            <p:cNvPicPr>
              <a:picLocks noChangeAspect="1" noChangeArrowheads="1"/>
            </p:cNvPicPr>
            <p:nvPr/>
          </p:nvPicPr>
          <p:blipFill>
            <a:blip r:embed="rId3">
              <a:extLst>
                <a:ext uri="{28A0092B-C50C-407E-A947-70E740481C1C}">
                  <a14:useLocalDpi xmlns:a14="http://schemas.microsoft.com/office/drawing/2010/main" val="0"/>
                </a:ext>
              </a:extLst>
            </a:blip>
            <a:srcRect l="3069" r="6557"/>
            <a:stretch>
              <a:fillRect/>
            </a:stretch>
          </p:blipFill>
          <p:spPr bwMode="auto">
            <a:xfrm>
              <a:off x="2736" y="1056"/>
              <a:ext cx="2928" cy="2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6" name="Text Box 7"/>
            <p:cNvSpPr txBox="1">
              <a:spLocks noChangeArrowheads="1"/>
            </p:cNvSpPr>
            <p:nvPr/>
          </p:nvSpPr>
          <p:spPr bwMode="auto">
            <a:xfrm>
              <a:off x="288" y="3453"/>
              <a:ext cx="336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At threshold t:</a:t>
              </a:r>
            </a:p>
            <a:p>
              <a:pPr>
                <a:spcBef>
                  <a:spcPct val="50000"/>
                </a:spcBef>
                <a:spcAft>
                  <a:spcPct val="0"/>
                </a:spcAft>
                <a:buClrTx/>
                <a:buSzTx/>
                <a:buFontTx/>
                <a:buNone/>
              </a:pPr>
              <a:r>
                <a:rPr lang="en-US" altLang="en-US" sz="2000" b="1" dirty="0"/>
                <a:t>TPR=0.5</a:t>
              </a:r>
              <a:r>
                <a:rPr lang="en-US" altLang="en-US" sz="2000" dirty="0"/>
                <a:t>, FNR=0.5, </a:t>
              </a:r>
              <a:r>
                <a:rPr lang="en-US" altLang="en-US" sz="2000" b="1" dirty="0"/>
                <a:t>FPR=0.12</a:t>
              </a:r>
              <a:r>
                <a:rPr lang="en-US" altLang="en-US" sz="2000" dirty="0"/>
                <a:t>, TNR=0.88</a:t>
              </a:r>
            </a:p>
          </p:txBody>
        </p:sp>
        <p:sp>
          <p:nvSpPr>
            <p:cNvPr id="22537" name="Line 8"/>
            <p:cNvSpPr>
              <a:spLocks noChangeShapeType="1"/>
            </p:cNvSpPr>
            <p:nvPr/>
          </p:nvSpPr>
          <p:spPr bwMode="auto">
            <a:xfrm flipV="1">
              <a:off x="2160" y="2544"/>
              <a:ext cx="1104" cy="1104"/>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534" name="Text Box 9"/>
          <p:cNvSpPr txBox="1">
            <a:spLocks noChangeArrowheads="1"/>
          </p:cNvSpPr>
          <p:nvPr/>
        </p:nvSpPr>
        <p:spPr bwMode="auto">
          <a:xfrm>
            <a:off x="228600" y="1312464"/>
            <a:ext cx="82296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285750" indent="-285750">
              <a:spcBef>
                <a:spcPct val="50000"/>
              </a:spcBef>
              <a:spcAft>
                <a:spcPct val="0"/>
              </a:spcAft>
              <a:buClrTx/>
              <a:buSzTx/>
            </a:pPr>
            <a:r>
              <a:rPr lang="en-US" altLang="en-US" sz="1800" dirty="0" smtClean="0"/>
              <a:t>1-dimensional </a:t>
            </a:r>
            <a:r>
              <a:rPr lang="en-US" altLang="en-US" sz="1800" dirty="0"/>
              <a:t>data set containing 2 classes (positive and </a:t>
            </a:r>
            <a:r>
              <a:rPr lang="en-US" altLang="en-US" sz="1800" dirty="0" smtClean="0"/>
              <a:t>negative)</a:t>
            </a:r>
          </a:p>
          <a:p>
            <a:pPr marL="285750" indent="-285750">
              <a:spcBef>
                <a:spcPct val="50000"/>
              </a:spcBef>
              <a:spcAft>
                <a:spcPct val="0"/>
              </a:spcAft>
              <a:buClrTx/>
              <a:buSzTx/>
            </a:pPr>
            <a:r>
              <a:rPr lang="en-US" altLang="en-US" sz="1800" dirty="0" smtClean="0"/>
              <a:t>Any </a:t>
            </a:r>
            <a:r>
              <a:rPr lang="en-US" altLang="en-US" sz="1800" dirty="0"/>
              <a:t>points located at x &gt; t is classified as positive</a:t>
            </a:r>
          </a:p>
        </p:txBody>
      </p:sp>
    </p:spTree>
    <p:extLst>
      <p:ext uri="{BB962C8B-B14F-4D97-AF65-F5344CB8AC3E}">
        <p14:creationId xmlns:p14="http://schemas.microsoft.com/office/powerpoint/2010/main" val="3470336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a:r>
              <a:rPr lang="en-US" altLang="en-US" sz="3600" dirty="0"/>
              <a:t>How to Construct an ROC curve</a:t>
            </a:r>
          </a:p>
        </p:txBody>
      </p:sp>
      <p:graphicFrame>
        <p:nvGraphicFramePr>
          <p:cNvPr id="1332227" name="Group 3"/>
          <p:cNvGraphicFramePr>
            <a:graphicFrameLocks noGrp="1"/>
          </p:cNvGraphicFramePr>
          <p:nvPr>
            <p:extLst>
              <p:ext uri="{D42A27DB-BD31-4B8C-83A1-F6EECF244321}">
                <p14:modId xmlns:p14="http://schemas.microsoft.com/office/powerpoint/2010/main" val="2292049087"/>
              </p:ext>
            </p:extLst>
          </p:nvPr>
        </p:nvGraphicFramePr>
        <p:xfrm>
          <a:off x="381000" y="1773071"/>
          <a:ext cx="3886200" cy="4064004"/>
        </p:xfrm>
        <a:graphic>
          <a:graphicData uri="http://schemas.openxmlformats.org/drawingml/2006/table">
            <a:tbl>
              <a:tblPr/>
              <a:tblGrid>
                <a:gridCol w="1295400">
                  <a:extLst>
                    <a:ext uri="{9D8B030D-6E8A-4147-A177-3AD203B41FA5}">
                      <a16:colId xmlns="" xmlns:a16="http://schemas.microsoft.com/office/drawing/2014/main" val="20000"/>
                    </a:ext>
                  </a:extLst>
                </a:gridCol>
                <a:gridCol w="1295400">
                  <a:extLst>
                    <a:ext uri="{9D8B030D-6E8A-4147-A177-3AD203B41FA5}">
                      <a16:colId xmlns="" xmlns:a16="http://schemas.microsoft.com/office/drawing/2014/main" val="20001"/>
                    </a:ext>
                  </a:extLst>
                </a:gridCol>
                <a:gridCol w="1295400">
                  <a:extLst>
                    <a:ext uri="{9D8B030D-6E8A-4147-A177-3AD203B41FA5}">
                      <a16:colId xmlns="" xmlns:a16="http://schemas.microsoft.com/office/drawing/2014/main" val="20002"/>
                    </a:ext>
                  </a:extLst>
                </a:gridCol>
              </a:tblGrid>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Instance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Score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True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68300">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369888">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bl>
          </a:graphicData>
        </a:graphic>
      </p:graphicFrame>
      <p:sp>
        <p:nvSpPr>
          <p:cNvPr id="24629" name="Text Box 53"/>
          <p:cNvSpPr txBox="1">
            <a:spLocks noChangeArrowheads="1"/>
          </p:cNvSpPr>
          <p:nvPr/>
        </p:nvSpPr>
        <p:spPr bwMode="auto">
          <a:xfrm>
            <a:off x="4495800" y="1417638"/>
            <a:ext cx="4648200" cy="506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marL="347663" indent="-347663">
              <a:spcBef>
                <a:spcPts val="500"/>
              </a:spcBef>
              <a:spcAft>
                <a:spcPct val="0"/>
              </a:spcAft>
              <a:buClrTx/>
              <a:buSzTx/>
              <a:buFontTx/>
              <a:buChar char="•"/>
            </a:pPr>
            <a:r>
              <a:rPr lang="en-US" altLang="en-US" sz="2200" b="0" dirty="0"/>
              <a:t>Use a classifier that produces a continuous-valued score for each instance</a:t>
            </a:r>
          </a:p>
          <a:p>
            <a:pPr marL="804863" lvl="1" indent="-347663">
              <a:spcBef>
                <a:spcPts val="500"/>
              </a:spcBef>
              <a:spcAft>
                <a:spcPct val="0"/>
              </a:spcAft>
              <a:buClrTx/>
              <a:buSzTx/>
              <a:buFontTx/>
              <a:buChar char="•"/>
            </a:pPr>
            <a:r>
              <a:rPr lang="en-US" altLang="en-US" sz="2000" b="0" dirty="0"/>
              <a:t>The more likely it is for the instance to be in the + class, the higher the score</a:t>
            </a:r>
          </a:p>
          <a:p>
            <a:pPr marL="347663" indent="-347663">
              <a:spcBef>
                <a:spcPts val="500"/>
              </a:spcBef>
              <a:spcAft>
                <a:spcPct val="0"/>
              </a:spcAft>
              <a:buClrTx/>
              <a:buSzTx/>
              <a:buFontTx/>
              <a:buChar char="•"/>
            </a:pPr>
            <a:r>
              <a:rPr lang="en-US" altLang="en-US" sz="2200" b="0" dirty="0"/>
              <a:t>Sort the instances in decreasing order according to the score </a:t>
            </a:r>
          </a:p>
          <a:p>
            <a:pPr marL="347663" indent="-347663">
              <a:spcBef>
                <a:spcPts val="500"/>
              </a:spcBef>
              <a:spcAft>
                <a:spcPct val="0"/>
              </a:spcAft>
              <a:buClrTx/>
              <a:buSzTx/>
              <a:buFontTx/>
              <a:buChar char="•"/>
            </a:pPr>
            <a:r>
              <a:rPr lang="en-US" altLang="en-US" sz="2200" b="0" dirty="0"/>
              <a:t>Apply a threshold at each unique value of the score</a:t>
            </a:r>
          </a:p>
          <a:p>
            <a:pPr marL="347663" indent="-347663">
              <a:spcBef>
                <a:spcPts val="500"/>
              </a:spcBef>
              <a:spcAft>
                <a:spcPct val="0"/>
              </a:spcAft>
              <a:buClrTx/>
              <a:buSzTx/>
              <a:buFontTx/>
              <a:buChar char="•"/>
            </a:pPr>
            <a:r>
              <a:rPr lang="en-US" altLang="en-US" sz="2200" b="0" dirty="0"/>
              <a:t>Count the number of TP, FP, </a:t>
            </a:r>
            <a:br>
              <a:rPr lang="en-US" altLang="en-US" sz="2200" b="0" dirty="0"/>
            </a:br>
            <a:r>
              <a:rPr lang="en-US" altLang="en-US" sz="2200" b="0" dirty="0"/>
              <a:t>TN, FN at each threshold</a:t>
            </a:r>
          </a:p>
          <a:p>
            <a:pPr marL="685800" lvl="1" indent="-228600">
              <a:spcBef>
                <a:spcPts val="500"/>
              </a:spcBef>
              <a:spcAft>
                <a:spcPct val="0"/>
              </a:spcAft>
              <a:buClrTx/>
              <a:buSzTx/>
              <a:buFontTx/>
              <a:buChar char="•"/>
            </a:pPr>
            <a:r>
              <a:rPr lang="en-US" altLang="en-US" sz="2000" b="0" dirty="0"/>
              <a:t>TPR = TP/(TP+FN)</a:t>
            </a:r>
          </a:p>
          <a:p>
            <a:pPr marL="685800" lvl="1" indent="-228600">
              <a:spcBef>
                <a:spcPts val="500"/>
              </a:spcBef>
              <a:spcAft>
                <a:spcPct val="0"/>
              </a:spcAft>
              <a:buClrTx/>
              <a:buSzTx/>
              <a:buFontTx/>
              <a:buChar char="•"/>
            </a:pPr>
            <a:r>
              <a:rPr lang="en-US" altLang="en-US" sz="2000" b="0" dirty="0"/>
              <a:t>FPR = FP/(FP + TN)</a:t>
            </a:r>
          </a:p>
        </p:txBody>
      </p:sp>
    </p:spTree>
    <p:extLst>
      <p:ext uri="{BB962C8B-B14F-4D97-AF65-F5344CB8AC3E}">
        <p14:creationId xmlns:p14="http://schemas.microsoft.com/office/powerpoint/2010/main" val="276107139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04825" y="413641"/>
            <a:ext cx="8229600" cy="1143000"/>
          </a:xfrm>
        </p:spPr>
        <p:txBody>
          <a:bodyPr/>
          <a:lstStyle/>
          <a:p>
            <a:pPr algn="l"/>
            <a:r>
              <a:rPr lang="en-US" altLang="en-US" sz="3600" dirty="0"/>
              <a:t>How to construct an ROC curve</a:t>
            </a:r>
          </a:p>
        </p:txBody>
      </p:sp>
      <p:graphicFrame>
        <p:nvGraphicFramePr>
          <p:cNvPr id="25603" name="Object 3"/>
          <p:cNvGraphicFramePr>
            <a:graphicFrameLocks noChangeAspect="1"/>
          </p:cNvGraphicFramePr>
          <p:nvPr>
            <p:extLst>
              <p:ext uri="{D42A27DB-BD31-4B8C-83A1-F6EECF244321}">
                <p14:modId xmlns:p14="http://schemas.microsoft.com/office/powerpoint/2010/main" val="3577739733"/>
              </p:ext>
            </p:extLst>
          </p:nvPr>
        </p:nvGraphicFramePr>
        <p:xfrm>
          <a:off x="1390650" y="1421645"/>
          <a:ext cx="6457950" cy="2381250"/>
        </p:xfrm>
        <a:graphic>
          <a:graphicData uri="http://schemas.openxmlformats.org/presentationml/2006/ole">
            <mc:AlternateContent xmlns:mc="http://schemas.openxmlformats.org/markup-compatibility/2006">
              <mc:Choice xmlns:v="urn:schemas-microsoft-com:vml" Requires="v">
                <p:oleObj spid="_x0000_s18439" name="Document" r:id="rId3" imgW="10594848" imgH="3913632" progId="Word.Document.8">
                  <p:embed/>
                </p:oleObj>
              </mc:Choice>
              <mc:Fallback>
                <p:oleObj name="Document" r:id="rId3" imgW="10594848" imgH="3913632"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650" y="1421645"/>
                        <a:ext cx="6457950" cy="238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5604" name="Picture 4"/>
          <p:cNvPicPr>
            <a:picLocks noChangeAspect="1" noChangeArrowheads="1"/>
          </p:cNvPicPr>
          <p:nvPr/>
        </p:nvPicPr>
        <p:blipFill>
          <a:blip r:embed="rId5">
            <a:extLst>
              <a:ext uri="{28A0092B-C50C-407E-A947-70E740481C1C}">
                <a14:useLocalDpi xmlns:a14="http://schemas.microsoft.com/office/drawing/2010/main" val="0"/>
              </a:ext>
            </a:extLst>
          </a:blip>
          <a:srcRect l="5769" t="5128" r="3847" b="5128"/>
          <a:stretch>
            <a:fillRect/>
          </a:stretch>
        </p:blipFill>
        <p:spPr bwMode="auto">
          <a:xfrm>
            <a:off x="1905000" y="3790646"/>
            <a:ext cx="3704230" cy="275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Text Box 5"/>
          <p:cNvSpPr txBox="1">
            <a:spLocks noChangeArrowheads="1"/>
          </p:cNvSpPr>
          <p:nvPr/>
        </p:nvSpPr>
        <p:spPr bwMode="auto">
          <a:xfrm>
            <a:off x="609600" y="1754246"/>
            <a:ext cx="1295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200" dirty="0"/>
              <a:t>Threshold &gt;= </a:t>
            </a:r>
          </a:p>
        </p:txBody>
      </p:sp>
      <p:sp>
        <p:nvSpPr>
          <p:cNvPr id="25606" name="Text Box 6"/>
          <p:cNvSpPr txBox="1">
            <a:spLocks noChangeArrowheads="1"/>
          </p:cNvSpPr>
          <p:nvPr/>
        </p:nvSpPr>
        <p:spPr bwMode="auto">
          <a:xfrm>
            <a:off x="403746" y="4271208"/>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ROC Curve:</a:t>
            </a:r>
          </a:p>
        </p:txBody>
      </p:sp>
      <p:sp>
        <p:nvSpPr>
          <p:cNvPr id="25607" name="Line 7"/>
          <p:cNvSpPr>
            <a:spLocks noChangeShapeType="1"/>
          </p:cNvSpPr>
          <p:nvPr/>
        </p:nvSpPr>
        <p:spPr bwMode="auto">
          <a:xfrm>
            <a:off x="1066800" y="3250445"/>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5608" name="Line 8"/>
          <p:cNvSpPr>
            <a:spLocks noChangeShapeType="1"/>
          </p:cNvSpPr>
          <p:nvPr/>
        </p:nvSpPr>
        <p:spPr bwMode="auto">
          <a:xfrm>
            <a:off x="1066800" y="3555245"/>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 name="Picture 1"/>
          <p:cNvPicPr>
            <a:picLocks noChangeAspect="1"/>
          </p:cNvPicPr>
          <p:nvPr/>
        </p:nvPicPr>
        <p:blipFill>
          <a:blip r:embed="rId6"/>
          <a:stretch>
            <a:fillRect/>
          </a:stretch>
        </p:blipFill>
        <p:spPr>
          <a:xfrm>
            <a:off x="6228580" y="3935766"/>
            <a:ext cx="1427731" cy="2613759"/>
          </a:xfrm>
          <a:prstGeom prst="rect">
            <a:avLst/>
          </a:prstGeom>
        </p:spPr>
      </p:pic>
    </p:spTree>
    <p:extLst>
      <p:ext uri="{BB962C8B-B14F-4D97-AF65-F5344CB8AC3E}">
        <p14:creationId xmlns:p14="http://schemas.microsoft.com/office/powerpoint/2010/main" val="12092588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75314" y="561241"/>
            <a:ext cx="8229600" cy="1143000"/>
          </a:xfrm>
        </p:spPr>
        <p:txBody>
          <a:bodyPr/>
          <a:lstStyle/>
          <a:p>
            <a:pPr algn="l"/>
            <a:r>
              <a:rPr lang="en-US" altLang="en-US" sz="4000" dirty="0"/>
              <a:t>Using ROC for Model Comparison</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l="5362" r="8220"/>
          <a:stretch>
            <a:fillRect/>
          </a:stretch>
        </p:blipFill>
        <p:spPr bwMode="auto">
          <a:xfrm>
            <a:off x="76200" y="1396624"/>
            <a:ext cx="52578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6" name="Rectangle 4"/>
          <p:cNvSpPr>
            <a:spLocks noChangeArrowheads="1"/>
          </p:cNvSpPr>
          <p:nvPr/>
        </p:nvSpPr>
        <p:spPr bwMode="auto">
          <a:xfrm>
            <a:off x="5562600" y="1490426"/>
            <a:ext cx="3581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92100" indent="-292100">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800100" indent="-342900">
              <a:spcBef>
                <a:spcPct val="10000"/>
              </a:spcBef>
              <a:spcAft>
                <a:spcPts val="400"/>
              </a:spcAft>
              <a:buClr>
                <a:srgbClr val="0C7B9C"/>
              </a:buClr>
              <a:buSzPct val="100000"/>
              <a:buFont typeface="Arial" charset="0"/>
              <a:buChar char="–"/>
              <a:defRPr sz="2800">
                <a:solidFill>
                  <a:schemeClr val="tx1"/>
                </a:solidFill>
                <a:latin typeface="Arial" charset="0"/>
              </a:defRPr>
            </a:lvl2pPr>
            <a:lvl3pPr>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000" b="0" dirty="0"/>
              <a:t>No model consistently outperforms the other</a:t>
            </a:r>
          </a:p>
          <a:p>
            <a:pPr lvl="1">
              <a:buSzPct val="75000"/>
              <a:buFont typeface="Monotype Sorts" pitchFamily="2" charset="2"/>
              <a:buChar char="l"/>
            </a:pPr>
            <a:r>
              <a:rPr lang="en-US" altLang="en-US" sz="2000" b="0" dirty="0"/>
              <a:t>M</a:t>
            </a:r>
            <a:r>
              <a:rPr lang="en-US" altLang="en-US" sz="2000" b="0" baseline="-25000" dirty="0"/>
              <a:t>1</a:t>
            </a:r>
            <a:r>
              <a:rPr lang="en-US" altLang="en-US" sz="2000" b="0" dirty="0"/>
              <a:t> is better for small FPR</a:t>
            </a:r>
          </a:p>
          <a:p>
            <a:pPr lvl="1">
              <a:buSzPct val="75000"/>
              <a:buFont typeface="Monotype Sorts" pitchFamily="2" charset="2"/>
              <a:buChar char="l"/>
            </a:pPr>
            <a:r>
              <a:rPr lang="en-US" altLang="en-US" sz="2000" b="0" dirty="0"/>
              <a:t>M</a:t>
            </a:r>
            <a:r>
              <a:rPr lang="en-US" altLang="en-US" sz="2000" b="0" baseline="-25000" dirty="0"/>
              <a:t>2</a:t>
            </a:r>
            <a:r>
              <a:rPr lang="en-US" altLang="en-US" sz="2000" b="0" dirty="0"/>
              <a:t> is better for large FPR</a:t>
            </a:r>
          </a:p>
          <a:p>
            <a:pPr lvl="1">
              <a:buSzPct val="75000"/>
              <a:buFont typeface="Monotype Sorts" pitchFamily="2" charset="2"/>
              <a:buNone/>
            </a:pPr>
            <a:endParaRPr lang="en-US" altLang="en-US" sz="900" b="0" dirty="0"/>
          </a:p>
          <a:p>
            <a:r>
              <a:rPr lang="en-US" altLang="en-US" sz="2000" b="0" dirty="0"/>
              <a:t>Area Under the ROC </a:t>
            </a:r>
            <a:r>
              <a:rPr lang="en-US" altLang="en-US" sz="2000" b="0" dirty="0" smtClean="0"/>
              <a:t>curve (AUC)</a:t>
            </a:r>
            <a:endParaRPr lang="en-US" altLang="en-US" sz="2000" b="0" dirty="0"/>
          </a:p>
          <a:p>
            <a:pPr lvl="1">
              <a:buSzPct val="75000"/>
              <a:buFont typeface="Monotype Sorts" pitchFamily="2" charset="2"/>
              <a:buChar char="l"/>
            </a:pPr>
            <a:r>
              <a:rPr lang="en-US" altLang="en-US" sz="1800" b="0" dirty="0"/>
              <a:t>Ideal: </a:t>
            </a:r>
          </a:p>
          <a:p>
            <a:pPr lvl="2">
              <a:buClr>
                <a:schemeClr val="tx1"/>
              </a:buClr>
              <a:buSzPct val="75000"/>
              <a:buFont typeface="Wingdings" pitchFamily="2" charset="2"/>
              <a:buChar char="§"/>
            </a:pPr>
            <a:r>
              <a:rPr lang="en-US" altLang="en-US" sz="1800" b="0" dirty="0"/>
              <a:t> Area = 1</a:t>
            </a:r>
          </a:p>
          <a:p>
            <a:pPr lvl="1">
              <a:buSzPct val="75000"/>
              <a:buFont typeface="Monotype Sorts" pitchFamily="2" charset="2"/>
              <a:buChar char="l"/>
            </a:pPr>
            <a:r>
              <a:rPr lang="en-US" altLang="en-US" sz="1800" b="0" dirty="0"/>
              <a:t>Random guess:</a:t>
            </a:r>
          </a:p>
          <a:p>
            <a:pPr lvl="2">
              <a:buClr>
                <a:schemeClr val="tx1"/>
              </a:buClr>
              <a:buSzPct val="75000"/>
              <a:buFont typeface="Wingdings" pitchFamily="2" charset="2"/>
              <a:buChar char="§"/>
            </a:pPr>
            <a:r>
              <a:rPr lang="en-US" altLang="en-US" sz="1800" b="0" dirty="0"/>
              <a:t> Area = 0.5</a:t>
            </a:r>
          </a:p>
        </p:txBody>
      </p:sp>
    </p:spTree>
    <p:extLst>
      <p:ext uri="{BB962C8B-B14F-4D97-AF65-F5344CB8AC3E}">
        <p14:creationId xmlns:p14="http://schemas.microsoft.com/office/powerpoint/2010/main" val="427888176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z="2400" dirty="0" smtClean="0"/>
              <a:t>Dealing with Imbalanced Classes - Summary</a:t>
            </a:r>
            <a:endParaRPr lang="en-US" altLang="en-US" sz="2400" dirty="0"/>
          </a:p>
        </p:txBody>
      </p:sp>
      <p:sp>
        <p:nvSpPr>
          <p:cNvPr id="31747" name="Rectangle 3"/>
          <p:cNvSpPr>
            <a:spLocks noGrp="1" noChangeArrowheads="1"/>
          </p:cNvSpPr>
          <p:nvPr>
            <p:ph type="body" idx="1"/>
          </p:nvPr>
        </p:nvSpPr>
        <p:spPr/>
        <p:txBody>
          <a:bodyPr/>
          <a:lstStyle/>
          <a:p>
            <a:r>
              <a:rPr lang="en-US" altLang="en-US" sz="2400" dirty="0" smtClean="0"/>
              <a:t>Many measures exists, but none of them may be ideal in all situations</a:t>
            </a:r>
          </a:p>
          <a:p>
            <a:pPr lvl="1"/>
            <a:r>
              <a:rPr lang="en-US" altLang="en-US" sz="1800" dirty="0" smtClean="0"/>
              <a:t>Random classifiers can have high value for many of these measures</a:t>
            </a:r>
          </a:p>
          <a:p>
            <a:pPr lvl="1"/>
            <a:r>
              <a:rPr lang="en-US" altLang="en-US" sz="1800" dirty="0" smtClean="0"/>
              <a:t>TPR/FPR provides important information but may not be sufficient by itself in many practical scenarios</a:t>
            </a:r>
            <a:endParaRPr lang="en-US" altLang="en-US" sz="1800" dirty="0"/>
          </a:p>
          <a:p>
            <a:pPr lvl="1"/>
            <a:r>
              <a:rPr lang="en-US" altLang="en-US" sz="2000" dirty="0" smtClean="0"/>
              <a:t>Given two classifiers, sometimes you can tell that one of them is strictly better than the other</a:t>
            </a:r>
          </a:p>
          <a:p>
            <a:pPr lvl="2"/>
            <a:r>
              <a:rPr lang="en-US" altLang="en-US" sz="1400" dirty="0" smtClean="0"/>
              <a:t>C1 is strictly better than C2 if C1 has strictly better TPR and FPR relative to C2 (or same TPR and better FPR, and vice versa)</a:t>
            </a:r>
          </a:p>
          <a:p>
            <a:pPr lvl="1"/>
            <a:r>
              <a:rPr lang="en-US" altLang="en-US" sz="1800" dirty="0" smtClean="0"/>
              <a:t>Even if C1 is strictly better than C2, C1’s F-value can be worse than C2’s if they are evaluated on data sets with different imbalances</a:t>
            </a:r>
          </a:p>
          <a:p>
            <a:pPr lvl="1"/>
            <a:r>
              <a:rPr lang="en-US" altLang="en-US" sz="1800" dirty="0" smtClean="0"/>
              <a:t>Classifier C1 can be better or worse than C2 depending on the scenario at hand (class imbalance, importance of TP vs </a:t>
            </a:r>
            <a:r>
              <a:rPr lang="en-US" altLang="en-US" sz="1800" smtClean="0"/>
              <a:t>FP, </a:t>
            </a:r>
            <a:r>
              <a:rPr lang="en-US" altLang="en-US" sz="1800" dirty="0" smtClean="0"/>
              <a:t>cost/time tradeoffs)</a:t>
            </a:r>
          </a:p>
          <a:p>
            <a:pPr marL="457200" lvl="1" indent="0">
              <a:buNone/>
            </a:pPr>
            <a:endParaRPr lang="en-US" altLang="en-US" sz="1800" dirty="0"/>
          </a:p>
          <a:p>
            <a:pPr marL="0" indent="0">
              <a:buNone/>
            </a:pPr>
            <a:endParaRPr lang="en-US" altLang="en-US" dirty="0"/>
          </a:p>
          <a:p>
            <a:endParaRPr lang="en-US" altLang="en-US" dirty="0"/>
          </a:p>
        </p:txBody>
      </p:sp>
    </p:spTree>
    <p:extLst>
      <p:ext uri="{BB962C8B-B14F-4D97-AF65-F5344CB8AC3E}">
        <p14:creationId xmlns:p14="http://schemas.microsoft.com/office/powerpoint/2010/main" val="373260926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31775" y="450850"/>
            <a:ext cx="8280400" cy="533400"/>
          </a:xfrm>
        </p:spPr>
        <p:txBody>
          <a:bodyPr/>
          <a:lstStyle/>
          <a:p>
            <a:r>
              <a:rPr lang="en-US" altLang="en-US" sz="2400" dirty="0" smtClean="0"/>
              <a:t>Which Classifier is better?</a:t>
            </a:r>
            <a:endParaRPr lang="en-US" altLang="en-US" sz="2400" dirty="0"/>
          </a:p>
        </p:txBody>
      </p:sp>
      <p:graphicFrame>
        <p:nvGraphicFramePr>
          <p:cNvPr id="16387" name="Object 3"/>
          <p:cNvGraphicFramePr>
            <a:graphicFrameLocks noChangeAspect="1"/>
          </p:cNvGraphicFramePr>
          <p:nvPr>
            <p:extLst>
              <p:ext uri="{D42A27DB-BD31-4B8C-83A1-F6EECF244321}">
                <p14:modId xmlns:p14="http://schemas.microsoft.com/office/powerpoint/2010/main" val="1155380422"/>
              </p:ext>
            </p:extLst>
          </p:nvPr>
        </p:nvGraphicFramePr>
        <p:xfrm>
          <a:off x="5711825" y="1346200"/>
          <a:ext cx="2420938" cy="901700"/>
        </p:xfrm>
        <a:graphic>
          <a:graphicData uri="http://schemas.openxmlformats.org/presentationml/2006/ole">
            <mc:AlternateContent xmlns:mc="http://schemas.openxmlformats.org/markup-compatibility/2006">
              <mc:Choice xmlns:v="urn:schemas-microsoft-com:vml" Requires="v">
                <p:oleObj spid="_x0000_s19488" name="Equation" r:id="rId3" imgW="1384200" imgH="634680" progId="Equation.3">
                  <p:embed/>
                </p:oleObj>
              </mc:Choice>
              <mc:Fallback>
                <p:oleObj name="Equation" r:id="rId3" imgW="1384200" imgH="634680" progId="Equation.3">
                  <p:embed/>
                  <p:pic>
                    <p:nvPicPr>
                      <p:cNvPr id="0" name=""/>
                      <p:cNvPicPr>
                        <a:picLocks noChangeAspect="1" noChangeArrowheads="1"/>
                      </p:cNvPicPr>
                      <p:nvPr/>
                    </p:nvPicPr>
                    <p:blipFill>
                      <a:blip r:embed="rId4"/>
                      <a:srcRect/>
                      <a:stretch>
                        <a:fillRect/>
                      </a:stretch>
                    </p:blipFill>
                    <p:spPr bwMode="auto">
                      <a:xfrm>
                        <a:off x="5711825" y="1346200"/>
                        <a:ext cx="24209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783651903"/>
              </p:ext>
            </p:extLst>
          </p:nvPr>
        </p:nvGraphicFramePr>
        <p:xfrm>
          <a:off x="304800" y="1486472"/>
          <a:ext cx="4876800" cy="1371599"/>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T1</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2938434507"/>
              </p:ext>
            </p:extLst>
          </p:nvPr>
        </p:nvGraphicFramePr>
        <p:xfrm>
          <a:off x="304800" y="3315272"/>
          <a:ext cx="4876800" cy="1323976"/>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0655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T2</a:t>
                      </a:r>
                      <a:endParaRPr kumimoji="0" lang="en-US" sz="1400" b="0" i="0" u="none" strike="noStrike" cap="none" normalizeH="0" baseline="0" dirty="0">
                        <a:ln>
                          <a:noFill/>
                        </a:ln>
                        <a:solidFill>
                          <a:schemeClr val="tx1"/>
                        </a:solidFill>
                        <a:effectLst/>
                        <a:latin typeface="Arial" charset="0"/>
                      </a:endParaRP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17881">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1178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775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7" name="Group 4"/>
          <p:cNvGraphicFramePr>
            <a:graphicFrameLocks/>
          </p:cNvGraphicFramePr>
          <p:nvPr>
            <p:extLst>
              <p:ext uri="{D42A27DB-BD31-4B8C-83A1-F6EECF244321}">
                <p14:modId xmlns:p14="http://schemas.microsoft.com/office/powerpoint/2010/main" val="1573403034"/>
              </p:ext>
            </p:extLst>
          </p:nvPr>
        </p:nvGraphicFramePr>
        <p:xfrm>
          <a:off x="304800" y="5144072"/>
          <a:ext cx="4876800" cy="1371600"/>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T3</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6457" name="Object 2"/>
          <p:cNvGraphicFramePr>
            <a:graphicFrameLocks noChangeAspect="1"/>
          </p:cNvGraphicFramePr>
          <p:nvPr>
            <p:extLst/>
          </p:nvPr>
        </p:nvGraphicFramePr>
        <p:xfrm>
          <a:off x="5711825" y="2971800"/>
          <a:ext cx="2589213" cy="914400"/>
        </p:xfrm>
        <a:graphic>
          <a:graphicData uri="http://schemas.openxmlformats.org/presentationml/2006/ole">
            <mc:AlternateContent xmlns:mc="http://schemas.openxmlformats.org/markup-compatibility/2006">
              <mc:Choice xmlns:v="urn:schemas-microsoft-com:vml" Requires="v">
                <p:oleObj spid="_x0000_s19489" name="Equation" r:id="rId5" imgW="1460160" imgH="634680" progId="Equation.3">
                  <p:embed/>
                </p:oleObj>
              </mc:Choice>
              <mc:Fallback>
                <p:oleObj name="Equation" r:id="rId5" imgW="1460160" imgH="634680" progId="Equation.3">
                  <p:embed/>
                  <p:pic>
                    <p:nvPicPr>
                      <p:cNvPr id="0" name=""/>
                      <p:cNvPicPr>
                        <a:picLocks noChangeAspect="1" noChangeArrowheads="1"/>
                      </p:cNvPicPr>
                      <p:nvPr/>
                    </p:nvPicPr>
                    <p:blipFill>
                      <a:blip r:embed="rId6"/>
                      <a:srcRect/>
                      <a:stretch>
                        <a:fillRect/>
                      </a:stretch>
                    </p:blipFill>
                    <p:spPr bwMode="auto">
                      <a:xfrm>
                        <a:off x="5711825" y="2971800"/>
                        <a:ext cx="25892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58" name="Object 3"/>
          <p:cNvGraphicFramePr>
            <a:graphicFrameLocks noChangeAspect="1"/>
          </p:cNvGraphicFramePr>
          <p:nvPr>
            <p:extLst/>
          </p:nvPr>
        </p:nvGraphicFramePr>
        <p:xfrm>
          <a:off x="5705475" y="4876800"/>
          <a:ext cx="2806700" cy="990600"/>
        </p:xfrm>
        <a:graphic>
          <a:graphicData uri="http://schemas.openxmlformats.org/presentationml/2006/ole">
            <mc:AlternateContent xmlns:mc="http://schemas.openxmlformats.org/markup-compatibility/2006">
              <mc:Choice xmlns:v="urn:schemas-microsoft-com:vml" Requires="v">
                <p:oleObj spid="_x0000_s19490" name="Equation" r:id="rId7" imgW="1460160" imgH="634680" progId="Equation.3">
                  <p:embed/>
                </p:oleObj>
              </mc:Choice>
              <mc:Fallback>
                <p:oleObj name="Equation" r:id="rId7" imgW="1460160" imgH="634680" progId="Equation.3">
                  <p:embed/>
                  <p:pic>
                    <p:nvPicPr>
                      <p:cNvPr id="0" name=""/>
                      <p:cNvPicPr>
                        <a:picLocks noChangeAspect="1" noChangeArrowheads="1"/>
                      </p:cNvPicPr>
                      <p:nvPr/>
                    </p:nvPicPr>
                    <p:blipFill>
                      <a:blip r:embed="rId8"/>
                      <a:srcRect/>
                      <a:stretch>
                        <a:fillRect/>
                      </a:stretch>
                    </p:blipFill>
                    <p:spPr bwMode="auto">
                      <a:xfrm>
                        <a:off x="5705475" y="4876800"/>
                        <a:ext cx="28067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515000134"/>
              </p:ext>
            </p:extLst>
          </p:nvPr>
        </p:nvGraphicFramePr>
        <p:xfrm>
          <a:off x="5713413" y="2293453"/>
          <a:ext cx="1981200" cy="660216"/>
        </p:xfrm>
        <a:graphic>
          <a:graphicData uri="http://schemas.openxmlformats.org/presentationml/2006/ole">
            <mc:AlternateContent xmlns:mc="http://schemas.openxmlformats.org/markup-compatibility/2006">
              <mc:Choice xmlns:v="urn:schemas-microsoft-com:vml" Requires="v">
                <p:oleObj spid="_x0000_s19491" name="Equation" r:id="rId9" imgW="1028520" imgH="380880" progId="Equation.3">
                  <p:embed/>
                </p:oleObj>
              </mc:Choice>
              <mc:Fallback>
                <p:oleObj name="Equation" r:id="rId9" imgW="1028520" imgH="380880" progId="Equation.3">
                  <p:embed/>
                  <p:pic>
                    <p:nvPicPr>
                      <p:cNvPr id="0" name=""/>
                      <p:cNvPicPr/>
                      <p:nvPr/>
                    </p:nvPicPr>
                    <p:blipFill>
                      <a:blip r:embed="rId10"/>
                      <a:stretch>
                        <a:fillRect/>
                      </a:stretch>
                    </p:blipFill>
                    <p:spPr>
                      <a:xfrm>
                        <a:off x="5713413" y="2293453"/>
                        <a:ext cx="1981200" cy="66021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163401046"/>
              </p:ext>
            </p:extLst>
          </p:nvPr>
        </p:nvGraphicFramePr>
        <p:xfrm>
          <a:off x="5705475" y="3907174"/>
          <a:ext cx="1982787" cy="733425"/>
        </p:xfrm>
        <a:graphic>
          <a:graphicData uri="http://schemas.openxmlformats.org/presentationml/2006/ole">
            <mc:AlternateContent xmlns:mc="http://schemas.openxmlformats.org/markup-compatibility/2006">
              <mc:Choice xmlns:v="urn:schemas-microsoft-com:vml" Requires="v">
                <p:oleObj spid="_x0000_s19492" name="Equation" r:id="rId11" imgW="1028520" imgH="380880" progId="Equation.3">
                  <p:embed/>
                </p:oleObj>
              </mc:Choice>
              <mc:Fallback>
                <p:oleObj name="Equation" r:id="rId11" imgW="1028520" imgH="380880" progId="Equation.3">
                  <p:embed/>
                  <p:pic>
                    <p:nvPicPr>
                      <p:cNvPr id="0" name=""/>
                      <p:cNvPicPr/>
                      <p:nvPr/>
                    </p:nvPicPr>
                    <p:blipFill>
                      <a:blip r:embed="rId12"/>
                      <a:stretch>
                        <a:fillRect/>
                      </a:stretch>
                    </p:blipFill>
                    <p:spPr>
                      <a:xfrm>
                        <a:off x="5705475" y="3907174"/>
                        <a:ext cx="1982787" cy="733425"/>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713413" y="5872163"/>
          <a:ext cx="1981200" cy="733425"/>
        </p:xfrm>
        <a:graphic>
          <a:graphicData uri="http://schemas.openxmlformats.org/presentationml/2006/ole">
            <mc:AlternateContent xmlns:mc="http://schemas.openxmlformats.org/markup-compatibility/2006">
              <mc:Choice xmlns:v="urn:schemas-microsoft-com:vml" Requires="v">
                <p:oleObj spid="_x0000_s19493" name="Equation" r:id="rId13" imgW="1028520" imgH="380880" progId="Equation.3">
                  <p:embed/>
                </p:oleObj>
              </mc:Choice>
              <mc:Fallback>
                <p:oleObj name="Equation" r:id="rId13" imgW="1028520" imgH="380880" progId="Equation.3">
                  <p:embed/>
                  <p:pic>
                    <p:nvPicPr>
                      <p:cNvPr id="0" name=""/>
                      <p:cNvPicPr/>
                      <p:nvPr/>
                    </p:nvPicPr>
                    <p:blipFill>
                      <a:blip r:embed="rId14"/>
                      <a:stretch>
                        <a:fillRect/>
                      </a:stretch>
                    </p:blipFill>
                    <p:spPr>
                      <a:xfrm>
                        <a:off x="5713413" y="5872163"/>
                        <a:ext cx="1981200" cy="733425"/>
                      </a:xfrm>
                      <a:prstGeom prst="rect">
                        <a:avLst/>
                      </a:prstGeom>
                    </p:spPr>
                  </p:pic>
                </p:oleObj>
              </mc:Fallback>
            </mc:AlternateContent>
          </a:graphicData>
        </a:graphic>
      </p:graphicFrame>
    </p:spTree>
    <p:extLst>
      <p:ext uri="{BB962C8B-B14F-4D97-AF65-F5344CB8AC3E}">
        <p14:creationId xmlns:p14="http://schemas.microsoft.com/office/powerpoint/2010/main" val="3377473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94648" y="302525"/>
            <a:ext cx="8280400" cy="789296"/>
          </a:xfrm>
        </p:spPr>
        <p:txBody>
          <a:bodyPr/>
          <a:lstStyle/>
          <a:p>
            <a:r>
              <a:rPr lang="en-US" altLang="en-US" sz="2400" dirty="0" smtClean="0"/>
              <a:t>Which </a:t>
            </a:r>
            <a:r>
              <a:rPr lang="en-US" altLang="en-US" sz="2400" dirty="0" err="1" smtClean="0"/>
              <a:t>Classifer</a:t>
            </a:r>
            <a:r>
              <a:rPr lang="en-US" altLang="en-US" sz="2400" dirty="0" smtClean="0"/>
              <a:t> is better? </a:t>
            </a:r>
            <a:br>
              <a:rPr lang="en-US" altLang="en-US" sz="2400" dirty="0" smtClean="0"/>
            </a:br>
            <a:r>
              <a:rPr lang="en-US" altLang="en-US" sz="2000" dirty="0" smtClean="0"/>
              <a:t>Medium Skew case</a:t>
            </a:r>
            <a:endParaRPr lang="en-US" altLang="en-US" sz="2000" dirty="0"/>
          </a:p>
        </p:txBody>
      </p:sp>
      <p:graphicFrame>
        <p:nvGraphicFramePr>
          <p:cNvPr id="16387" name="Object 3"/>
          <p:cNvGraphicFramePr>
            <a:graphicFrameLocks noChangeAspect="1"/>
          </p:cNvGraphicFramePr>
          <p:nvPr>
            <p:extLst>
              <p:ext uri="{D42A27DB-BD31-4B8C-83A1-F6EECF244321}">
                <p14:modId xmlns:p14="http://schemas.microsoft.com/office/powerpoint/2010/main" val="2302748450"/>
              </p:ext>
            </p:extLst>
          </p:nvPr>
        </p:nvGraphicFramePr>
        <p:xfrm>
          <a:off x="5711825" y="1361174"/>
          <a:ext cx="2420938" cy="901700"/>
        </p:xfrm>
        <a:graphic>
          <a:graphicData uri="http://schemas.openxmlformats.org/presentationml/2006/ole">
            <mc:AlternateContent xmlns:mc="http://schemas.openxmlformats.org/markup-compatibility/2006">
              <mc:Choice xmlns:v="urn:schemas-microsoft-com:vml" Requires="v">
                <p:oleObj spid="_x0000_s20512" name="Equation" r:id="rId3" imgW="1384200" imgH="634680" progId="Equation.3">
                  <p:embed/>
                </p:oleObj>
              </mc:Choice>
              <mc:Fallback>
                <p:oleObj name="Equation" r:id="rId3" imgW="1384200" imgH="634680" progId="Equation.3">
                  <p:embed/>
                  <p:pic>
                    <p:nvPicPr>
                      <p:cNvPr id="0" name=""/>
                      <p:cNvPicPr>
                        <a:picLocks noChangeAspect="1" noChangeArrowheads="1"/>
                      </p:cNvPicPr>
                      <p:nvPr/>
                    </p:nvPicPr>
                    <p:blipFill>
                      <a:blip r:embed="rId4"/>
                      <a:srcRect/>
                      <a:stretch>
                        <a:fillRect/>
                      </a:stretch>
                    </p:blipFill>
                    <p:spPr bwMode="auto">
                      <a:xfrm>
                        <a:off x="5711825" y="1361174"/>
                        <a:ext cx="24209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ext uri="{D42A27DB-BD31-4B8C-83A1-F6EECF244321}">
                <p14:modId xmlns:p14="http://schemas.microsoft.com/office/powerpoint/2010/main" val="4187465571"/>
              </p:ext>
            </p:extLst>
          </p:nvPr>
        </p:nvGraphicFramePr>
        <p:xfrm>
          <a:off x="304800" y="1459176"/>
          <a:ext cx="4876800" cy="1371599"/>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T1</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ext uri="{D42A27DB-BD31-4B8C-83A1-F6EECF244321}">
                <p14:modId xmlns:p14="http://schemas.microsoft.com/office/powerpoint/2010/main" val="593695882"/>
              </p:ext>
            </p:extLst>
          </p:nvPr>
        </p:nvGraphicFramePr>
        <p:xfrm>
          <a:off x="304800" y="3287976"/>
          <a:ext cx="4876800" cy="1323976"/>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0655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T2</a:t>
                      </a:r>
                      <a:endParaRPr kumimoji="0" lang="en-US" sz="1400" b="0" i="0" u="none" strike="noStrike" cap="none" normalizeH="0" baseline="0" dirty="0">
                        <a:ln>
                          <a:noFill/>
                        </a:ln>
                        <a:solidFill>
                          <a:schemeClr val="tx1"/>
                        </a:solidFill>
                        <a:effectLst/>
                        <a:latin typeface="Arial" charset="0"/>
                      </a:endParaRP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17881">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1178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775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900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7" name="Group 4"/>
          <p:cNvGraphicFramePr>
            <a:graphicFrameLocks/>
          </p:cNvGraphicFramePr>
          <p:nvPr>
            <p:extLst>
              <p:ext uri="{D42A27DB-BD31-4B8C-83A1-F6EECF244321}">
                <p14:modId xmlns:p14="http://schemas.microsoft.com/office/powerpoint/2010/main" val="4141345760"/>
              </p:ext>
            </p:extLst>
          </p:nvPr>
        </p:nvGraphicFramePr>
        <p:xfrm>
          <a:off x="304800" y="5116776"/>
          <a:ext cx="4876800" cy="1371600"/>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T3</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6457" name="Object 2"/>
          <p:cNvGraphicFramePr>
            <a:graphicFrameLocks noChangeAspect="1"/>
          </p:cNvGraphicFramePr>
          <p:nvPr>
            <p:extLst>
              <p:ext uri="{D42A27DB-BD31-4B8C-83A1-F6EECF244321}">
                <p14:modId xmlns:p14="http://schemas.microsoft.com/office/powerpoint/2010/main" val="1271176882"/>
              </p:ext>
            </p:extLst>
          </p:nvPr>
        </p:nvGraphicFramePr>
        <p:xfrm>
          <a:off x="5711825" y="3074633"/>
          <a:ext cx="2589213" cy="914400"/>
        </p:xfrm>
        <a:graphic>
          <a:graphicData uri="http://schemas.openxmlformats.org/presentationml/2006/ole">
            <mc:AlternateContent xmlns:mc="http://schemas.openxmlformats.org/markup-compatibility/2006">
              <mc:Choice xmlns:v="urn:schemas-microsoft-com:vml" Requires="v">
                <p:oleObj spid="_x0000_s20513" name="Equation" r:id="rId5" imgW="1460160" imgH="634680" progId="Equation.3">
                  <p:embed/>
                </p:oleObj>
              </mc:Choice>
              <mc:Fallback>
                <p:oleObj name="Equation" r:id="rId5" imgW="1460160" imgH="634680" progId="Equation.3">
                  <p:embed/>
                  <p:pic>
                    <p:nvPicPr>
                      <p:cNvPr id="0" name=""/>
                      <p:cNvPicPr>
                        <a:picLocks noChangeAspect="1" noChangeArrowheads="1"/>
                      </p:cNvPicPr>
                      <p:nvPr/>
                    </p:nvPicPr>
                    <p:blipFill>
                      <a:blip r:embed="rId6"/>
                      <a:srcRect/>
                      <a:stretch>
                        <a:fillRect/>
                      </a:stretch>
                    </p:blipFill>
                    <p:spPr bwMode="auto">
                      <a:xfrm>
                        <a:off x="5711825" y="3074633"/>
                        <a:ext cx="25892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58" name="Object 3"/>
          <p:cNvGraphicFramePr>
            <a:graphicFrameLocks noChangeAspect="1"/>
          </p:cNvGraphicFramePr>
          <p:nvPr>
            <p:extLst/>
          </p:nvPr>
        </p:nvGraphicFramePr>
        <p:xfrm>
          <a:off x="5705475" y="4876800"/>
          <a:ext cx="2806700" cy="990600"/>
        </p:xfrm>
        <a:graphic>
          <a:graphicData uri="http://schemas.openxmlformats.org/presentationml/2006/ole">
            <mc:AlternateContent xmlns:mc="http://schemas.openxmlformats.org/markup-compatibility/2006">
              <mc:Choice xmlns:v="urn:schemas-microsoft-com:vml" Requires="v">
                <p:oleObj spid="_x0000_s20514" name="Equation" r:id="rId7" imgW="1460160" imgH="634680" progId="Equation.3">
                  <p:embed/>
                </p:oleObj>
              </mc:Choice>
              <mc:Fallback>
                <p:oleObj name="Equation" r:id="rId7" imgW="1460160" imgH="634680" progId="Equation.3">
                  <p:embed/>
                  <p:pic>
                    <p:nvPicPr>
                      <p:cNvPr id="0" name=""/>
                      <p:cNvPicPr>
                        <a:picLocks noChangeAspect="1" noChangeArrowheads="1"/>
                      </p:cNvPicPr>
                      <p:nvPr/>
                    </p:nvPicPr>
                    <p:blipFill>
                      <a:blip r:embed="rId8"/>
                      <a:srcRect/>
                      <a:stretch>
                        <a:fillRect/>
                      </a:stretch>
                    </p:blipFill>
                    <p:spPr bwMode="auto">
                      <a:xfrm>
                        <a:off x="5705475" y="4876800"/>
                        <a:ext cx="28067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688275664"/>
              </p:ext>
            </p:extLst>
          </p:nvPr>
        </p:nvGraphicFramePr>
        <p:xfrm>
          <a:off x="5713413" y="2269224"/>
          <a:ext cx="1981200" cy="660216"/>
        </p:xfrm>
        <a:graphic>
          <a:graphicData uri="http://schemas.openxmlformats.org/presentationml/2006/ole">
            <mc:AlternateContent xmlns:mc="http://schemas.openxmlformats.org/markup-compatibility/2006">
              <mc:Choice xmlns:v="urn:schemas-microsoft-com:vml" Requires="v">
                <p:oleObj spid="_x0000_s20515" name="Equation" r:id="rId9" imgW="1028520" imgH="380880" progId="Equation.3">
                  <p:embed/>
                </p:oleObj>
              </mc:Choice>
              <mc:Fallback>
                <p:oleObj name="Equation" r:id="rId9" imgW="1028520" imgH="380880" progId="Equation.3">
                  <p:embed/>
                  <p:pic>
                    <p:nvPicPr>
                      <p:cNvPr id="0" name=""/>
                      <p:cNvPicPr/>
                      <p:nvPr/>
                    </p:nvPicPr>
                    <p:blipFill>
                      <a:blip r:embed="rId10"/>
                      <a:stretch>
                        <a:fillRect/>
                      </a:stretch>
                    </p:blipFill>
                    <p:spPr>
                      <a:xfrm>
                        <a:off x="5713413" y="2269224"/>
                        <a:ext cx="1981200" cy="66021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713536962"/>
              </p:ext>
            </p:extLst>
          </p:nvPr>
        </p:nvGraphicFramePr>
        <p:xfrm>
          <a:off x="5705475" y="4066204"/>
          <a:ext cx="1982787" cy="733425"/>
        </p:xfrm>
        <a:graphic>
          <a:graphicData uri="http://schemas.openxmlformats.org/presentationml/2006/ole">
            <mc:AlternateContent xmlns:mc="http://schemas.openxmlformats.org/markup-compatibility/2006">
              <mc:Choice xmlns:v="urn:schemas-microsoft-com:vml" Requires="v">
                <p:oleObj spid="_x0000_s20516" name="Equation" r:id="rId11" imgW="1028520" imgH="380880" progId="Equation.3">
                  <p:embed/>
                </p:oleObj>
              </mc:Choice>
              <mc:Fallback>
                <p:oleObj name="Equation" r:id="rId11" imgW="1028520" imgH="380880" progId="Equation.3">
                  <p:embed/>
                  <p:pic>
                    <p:nvPicPr>
                      <p:cNvPr id="0" name=""/>
                      <p:cNvPicPr/>
                      <p:nvPr/>
                    </p:nvPicPr>
                    <p:blipFill>
                      <a:blip r:embed="rId12"/>
                      <a:stretch>
                        <a:fillRect/>
                      </a:stretch>
                    </p:blipFill>
                    <p:spPr>
                      <a:xfrm>
                        <a:off x="5705475" y="4066204"/>
                        <a:ext cx="1982787" cy="733425"/>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713413" y="5872163"/>
          <a:ext cx="1981200" cy="733425"/>
        </p:xfrm>
        <a:graphic>
          <a:graphicData uri="http://schemas.openxmlformats.org/presentationml/2006/ole">
            <mc:AlternateContent xmlns:mc="http://schemas.openxmlformats.org/markup-compatibility/2006">
              <mc:Choice xmlns:v="urn:schemas-microsoft-com:vml" Requires="v">
                <p:oleObj spid="_x0000_s20517" name="Equation" r:id="rId13" imgW="1028520" imgH="380880" progId="Equation.3">
                  <p:embed/>
                </p:oleObj>
              </mc:Choice>
              <mc:Fallback>
                <p:oleObj name="Equation" r:id="rId13" imgW="1028520" imgH="380880" progId="Equation.3">
                  <p:embed/>
                  <p:pic>
                    <p:nvPicPr>
                      <p:cNvPr id="0" name=""/>
                      <p:cNvPicPr/>
                      <p:nvPr/>
                    </p:nvPicPr>
                    <p:blipFill>
                      <a:blip r:embed="rId14"/>
                      <a:stretch>
                        <a:fillRect/>
                      </a:stretch>
                    </p:blipFill>
                    <p:spPr>
                      <a:xfrm>
                        <a:off x="5713413" y="5872163"/>
                        <a:ext cx="1981200" cy="733425"/>
                      </a:xfrm>
                      <a:prstGeom prst="rect">
                        <a:avLst/>
                      </a:prstGeom>
                    </p:spPr>
                  </p:pic>
                </p:oleObj>
              </mc:Fallback>
            </mc:AlternateContent>
          </a:graphicData>
        </a:graphic>
      </p:graphicFrame>
    </p:spTree>
    <p:extLst>
      <p:ext uri="{BB962C8B-B14F-4D97-AF65-F5344CB8AC3E}">
        <p14:creationId xmlns:p14="http://schemas.microsoft.com/office/powerpoint/2010/main" val="2333312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1000" y="314325"/>
            <a:ext cx="8280400" cy="838200"/>
          </a:xfrm>
        </p:spPr>
        <p:txBody>
          <a:bodyPr/>
          <a:lstStyle/>
          <a:p>
            <a:r>
              <a:rPr lang="en-US" altLang="en-US" sz="2400" dirty="0" smtClean="0"/>
              <a:t>Which </a:t>
            </a:r>
            <a:r>
              <a:rPr lang="en-US" altLang="en-US" sz="2400" dirty="0" err="1" smtClean="0"/>
              <a:t>Classifer</a:t>
            </a:r>
            <a:r>
              <a:rPr lang="en-US" altLang="en-US" sz="2400" dirty="0" smtClean="0"/>
              <a:t> is better? </a:t>
            </a:r>
            <a:r>
              <a:rPr lang="en-US" altLang="en-US" dirty="0" smtClean="0"/>
              <a:t/>
            </a:r>
            <a:br>
              <a:rPr lang="en-US" altLang="en-US" dirty="0" smtClean="0"/>
            </a:br>
            <a:r>
              <a:rPr lang="en-US" altLang="en-US" sz="2000" dirty="0" smtClean="0"/>
              <a:t>High Skew case</a:t>
            </a:r>
            <a:endParaRPr lang="en-US" altLang="en-US" sz="2000" dirty="0"/>
          </a:p>
        </p:txBody>
      </p:sp>
      <p:graphicFrame>
        <p:nvGraphicFramePr>
          <p:cNvPr id="16387" name="Object 3"/>
          <p:cNvGraphicFramePr>
            <a:graphicFrameLocks noChangeAspect="1"/>
          </p:cNvGraphicFramePr>
          <p:nvPr>
            <p:extLst>
              <p:ext uri="{D42A27DB-BD31-4B8C-83A1-F6EECF244321}">
                <p14:modId xmlns:p14="http://schemas.microsoft.com/office/powerpoint/2010/main" val="193957468"/>
              </p:ext>
            </p:extLst>
          </p:nvPr>
        </p:nvGraphicFramePr>
        <p:xfrm>
          <a:off x="5711825" y="1371600"/>
          <a:ext cx="2420938" cy="901700"/>
        </p:xfrm>
        <a:graphic>
          <a:graphicData uri="http://schemas.openxmlformats.org/presentationml/2006/ole">
            <mc:AlternateContent xmlns:mc="http://schemas.openxmlformats.org/markup-compatibility/2006">
              <mc:Choice xmlns:v="urn:schemas-microsoft-com:vml" Requires="v">
                <p:oleObj spid="_x0000_s21536" name="Equation" r:id="rId3" imgW="1384200" imgH="634680" progId="Equation.3">
                  <p:embed/>
                </p:oleObj>
              </mc:Choice>
              <mc:Fallback>
                <p:oleObj name="Equation" r:id="rId3" imgW="1384200" imgH="634680" progId="Equation.3">
                  <p:embed/>
                  <p:pic>
                    <p:nvPicPr>
                      <p:cNvPr id="0" name=""/>
                      <p:cNvPicPr>
                        <a:picLocks noChangeAspect="1" noChangeArrowheads="1"/>
                      </p:cNvPicPr>
                      <p:nvPr/>
                    </p:nvPicPr>
                    <p:blipFill>
                      <a:blip r:embed="rId4"/>
                      <a:srcRect/>
                      <a:stretch>
                        <a:fillRect/>
                      </a:stretch>
                    </p:blipFill>
                    <p:spPr bwMode="auto">
                      <a:xfrm>
                        <a:off x="5711825" y="1371600"/>
                        <a:ext cx="2420938"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25060" name="Group 4"/>
          <p:cNvGraphicFramePr>
            <a:graphicFrameLocks noGrp="1"/>
          </p:cNvGraphicFramePr>
          <p:nvPr>
            <p:ph idx="1"/>
            <p:extLst/>
          </p:nvPr>
        </p:nvGraphicFramePr>
        <p:xfrm>
          <a:off x="304800" y="1295400"/>
          <a:ext cx="4876800" cy="1371599"/>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4">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T1</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50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9900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5" name="Group 4"/>
          <p:cNvGraphicFramePr>
            <a:graphicFrameLocks/>
          </p:cNvGraphicFramePr>
          <p:nvPr>
            <p:extLst/>
          </p:nvPr>
        </p:nvGraphicFramePr>
        <p:xfrm>
          <a:off x="304800" y="3124200"/>
          <a:ext cx="4876800" cy="1323976"/>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06559">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T2</a:t>
                      </a:r>
                      <a:endParaRPr kumimoji="0" lang="en-US" sz="1400" b="0" i="0" u="none" strike="noStrike" cap="none" normalizeH="0" baseline="0" dirty="0">
                        <a:ln>
                          <a:noFill/>
                        </a:ln>
                        <a:solidFill>
                          <a:schemeClr val="tx1"/>
                        </a:solidFill>
                        <a:effectLst/>
                        <a:latin typeface="Arial" charset="0"/>
                      </a:endParaRP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17881">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marT="45738" marB="4573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1178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7751">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1000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9000</a:t>
                      </a:r>
                      <a:endParaRPr kumimoji="0" lang="en-US" sz="1200" b="0" i="0" u="none" strike="noStrike" cap="none" normalizeH="0" baseline="0" dirty="0">
                        <a:ln>
                          <a:noFill/>
                        </a:ln>
                        <a:solidFill>
                          <a:schemeClr val="tx1"/>
                        </a:solidFill>
                        <a:effectLst/>
                        <a:latin typeface="Arial" charset="0"/>
                      </a:endParaRPr>
                    </a:p>
                  </a:txBody>
                  <a:tcPr marT="45738" marB="4573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7" name="Group 4"/>
          <p:cNvGraphicFramePr>
            <a:graphicFrameLocks/>
          </p:cNvGraphicFramePr>
          <p:nvPr>
            <p:extLst/>
          </p:nvPr>
        </p:nvGraphicFramePr>
        <p:xfrm>
          <a:off x="304800" y="4953000"/>
          <a:ext cx="4876800" cy="1371600"/>
        </p:xfrm>
        <a:graphic>
          <a:graphicData uri="http://schemas.openxmlformats.org/drawingml/2006/table">
            <a:tbl>
              <a:tblPr/>
              <a:tblGrid>
                <a:gridCol w="1218881">
                  <a:extLst>
                    <a:ext uri="{9D8B030D-6E8A-4147-A177-3AD203B41FA5}">
                      <a16:colId xmlns="" xmlns:a16="http://schemas.microsoft.com/office/drawing/2014/main" val="20000"/>
                    </a:ext>
                  </a:extLst>
                </a:gridCol>
                <a:gridCol w="1220157">
                  <a:extLst>
                    <a:ext uri="{9D8B030D-6E8A-4147-A177-3AD203B41FA5}">
                      <a16:colId xmlns="" xmlns:a16="http://schemas.microsoft.com/office/drawing/2014/main" val="20001"/>
                    </a:ext>
                  </a:extLst>
                </a:gridCol>
                <a:gridCol w="1218881">
                  <a:extLst>
                    <a:ext uri="{9D8B030D-6E8A-4147-A177-3AD203B41FA5}">
                      <a16:colId xmlns="" xmlns:a16="http://schemas.microsoft.com/office/drawing/2014/main" val="20002"/>
                    </a:ext>
                  </a:extLst>
                </a:gridCol>
                <a:gridCol w="1218881">
                  <a:extLst>
                    <a:ext uri="{9D8B030D-6E8A-4147-A177-3AD203B41FA5}">
                      <a16:colId xmlns="" xmlns:a16="http://schemas.microsoft.com/office/drawing/2014/main" val="20003"/>
                    </a:ext>
                  </a:extLst>
                </a:gridCol>
              </a:tblGrid>
              <a:tr h="324465">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smtClean="0">
                          <a:ln>
                            <a:noFill/>
                          </a:ln>
                          <a:solidFill>
                            <a:schemeClr val="tx1"/>
                          </a:solidFill>
                          <a:effectLst/>
                          <a:latin typeface="Arial" charset="0"/>
                        </a:rPr>
                        <a:t>T3</a:t>
                      </a:r>
                      <a:endParaRPr kumimoji="0" lang="en-US" sz="1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dirty="0">
                          <a:ln>
                            <a:noFill/>
                          </a:ln>
                          <a:solidFill>
                            <a:schemeClr val="tx1"/>
                          </a:solidFill>
                          <a:effectLst/>
                          <a:latin typeface="Arial" charset="0"/>
                        </a:rPr>
                        <a:t>PREDICTED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336447">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
                      </a:r>
                      <a:br>
                        <a:rPr kumimoji="0" lang="en-US" sz="1400" b="0" i="0" u="none" strike="noStrike" cap="none" normalizeH="0" baseline="0">
                          <a:ln>
                            <a:noFill/>
                          </a:ln>
                          <a:solidFill>
                            <a:schemeClr val="tx1"/>
                          </a:solidFill>
                          <a:effectLst/>
                          <a:latin typeface="Arial" charset="0"/>
                        </a:rPr>
                      </a:br>
                      <a:endParaRPr kumimoji="0" lang="en-US" sz="1400" b="0" i="0" u="none" strike="noStrike" cap="none" normalizeH="0" baseline="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400" b="0" i="0" u="none" strike="noStrike" cap="none" normalizeH="0" baseline="0">
                          <a:ln>
                            <a:noFill/>
                          </a:ln>
                          <a:solidFill>
                            <a:schemeClr val="tx1"/>
                          </a:solidFill>
                          <a:effectLst/>
                          <a:latin typeface="Arial" charset="0"/>
                        </a:rPr>
                        <a:t>ACTUAL</a:t>
                      </a:r>
                      <a:br>
                        <a:rPr kumimoji="0" lang="en-US" sz="1400" b="0" i="0" u="none" strike="noStrike" cap="none" normalizeH="0" baseline="0">
                          <a:ln>
                            <a:noFill/>
                          </a:ln>
                          <a:solidFill>
                            <a:schemeClr val="tx1"/>
                          </a:solidFill>
                          <a:effectLst/>
                          <a:latin typeface="Arial" charset="0"/>
                        </a:rPr>
                      </a:br>
                      <a:r>
                        <a:rPr kumimoji="0" lang="en-US" sz="1400" b="0" i="0" u="none" strike="noStrike" cap="none" normalizeH="0" baseline="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9995">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99</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0693">
                <a:tc vMerge="1">
                  <a:txBody>
                    <a:bodyPr/>
                    <a:lstStyle/>
                    <a:p>
                      <a:endParaRPr lang="en-US"/>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smtClean="0">
                          <a:ln>
                            <a:noFill/>
                          </a:ln>
                          <a:solidFill>
                            <a:schemeClr val="tx1"/>
                          </a:solidFill>
                          <a:effectLst/>
                          <a:latin typeface="Arial" charset="0"/>
                        </a:rPr>
                        <a:t>100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200" b="0" i="0" u="none" strike="noStrike" cap="none" normalizeH="0" baseline="0" dirty="0">
                          <a:ln>
                            <a:noFill/>
                          </a:ln>
                          <a:solidFill>
                            <a:schemeClr val="tx1"/>
                          </a:solidFill>
                          <a:effectLst/>
                          <a:latin typeface="Arial" charset="0"/>
                        </a:rPr>
                        <a:t> </a:t>
                      </a:r>
                      <a:r>
                        <a:rPr kumimoji="0" lang="en-US" sz="1200" b="0" i="0" u="none" strike="noStrike" cap="none" normalizeH="0" baseline="0" dirty="0" smtClean="0">
                          <a:ln>
                            <a:noFill/>
                          </a:ln>
                          <a:solidFill>
                            <a:schemeClr val="tx1"/>
                          </a:solidFill>
                          <a:effectLst/>
                          <a:latin typeface="Arial" charset="0"/>
                        </a:rPr>
                        <a:t>9900</a:t>
                      </a:r>
                      <a:endParaRPr kumimoji="0" lang="en-US" sz="12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graphicFrame>
        <p:nvGraphicFramePr>
          <p:cNvPr id="16457" name="Object 2"/>
          <p:cNvGraphicFramePr>
            <a:graphicFrameLocks noChangeAspect="1"/>
          </p:cNvGraphicFramePr>
          <p:nvPr>
            <p:extLst>
              <p:ext uri="{D42A27DB-BD31-4B8C-83A1-F6EECF244321}">
                <p14:modId xmlns:p14="http://schemas.microsoft.com/office/powerpoint/2010/main" val="596711379"/>
              </p:ext>
            </p:extLst>
          </p:nvPr>
        </p:nvGraphicFramePr>
        <p:xfrm>
          <a:off x="5711825" y="3053688"/>
          <a:ext cx="2589213" cy="914400"/>
        </p:xfrm>
        <a:graphic>
          <a:graphicData uri="http://schemas.openxmlformats.org/presentationml/2006/ole">
            <mc:AlternateContent xmlns:mc="http://schemas.openxmlformats.org/markup-compatibility/2006">
              <mc:Choice xmlns:v="urn:schemas-microsoft-com:vml" Requires="v">
                <p:oleObj spid="_x0000_s21537" name="Equation" r:id="rId5" imgW="1460160" imgH="634680" progId="Equation.3">
                  <p:embed/>
                </p:oleObj>
              </mc:Choice>
              <mc:Fallback>
                <p:oleObj name="Equation" r:id="rId5" imgW="1460160" imgH="634680" progId="Equation.3">
                  <p:embed/>
                  <p:pic>
                    <p:nvPicPr>
                      <p:cNvPr id="0" name=""/>
                      <p:cNvPicPr>
                        <a:picLocks noChangeAspect="1" noChangeArrowheads="1"/>
                      </p:cNvPicPr>
                      <p:nvPr/>
                    </p:nvPicPr>
                    <p:blipFill>
                      <a:blip r:embed="rId6"/>
                      <a:srcRect/>
                      <a:stretch>
                        <a:fillRect/>
                      </a:stretch>
                    </p:blipFill>
                    <p:spPr bwMode="auto">
                      <a:xfrm>
                        <a:off x="5711825" y="3053688"/>
                        <a:ext cx="25892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458" name="Object 3"/>
          <p:cNvGraphicFramePr>
            <a:graphicFrameLocks noChangeAspect="1"/>
          </p:cNvGraphicFramePr>
          <p:nvPr>
            <p:extLst/>
          </p:nvPr>
        </p:nvGraphicFramePr>
        <p:xfrm>
          <a:off x="5705475" y="4876800"/>
          <a:ext cx="2806700" cy="990600"/>
        </p:xfrm>
        <a:graphic>
          <a:graphicData uri="http://schemas.openxmlformats.org/presentationml/2006/ole">
            <mc:AlternateContent xmlns:mc="http://schemas.openxmlformats.org/markup-compatibility/2006">
              <mc:Choice xmlns:v="urn:schemas-microsoft-com:vml" Requires="v">
                <p:oleObj spid="_x0000_s21538" name="Equation" r:id="rId7" imgW="1460160" imgH="634680" progId="Equation.3">
                  <p:embed/>
                </p:oleObj>
              </mc:Choice>
              <mc:Fallback>
                <p:oleObj name="Equation" r:id="rId7" imgW="1460160" imgH="634680" progId="Equation.3">
                  <p:embed/>
                  <p:pic>
                    <p:nvPicPr>
                      <p:cNvPr id="0" name=""/>
                      <p:cNvPicPr>
                        <a:picLocks noChangeAspect="1" noChangeArrowheads="1"/>
                      </p:cNvPicPr>
                      <p:nvPr/>
                    </p:nvPicPr>
                    <p:blipFill>
                      <a:blip r:embed="rId8"/>
                      <a:srcRect/>
                      <a:stretch>
                        <a:fillRect/>
                      </a:stretch>
                    </p:blipFill>
                    <p:spPr bwMode="auto">
                      <a:xfrm>
                        <a:off x="5705475" y="4876800"/>
                        <a:ext cx="28067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686124231"/>
              </p:ext>
            </p:extLst>
          </p:nvPr>
        </p:nvGraphicFramePr>
        <p:xfrm>
          <a:off x="5705475" y="2278657"/>
          <a:ext cx="2078037" cy="660400"/>
        </p:xfrm>
        <a:graphic>
          <a:graphicData uri="http://schemas.openxmlformats.org/presentationml/2006/ole">
            <mc:AlternateContent xmlns:mc="http://schemas.openxmlformats.org/markup-compatibility/2006">
              <mc:Choice xmlns:v="urn:schemas-microsoft-com:vml" Requires="v">
                <p:oleObj spid="_x0000_s21539" name="Equation" r:id="rId9" imgW="1079280" imgH="380880" progId="Equation.3">
                  <p:embed/>
                </p:oleObj>
              </mc:Choice>
              <mc:Fallback>
                <p:oleObj name="Equation" r:id="rId9" imgW="1079280" imgH="380880" progId="Equation.3">
                  <p:embed/>
                  <p:pic>
                    <p:nvPicPr>
                      <p:cNvPr id="0" name=""/>
                      <p:cNvPicPr/>
                      <p:nvPr/>
                    </p:nvPicPr>
                    <p:blipFill>
                      <a:blip r:embed="rId10"/>
                      <a:stretch>
                        <a:fillRect/>
                      </a:stretch>
                    </p:blipFill>
                    <p:spPr>
                      <a:xfrm>
                        <a:off x="5705475" y="2278657"/>
                        <a:ext cx="2078037" cy="660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65215994"/>
              </p:ext>
            </p:extLst>
          </p:nvPr>
        </p:nvGraphicFramePr>
        <p:xfrm>
          <a:off x="5722915" y="3973776"/>
          <a:ext cx="2081213" cy="733425"/>
        </p:xfrm>
        <a:graphic>
          <a:graphicData uri="http://schemas.openxmlformats.org/presentationml/2006/ole">
            <mc:AlternateContent xmlns:mc="http://schemas.openxmlformats.org/markup-compatibility/2006">
              <mc:Choice xmlns:v="urn:schemas-microsoft-com:vml" Requires="v">
                <p:oleObj spid="_x0000_s21540" name="Equation" r:id="rId11" imgW="1079280" imgH="380880" progId="Equation.3">
                  <p:embed/>
                </p:oleObj>
              </mc:Choice>
              <mc:Fallback>
                <p:oleObj name="Equation" r:id="rId11" imgW="1079280" imgH="380880" progId="Equation.3">
                  <p:embed/>
                  <p:pic>
                    <p:nvPicPr>
                      <p:cNvPr id="0" name=""/>
                      <p:cNvPicPr/>
                      <p:nvPr/>
                    </p:nvPicPr>
                    <p:blipFill>
                      <a:blip r:embed="rId12"/>
                      <a:stretch>
                        <a:fillRect/>
                      </a:stretch>
                    </p:blipFill>
                    <p:spPr>
                      <a:xfrm>
                        <a:off x="5722915" y="3973776"/>
                        <a:ext cx="2081213" cy="733425"/>
                      </a:xfrm>
                      <a:prstGeom prst="rect">
                        <a:avLst/>
                      </a:prstGeom>
                    </p:spPr>
                  </p:pic>
                </p:oleObj>
              </mc:Fallback>
            </mc:AlternateContent>
          </a:graphicData>
        </a:graphic>
      </p:graphicFrame>
      <p:graphicFrame>
        <p:nvGraphicFramePr>
          <p:cNvPr id="13" name="Object 12"/>
          <p:cNvGraphicFramePr>
            <a:graphicFrameLocks noChangeAspect="1"/>
          </p:cNvGraphicFramePr>
          <p:nvPr>
            <p:extLst/>
          </p:nvPr>
        </p:nvGraphicFramePr>
        <p:xfrm>
          <a:off x="5713413" y="5872163"/>
          <a:ext cx="1981200" cy="733425"/>
        </p:xfrm>
        <a:graphic>
          <a:graphicData uri="http://schemas.openxmlformats.org/presentationml/2006/ole">
            <mc:AlternateContent xmlns:mc="http://schemas.openxmlformats.org/markup-compatibility/2006">
              <mc:Choice xmlns:v="urn:schemas-microsoft-com:vml" Requires="v">
                <p:oleObj spid="_x0000_s21541" name="Equation" r:id="rId13" imgW="1028520" imgH="380880" progId="Equation.3">
                  <p:embed/>
                </p:oleObj>
              </mc:Choice>
              <mc:Fallback>
                <p:oleObj name="Equation" r:id="rId13" imgW="1028520" imgH="380880" progId="Equation.3">
                  <p:embed/>
                  <p:pic>
                    <p:nvPicPr>
                      <p:cNvPr id="0" name=""/>
                      <p:cNvPicPr/>
                      <p:nvPr/>
                    </p:nvPicPr>
                    <p:blipFill>
                      <a:blip r:embed="rId14"/>
                      <a:stretch>
                        <a:fillRect/>
                      </a:stretch>
                    </p:blipFill>
                    <p:spPr>
                      <a:xfrm>
                        <a:off x="5713413" y="5872163"/>
                        <a:ext cx="1981200" cy="733425"/>
                      </a:xfrm>
                      <a:prstGeom prst="rect">
                        <a:avLst/>
                      </a:prstGeom>
                    </p:spPr>
                  </p:pic>
                </p:oleObj>
              </mc:Fallback>
            </mc:AlternateContent>
          </a:graphicData>
        </a:graphic>
      </p:graphicFrame>
    </p:spTree>
    <p:extLst>
      <p:ext uri="{BB962C8B-B14F-4D97-AF65-F5344CB8AC3E}">
        <p14:creationId xmlns:p14="http://schemas.microsoft.com/office/powerpoint/2010/main" val="15548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Challenges of Machine Learning</a:t>
            </a:r>
            <a:endParaRPr lang="en-US" dirty="0"/>
          </a:p>
        </p:txBody>
      </p:sp>
      <p:sp>
        <p:nvSpPr>
          <p:cNvPr id="3" name="Text Placeholder 2"/>
          <p:cNvSpPr>
            <a:spLocks noGrp="1"/>
          </p:cNvSpPr>
          <p:nvPr>
            <p:ph type="body" idx="1"/>
          </p:nvPr>
        </p:nvSpPr>
        <p:spPr>
          <a:xfrm>
            <a:off x="395536" y="1436427"/>
            <a:ext cx="8229600" cy="4868120"/>
          </a:xfrm>
        </p:spPr>
        <p:txBody>
          <a:bodyPr>
            <a:noAutofit/>
          </a:bodyPr>
          <a:lstStyle/>
          <a:p>
            <a:r>
              <a:rPr lang="en-IN" sz="2800" dirty="0" smtClean="0"/>
              <a:t>Training Data</a:t>
            </a:r>
          </a:p>
          <a:p>
            <a:pPr lvl="1">
              <a:spcBef>
                <a:spcPts val="750"/>
              </a:spcBef>
            </a:pPr>
            <a:r>
              <a:rPr lang="en-IN" sz="2400" dirty="0" smtClean="0"/>
              <a:t>Insufficient</a:t>
            </a:r>
          </a:p>
          <a:p>
            <a:pPr lvl="1">
              <a:spcBef>
                <a:spcPts val="750"/>
              </a:spcBef>
            </a:pPr>
            <a:r>
              <a:rPr lang="en-IN" sz="2400" dirty="0" smtClean="0"/>
              <a:t>Non representative </a:t>
            </a:r>
          </a:p>
          <a:p>
            <a:r>
              <a:rPr lang="en-IN" sz="2800" dirty="0" smtClean="0"/>
              <a:t>Model Selection</a:t>
            </a:r>
          </a:p>
          <a:p>
            <a:pPr lvl="1">
              <a:spcBef>
                <a:spcPts val="750"/>
              </a:spcBef>
            </a:pPr>
            <a:r>
              <a:rPr lang="en-IN" sz="2400" dirty="0" err="1" smtClean="0"/>
              <a:t>Overfitting</a:t>
            </a:r>
            <a:endParaRPr lang="en-IN" sz="2400" dirty="0" smtClean="0"/>
          </a:p>
          <a:p>
            <a:pPr lvl="1">
              <a:spcBef>
                <a:spcPts val="750"/>
              </a:spcBef>
            </a:pPr>
            <a:r>
              <a:rPr lang="en-IN" sz="2400" dirty="0" err="1" smtClean="0"/>
              <a:t>Underfitting</a:t>
            </a:r>
            <a:r>
              <a:rPr lang="en-IN" sz="2400" dirty="0" smtClean="0"/>
              <a:t> </a:t>
            </a:r>
          </a:p>
          <a:p>
            <a:r>
              <a:rPr lang="en-IN" sz="2800" dirty="0" smtClean="0"/>
              <a:t>Validation and Testing</a:t>
            </a:r>
          </a:p>
        </p:txBody>
      </p:sp>
    </p:spTree>
    <p:extLst>
      <p:ext uri="{BB962C8B-B14F-4D97-AF65-F5344CB8AC3E}">
        <p14:creationId xmlns:p14="http://schemas.microsoft.com/office/powerpoint/2010/main" val="187999848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Insufficient Training Data</a:t>
            </a:r>
            <a:endParaRPr lang="en-IN" dirty="0"/>
          </a:p>
        </p:txBody>
      </p:sp>
      <p:sp>
        <p:nvSpPr>
          <p:cNvPr id="4" name="Text Placeholder 3"/>
          <p:cNvSpPr>
            <a:spLocks noGrp="1"/>
          </p:cNvSpPr>
          <p:nvPr>
            <p:ph type="body" idx="1"/>
          </p:nvPr>
        </p:nvSpPr>
        <p:spPr>
          <a:xfrm>
            <a:off x="395536" y="1463723"/>
            <a:ext cx="8229600" cy="4525963"/>
          </a:xfrm>
        </p:spPr>
        <p:txBody>
          <a:bodyPr>
            <a:noAutofit/>
          </a:bodyPr>
          <a:lstStyle/>
          <a:p>
            <a:pPr marL="114300" indent="0">
              <a:buNone/>
            </a:pPr>
            <a:r>
              <a:rPr lang="en-US" sz="1800" dirty="0">
                <a:latin typeface="Helvetica" panose="020B0604020202020204" pitchFamily="34" charset="0"/>
                <a:ea typeface="Times New Roman" panose="02020603050405020304"/>
                <a:cs typeface="Helvetica" panose="020B0604020202020204" pitchFamily="34" charset="0"/>
                <a:sym typeface="Times New Roman" panose="02020603050405020304"/>
              </a:rPr>
              <a:t>Consider trade-off Between Algorithm development &amp; training data capture</a:t>
            </a:r>
          </a:p>
        </p:txBody>
      </p:sp>
      <p:pic>
        <p:nvPicPr>
          <p:cNvPr id="5" name="Picture 4"/>
          <p:cNvPicPr>
            <a:picLocks noChangeAspect="1"/>
          </p:cNvPicPr>
          <p:nvPr/>
        </p:nvPicPr>
        <p:blipFill>
          <a:blip r:embed="rId2"/>
          <a:stretch>
            <a:fillRect/>
          </a:stretch>
        </p:blipFill>
        <p:spPr>
          <a:xfrm>
            <a:off x="1630909" y="2003828"/>
            <a:ext cx="4510584" cy="4361884"/>
          </a:xfrm>
          <a:prstGeom prst="rect">
            <a:avLst/>
          </a:prstGeom>
        </p:spPr>
      </p:pic>
    </p:spTree>
    <p:extLst>
      <p:ext uri="{BB962C8B-B14F-4D97-AF65-F5344CB8AC3E}">
        <p14:creationId xmlns:p14="http://schemas.microsoft.com/office/powerpoint/2010/main" val="30767560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17"/>
          <p:cNvSpPr txBox="1">
            <a:spLocks noGrp="1"/>
          </p:cNvSpPr>
          <p:nvPr>
            <p:ph type="title"/>
          </p:nvPr>
        </p:nvSpPr>
        <p:spPr>
          <a:xfrm>
            <a:off x="0" y="432231"/>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A robot driving learning problem</a:t>
            </a:r>
            <a:endParaRPr sz="4400" b="1">
              <a:latin typeface="Calibri"/>
              <a:ea typeface="Calibri"/>
              <a:cs typeface="Calibri"/>
              <a:sym typeface="Calibri"/>
            </a:endParaRPr>
          </a:p>
        </p:txBody>
      </p:sp>
      <p:sp>
        <p:nvSpPr>
          <p:cNvPr id="565" name="Google Shape;565;p17"/>
          <p:cNvSpPr txBox="1">
            <a:spLocks noGrp="1"/>
          </p:cNvSpPr>
          <p:nvPr>
            <p:ph type="body" idx="1"/>
          </p:nvPr>
        </p:nvSpPr>
        <p:spPr>
          <a:xfrm>
            <a:off x="304800" y="1600200"/>
            <a:ext cx="8610600" cy="4190999"/>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b="1"/>
              <a:t>Task T:</a:t>
            </a:r>
            <a:r>
              <a:rPr lang="en-US" sz="2800"/>
              <a:t> driving on public four-lane highways using vision sensors</a:t>
            </a:r>
            <a:endParaRPr/>
          </a:p>
          <a:p>
            <a:pPr marL="342900" lvl="0" indent="-342900" algn="just" rtl="0">
              <a:spcBef>
                <a:spcPts val="560"/>
              </a:spcBef>
              <a:spcAft>
                <a:spcPts val="0"/>
              </a:spcAft>
              <a:buClr>
                <a:schemeClr val="dk1"/>
              </a:buClr>
              <a:buSzPts val="2800"/>
              <a:buChar char="•"/>
            </a:pPr>
            <a:r>
              <a:rPr lang="en-US" sz="2800" b="1"/>
              <a:t>Performance measure P: </a:t>
            </a:r>
            <a:r>
              <a:rPr lang="en-US" sz="2800"/>
              <a:t>average distance travelled before an error (as judged by human)</a:t>
            </a:r>
            <a:endParaRPr/>
          </a:p>
          <a:p>
            <a:pPr marL="342900" lvl="0" indent="-342900" algn="just" rtl="0">
              <a:spcBef>
                <a:spcPts val="560"/>
              </a:spcBef>
              <a:spcAft>
                <a:spcPts val="0"/>
              </a:spcAft>
              <a:buClr>
                <a:schemeClr val="dk1"/>
              </a:buClr>
              <a:buSzPts val="2800"/>
              <a:buChar char="•"/>
            </a:pPr>
            <a:r>
              <a:rPr lang="en-US" sz="2800" b="1"/>
              <a:t>Training experience E: </a:t>
            </a:r>
            <a:r>
              <a:rPr lang="en-US" sz="2800"/>
              <a:t>a sequence of images and steering commands recorded while observing a human driver</a:t>
            </a:r>
            <a:endParaRPr sz="280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Non-representative Training Data</a:t>
            </a:r>
            <a:endParaRPr lang="en-IN" dirty="0"/>
          </a:p>
        </p:txBody>
      </p:sp>
      <p:sp>
        <p:nvSpPr>
          <p:cNvPr id="3" name="Text Placeholder 2"/>
          <p:cNvSpPr>
            <a:spLocks noGrp="1"/>
          </p:cNvSpPr>
          <p:nvPr>
            <p:ph type="body" idx="1"/>
          </p:nvPr>
        </p:nvSpPr>
        <p:spPr>
          <a:xfrm>
            <a:off x="616807" y="1964400"/>
            <a:ext cx="8229600" cy="1528847"/>
          </a:xfrm>
        </p:spPr>
        <p:txBody>
          <a:bodyPr>
            <a:noAutofit/>
          </a:bodyPr>
          <a:lstStyle/>
          <a:p>
            <a:pPr marL="266700" indent="-247650">
              <a:buClr>
                <a:srgbClr val="000000"/>
              </a:buClr>
              <a:buSzPts val="3000"/>
            </a:pPr>
            <a:r>
              <a:rPr lang="en-US" sz="2000" kern="0" dirty="0" smtClean="0">
                <a:latin typeface="Helvetica" panose="020B0604020202020204" pitchFamily="34" charset="0"/>
                <a:ea typeface="Trebuchet MS" panose="020B0603020202020204"/>
                <a:cs typeface="Helvetica" panose="020B0604020202020204" pitchFamily="34" charset="0"/>
                <a:sym typeface="Trebuchet MS" panose="020B0603020202020204"/>
              </a:rPr>
              <a:t>Small sample size leads to sampling noise</a:t>
            </a:r>
          </a:p>
          <a:p>
            <a:pPr marL="609600" lvl="1" indent="-247650">
              <a:spcBef>
                <a:spcPts val="750"/>
              </a:spcBef>
              <a:buClr>
                <a:srgbClr val="000000"/>
              </a:buClr>
              <a:buSzPts val="3000"/>
              <a:buFont typeface="Arial" panose="020B0604020202020204"/>
              <a:buChar char="•"/>
            </a:pPr>
            <a:r>
              <a:rPr lang="en-US" sz="1800" kern="0" dirty="0" smtClean="0">
                <a:latin typeface="Helvetica" panose="020B0604020202020204" pitchFamily="34" charset="0"/>
                <a:ea typeface="Trebuchet MS" panose="020B0603020202020204"/>
                <a:cs typeface="Helvetica" panose="020B0604020202020204" pitchFamily="34" charset="0"/>
                <a:sym typeface="Trebuchet MS" panose="020B0603020202020204"/>
              </a:rPr>
              <a:t>Missing data over emphasizes the role of wealth on happiness</a:t>
            </a:r>
          </a:p>
          <a:p>
            <a:pPr marL="266700" indent="-247650">
              <a:buClr>
                <a:srgbClr val="000000"/>
              </a:buClr>
              <a:buSzPts val="3000"/>
            </a:pPr>
            <a:r>
              <a:rPr lang="en-US" sz="2000" kern="0" dirty="0" smtClean="0">
                <a:latin typeface="Helvetica" panose="020B0604020202020204" pitchFamily="34" charset="0"/>
                <a:ea typeface="Trebuchet MS" panose="020B0603020202020204"/>
                <a:cs typeface="Helvetica" panose="020B0604020202020204" pitchFamily="34" charset="0"/>
                <a:sym typeface="Trebuchet MS" panose="020B0603020202020204"/>
              </a:rPr>
              <a:t>If sampling process is flawed, even large sample size can lead to sampling bias</a:t>
            </a:r>
          </a:p>
        </p:txBody>
      </p:sp>
      <p:sp>
        <p:nvSpPr>
          <p:cNvPr id="4" name="Text Placeholder 3"/>
          <p:cNvSpPr>
            <a:spLocks noGrp="1"/>
          </p:cNvSpPr>
          <p:nvPr>
            <p:ph type="body" sz="quarter" idx="4294967295"/>
          </p:nvPr>
        </p:nvSpPr>
        <p:spPr>
          <a:xfrm>
            <a:off x="450119" y="1349361"/>
            <a:ext cx="8396288" cy="395288"/>
          </a:xfrm>
        </p:spPr>
        <p:txBody>
          <a:bodyPr>
            <a:noAutofit/>
          </a:bodyPr>
          <a:lstStyle/>
          <a:p>
            <a:pPr marL="25400" indent="0">
              <a:buNone/>
            </a:pPr>
            <a:r>
              <a:rPr lang="en-US" sz="2000" b="1" dirty="0">
                <a:solidFill>
                  <a:srgbClr val="FF0000"/>
                </a:solidFill>
              </a:rPr>
              <a:t>Training Data be representative of the new cases we want to generalize</a:t>
            </a:r>
            <a:endParaRPr lang="en-IN" sz="2000" b="1" dirty="0">
              <a:solidFill>
                <a:srgbClr val="FF0000"/>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2"/>
          <a:stretch>
            <a:fillRect/>
          </a:stretch>
        </p:blipFill>
        <p:spPr>
          <a:xfrm>
            <a:off x="800100" y="3747163"/>
            <a:ext cx="7543800" cy="2743200"/>
          </a:xfrm>
          <a:prstGeom prst="rect">
            <a:avLst/>
          </a:prstGeom>
        </p:spPr>
      </p:pic>
      <p:sp>
        <p:nvSpPr>
          <p:cNvPr id="8" name="Rectangle 7"/>
          <p:cNvSpPr/>
          <p:nvPr/>
        </p:nvSpPr>
        <p:spPr>
          <a:xfrm>
            <a:off x="3010186" y="5198526"/>
            <a:ext cx="114300" cy="11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9" name="TextBox 8"/>
          <p:cNvSpPr txBox="1"/>
          <p:nvPr/>
        </p:nvSpPr>
        <p:spPr>
          <a:xfrm>
            <a:off x="3105895" y="5118763"/>
            <a:ext cx="942887" cy="253916"/>
          </a:xfrm>
          <a:prstGeom prst="rect">
            <a:avLst/>
          </a:prstGeom>
          <a:noFill/>
        </p:spPr>
        <p:txBody>
          <a:bodyPr wrap="none" rtlCol="0">
            <a:spAutoFit/>
          </a:bodyPr>
          <a:lstStyle/>
          <a:p>
            <a:r>
              <a:rPr lang="en-IN" sz="1050" dirty="0">
                <a:latin typeface="Helvetica" panose="020B0604020202020204" pitchFamily="34" charset="0"/>
                <a:cs typeface="Helvetica" panose="020B0604020202020204" pitchFamily="34" charset="0"/>
              </a:rPr>
              <a:t>missing data</a:t>
            </a:r>
          </a:p>
        </p:txBody>
      </p:sp>
      <p:sp>
        <p:nvSpPr>
          <p:cNvPr id="10" name="Rectangle 9"/>
          <p:cNvSpPr/>
          <p:nvPr/>
        </p:nvSpPr>
        <p:spPr>
          <a:xfrm>
            <a:off x="3023834" y="5427111"/>
            <a:ext cx="114300" cy="114300"/>
          </a:xfrm>
          <a:prstGeom prst="rect">
            <a:avLst/>
          </a:prstGeom>
          <a:solidFill>
            <a:srgbClr val="1C157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11" name="TextBox 10"/>
          <p:cNvSpPr txBox="1"/>
          <p:nvPr/>
        </p:nvSpPr>
        <p:spPr>
          <a:xfrm>
            <a:off x="3105895" y="5360311"/>
            <a:ext cx="1019831" cy="253916"/>
          </a:xfrm>
          <a:prstGeom prst="rect">
            <a:avLst/>
          </a:prstGeom>
          <a:noFill/>
        </p:spPr>
        <p:txBody>
          <a:bodyPr wrap="none" rtlCol="0">
            <a:spAutoFit/>
          </a:bodyPr>
          <a:lstStyle/>
          <a:p>
            <a:r>
              <a:rPr lang="en-IN" sz="1050" dirty="0">
                <a:latin typeface="Helvetica" panose="020B0604020202020204" pitchFamily="34" charset="0"/>
                <a:cs typeface="Helvetica" panose="020B0604020202020204" pitchFamily="34" charset="0"/>
              </a:rPr>
              <a:t>available data</a:t>
            </a:r>
          </a:p>
        </p:txBody>
      </p:sp>
    </p:spTree>
    <p:extLst>
      <p:ext uri="{BB962C8B-B14F-4D97-AF65-F5344CB8AC3E}">
        <p14:creationId xmlns:p14="http://schemas.microsoft.com/office/powerpoint/2010/main" val="77075153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Quality</a:t>
            </a:r>
            <a:endParaRPr lang="en-IN" dirty="0"/>
          </a:p>
        </p:txBody>
      </p:sp>
      <p:sp>
        <p:nvSpPr>
          <p:cNvPr id="3" name="Text Placeholder 2"/>
          <p:cNvSpPr>
            <a:spLocks noGrp="1"/>
          </p:cNvSpPr>
          <p:nvPr>
            <p:ph type="body" idx="1"/>
          </p:nvPr>
        </p:nvSpPr>
        <p:spPr>
          <a:xfrm>
            <a:off x="395536" y="1914098"/>
            <a:ext cx="8229600" cy="4525963"/>
          </a:xfrm>
        </p:spPr>
        <p:txBody>
          <a:bodyPr>
            <a:normAutofit/>
          </a:bodyPr>
          <a:lstStyle/>
          <a:p>
            <a:r>
              <a:rPr lang="en-US" sz="2800" dirty="0" smtClean="0"/>
              <a:t>Some instances have missing features</a:t>
            </a:r>
          </a:p>
          <a:p>
            <a:pPr lvl="1"/>
            <a:r>
              <a:rPr lang="en-US" sz="2400" dirty="0"/>
              <a:t>e</a:t>
            </a:r>
            <a:r>
              <a:rPr lang="en-US" sz="2400" dirty="0" smtClean="0"/>
              <a:t>.g., 5% of customers did not specify their age</a:t>
            </a:r>
          </a:p>
          <a:p>
            <a:pPr lvl="1"/>
            <a:r>
              <a:rPr lang="en-US" sz="2400" dirty="0" smtClean="0"/>
              <a:t>Ignore the instances all together or the feature, </a:t>
            </a:r>
          </a:p>
          <a:p>
            <a:pPr lvl="1"/>
            <a:r>
              <a:rPr lang="en-US" sz="2400" dirty="0" smtClean="0"/>
              <a:t>fill in the missing values</a:t>
            </a:r>
          </a:p>
          <a:p>
            <a:pPr marL="571500" lvl="1" indent="0">
              <a:buNone/>
            </a:pPr>
            <a:r>
              <a:rPr lang="en-US" sz="2400" dirty="0" smtClean="0"/>
              <a:t>  </a:t>
            </a:r>
          </a:p>
          <a:p>
            <a:r>
              <a:rPr lang="en-US" sz="2800" dirty="0" smtClean="0"/>
              <a:t>Some instances can be erroneous, noisy or outliers</a:t>
            </a:r>
          </a:p>
          <a:p>
            <a:pPr lvl="1"/>
            <a:r>
              <a:rPr lang="en-US" sz="2400" dirty="0" smtClean="0"/>
              <a:t>Human or machine generated</a:t>
            </a:r>
          </a:p>
          <a:p>
            <a:pPr lvl="1"/>
            <a:r>
              <a:rPr lang="en-US" sz="2400" dirty="0" smtClean="0"/>
              <a:t>Identify, discard or fix manually, as appropriate</a:t>
            </a:r>
          </a:p>
        </p:txBody>
      </p:sp>
      <p:sp>
        <p:nvSpPr>
          <p:cNvPr id="4" name="Text Placeholder 3"/>
          <p:cNvSpPr>
            <a:spLocks noGrp="1"/>
          </p:cNvSpPr>
          <p:nvPr>
            <p:ph type="body" sz="quarter" idx="4294967295"/>
          </p:nvPr>
        </p:nvSpPr>
        <p:spPr>
          <a:xfrm>
            <a:off x="395536" y="1321777"/>
            <a:ext cx="8396288" cy="395288"/>
          </a:xfrm>
        </p:spPr>
        <p:txBody>
          <a:bodyPr>
            <a:noAutofit/>
          </a:bodyPr>
          <a:lstStyle/>
          <a:p>
            <a:pPr marL="25400" indent="0">
              <a:buNone/>
            </a:pPr>
            <a:r>
              <a:rPr lang="en-IN" sz="2400" b="1" dirty="0">
                <a:solidFill>
                  <a:srgbClr val="FF0000"/>
                </a:solidFill>
              </a:rPr>
              <a:t>C</a:t>
            </a:r>
            <a:r>
              <a:rPr lang="en-IN" sz="2400" b="1" dirty="0" smtClean="0">
                <a:solidFill>
                  <a:srgbClr val="FF0000"/>
                </a:solidFill>
              </a:rPr>
              <a:t>leaning often needed for improving data quality</a:t>
            </a:r>
            <a:endParaRPr lang="en-IN" sz="2400" b="1" dirty="0">
              <a:solidFill>
                <a:srgbClr val="FF0000"/>
              </a:solidFill>
            </a:endParaRPr>
          </a:p>
        </p:txBody>
      </p:sp>
    </p:spTree>
    <p:extLst>
      <p:ext uri="{BB962C8B-B14F-4D97-AF65-F5344CB8AC3E}">
        <p14:creationId xmlns:p14="http://schemas.microsoft.com/office/powerpoint/2010/main" val="2465588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Irrelevant Features</a:t>
            </a:r>
            <a:endParaRPr lang="en-IN" dirty="0"/>
          </a:p>
        </p:txBody>
      </p:sp>
      <p:sp>
        <p:nvSpPr>
          <p:cNvPr id="3" name="Text Placeholder 2"/>
          <p:cNvSpPr>
            <a:spLocks noGrp="1"/>
          </p:cNvSpPr>
          <p:nvPr>
            <p:ph type="body" idx="1"/>
          </p:nvPr>
        </p:nvSpPr>
        <p:spPr>
          <a:xfrm>
            <a:off x="608783" y="2000914"/>
            <a:ext cx="8229600" cy="4525963"/>
          </a:xfrm>
        </p:spPr>
        <p:txBody>
          <a:bodyPr>
            <a:noAutofit/>
          </a:bodyPr>
          <a:lstStyle/>
          <a:p>
            <a:pPr marL="266700" indent="-247650">
              <a:buClr>
                <a:srgbClr val="000000"/>
              </a:buClr>
              <a:buSzPts val="3000"/>
            </a:pPr>
            <a:r>
              <a:rPr lang="en-US" sz="2800" dirty="0"/>
              <a:t>Feature </a:t>
            </a:r>
            <a:r>
              <a:rPr lang="en-US" sz="2800" dirty="0" smtClean="0"/>
              <a:t>selection</a:t>
            </a:r>
          </a:p>
          <a:p>
            <a:pPr marL="609600" lvl="1" indent="-247650">
              <a:buClr>
                <a:srgbClr val="000000"/>
              </a:buClr>
              <a:buSzPts val="3000"/>
              <a:buFont typeface="Arial" panose="020B0604020202020204"/>
              <a:buChar char="•"/>
            </a:pPr>
            <a:r>
              <a:rPr lang="en-US" sz="2400" dirty="0" smtClean="0"/>
              <a:t>more </a:t>
            </a:r>
            <a:r>
              <a:rPr lang="en-US" sz="2400" dirty="0"/>
              <a:t>useful features to train on among existing features. </a:t>
            </a:r>
            <a:endParaRPr lang="en-US" sz="2400" dirty="0" smtClean="0"/>
          </a:p>
          <a:p>
            <a:pPr marL="266700" indent="-247650">
              <a:buClr>
                <a:srgbClr val="000000"/>
              </a:buClr>
              <a:buSzPts val="3000"/>
            </a:pPr>
            <a:r>
              <a:rPr lang="en-US" sz="2800" dirty="0" smtClean="0"/>
              <a:t>Feature extraction</a:t>
            </a:r>
          </a:p>
          <a:p>
            <a:pPr marL="609600" lvl="1" indent="-247650">
              <a:buClr>
                <a:srgbClr val="000000"/>
              </a:buClr>
              <a:buSzPts val="3000"/>
              <a:buFont typeface="Arial" panose="020B0604020202020204"/>
              <a:buChar char="•"/>
            </a:pPr>
            <a:r>
              <a:rPr lang="en-US" sz="2400" dirty="0"/>
              <a:t>c</a:t>
            </a:r>
            <a:r>
              <a:rPr lang="en-US" sz="2400" dirty="0" smtClean="0"/>
              <a:t>ombine existing </a:t>
            </a:r>
            <a:r>
              <a:rPr lang="en-US" sz="2400" dirty="0"/>
              <a:t>features to produce a more useful </a:t>
            </a:r>
            <a:r>
              <a:rPr lang="en-US" sz="2400" dirty="0" smtClean="0"/>
              <a:t>one. </a:t>
            </a:r>
          </a:p>
          <a:p>
            <a:pPr marL="266700" indent="-247650">
              <a:buClr>
                <a:srgbClr val="000000"/>
              </a:buClr>
              <a:buSzPts val="3000"/>
            </a:pPr>
            <a:r>
              <a:rPr lang="en-US" sz="2800" dirty="0" smtClean="0"/>
              <a:t>Create </a:t>
            </a:r>
            <a:r>
              <a:rPr lang="en-US" sz="2800" dirty="0"/>
              <a:t>new features by gathering new </a:t>
            </a:r>
            <a:r>
              <a:rPr lang="en-US" sz="2800" dirty="0" smtClean="0"/>
              <a:t>data</a:t>
            </a:r>
          </a:p>
        </p:txBody>
      </p:sp>
      <p:sp>
        <p:nvSpPr>
          <p:cNvPr id="4" name="Text Placeholder 3"/>
          <p:cNvSpPr>
            <a:spLocks noGrp="1"/>
          </p:cNvSpPr>
          <p:nvPr>
            <p:ph type="body" sz="quarter" idx="4294967295"/>
          </p:nvPr>
        </p:nvSpPr>
        <p:spPr>
          <a:xfrm>
            <a:off x="525439" y="1374313"/>
            <a:ext cx="8396288" cy="395288"/>
          </a:xfrm>
        </p:spPr>
        <p:txBody>
          <a:bodyPr>
            <a:noAutofit/>
          </a:bodyPr>
          <a:lstStyle/>
          <a:p>
            <a:pPr marL="25400" indent="0">
              <a:buNone/>
            </a:pPr>
            <a:r>
              <a:rPr lang="en-US" sz="1800" b="1" dirty="0">
                <a:solidFill>
                  <a:srgbClr val="FF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Feature engineering needed for coming up with a good set of features</a:t>
            </a:r>
            <a:endParaRPr lang="en-IN" sz="1800" b="1"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89976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Model Selection</a:t>
            </a:r>
            <a:endParaRPr lang="en-IN" dirty="0"/>
          </a:p>
        </p:txBody>
      </p:sp>
      <p:sp>
        <p:nvSpPr>
          <p:cNvPr id="3" name="Text Placeholder 2"/>
          <p:cNvSpPr>
            <a:spLocks noGrp="1"/>
          </p:cNvSpPr>
          <p:nvPr>
            <p:ph type="body" idx="1"/>
          </p:nvPr>
        </p:nvSpPr>
        <p:spPr>
          <a:xfrm>
            <a:off x="551030" y="1908848"/>
            <a:ext cx="8229600" cy="4525963"/>
          </a:xfrm>
        </p:spPr>
        <p:txBody>
          <a:bodyPr>
            <a:noAutofit/>
          </a:bodyPr>
          <a:lstStyle/>
          <a:p>
            <a:pPr marL="266700" indent="-257175">
              <a:buClr>
                <a:srgbClr val="000000"/>
              </a:buClr>
            </a:pPr>
            <a:r>
              <a:rPr lang="en-US" sz="16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Overfitting</a:t>
            </a:r>
            <a:r>
              <a:rPr lang="en-US" sz="16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 leads to high performance in training set but performs poorly on new data</a:t>
            </a:r>
          </a:p>
          <a:p>
            <a:pPr marL="609600" lvl="1" indent="-257175">
              <a:spcBef>
                <a:spcPts val="750"/>
              </a:spcBef>
              <a:buClr>
                <a:srgbClr val="000000"/>
              </a:buClr>
              <a:buSzPts val="3200"/>
              <a:buFont typeface="Arial" panose="020B0604020202020204"/>
              <a:buChar char="•"/>
            </a:pPr>
            <a:r>
              <a:rPr lang="en-US" sz="14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e</a:t>
            </a:r>
            <a:r>
              <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.g., </a:t>
            </a:r>
            <a:r>
              <a:rPr lang="en-US" sz="1400" dirty="0"/>
              <a:t>a high-degree polynomial life satisfaction model that strongly </a:t>
            </a:r>
            <a:r>
              <a:rPr lang="en-US" sz="1400" dirty="0" err="1"/>
              <a:t>overfits</a:t>
            </a:r>
            <a:r>
              <a:rPr lang="en-US" sz="1400" dirty="0"/>
              <a:t> the training </a:t>
            </a:r>
            <a:r>
              <a:rPr lang="en-US" sz="1400" dirty="0" smtClean="0"/>
              <a:t>data</a:t>
            </a:r>
          </a:p>
          <a:p>
            <a:pPr marL="609600" lvl="1" indent="-257175">
              <a:spcBef>
                <a:spcPts val="750"/>
              </a:spcBef>
              <a:buClr>
                <a:srgbClr val="000000"/>
              </a:buClr>
              <a:buSzPts val="3200"/>
              <a:buFont typeface="Arial" panose="020B0604020202020204"/>
              <a:buChar char="•"/>
            </a:pPr>
            <a:r>
              <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Small training set or sampling noise can lead to model following the noise than the underlying pattern in the dataset</a:t>
            </a:r>
          </a:p>
          <a:p>
            <a:pPr marL="609600" lvl="1" indent="-257175">
              <a:spcBef>
                <a:spcPts val="750"/>
              </a:spcBef>
              <a:buClr>
                <a:srgbClr val="000000"/>
              </a:buClr>
              <a:buSzPts val="3200"/>
              <a:buFont typeface="Arial" panose="020B0604020202020204"/>
              <a:buChar char="•"/>
            </a:pPr>
            <a:r>
              <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Solution: Regularization to constrain the values of parameters</a:t>
            </a:r>
            <a:endParaRPr lang="en-US" sz="14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609600" lvl="1" indent="-257175">
              <a:spcBef>
                <a:spcPts val="750"/>
              </a:spcBef>
              <a:buClr>
                <a:srgbClr val="000000"/>
              </a:buClr>
              <a:buSzPts val="3200"/>
              <a:buFont typeface="Arial" panose="020B0604020202020204"/>
              <a:buChar char="•"/>
            </a:pPr>
            <a:endParaRPr lang="en-US" sz="14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a:p>
            <a:pPr marL="266700" indent="-257175">
              <a:buClr>
                <a:srgbClr val="000000"/>
              </a:buClr>
            </a:pPr>
            <a:r>
              <a:rPr lang="en-US" sz="16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Underfitting</a:t>
            </a:r>
            <a:r>
              <a:rPr lang="en-US" sz="16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rPr>
              <a:t> when the model is too simple to learn the underlying structure in the data</a:t>
            </a:r>
          </a:p>
          <a:p>
            <a:pPr marL="609600" lvl="1" indent="-257175">
              <a:buClr>
                <a:srgbClr val="000000"/>
              </a:buClr>
              <a:buSzPts val="3200"/>
              <a:buFont typeface="Arial" panose="020B0604020202020204"/>
              <a:buChar char="•"/>
            </a:pPr>
            <a:r>
              <a:rPr lang="en-US" sz="1400" dirty="0" smtClean="0"/>
              <a:t>Select </a:t>
            </a:r>
            <a:r>
              <a:rPr lang="en-US" sz="1400" dirty="0"/>
              <a:t>a more powerful model, with more parameters </a:t>
            </a:r>
            <a:endParaRPr lang="en-US" sz="1400" dirty="0" smtClean="0"/>
          </a:p>
          <a:p>
            <a:pPr marL="609600" lvl="1" indent="-257175">
              <a:buClr>
                <a:srgbClr val="000000"/>
              </a:buClr>
              <a:buSzPts val="3200"/>
              <a:buFont typeface="Arial" panose="020B0604020202020204"/>
              <a:buChar char="•"/>
            </a:pPr>
            <a:r>
              <a:rPr lang="en-US" sz="1400" dirty="0" smtClean="0"/>
              <a:t>Feed </a:t>
            </a:r>
            <a:r>
              <a:rPr lang="en-US" sz="1400" dirty="0"/>
              <a:t>better features to the learning </a:t>
            </a:r>
            <a:r>
              <a:rPr lang="en-US" sz="1400" dirty="0" smtClean="0"/>
              <a:t>algorithm</a:t>
            </a:r>
          </a:p>
          <a:p>
            <a:pPr marL="609600" lvl="1" indent="-257175">
              <a:buClr>
                <a:srgbClr val="000000"/>
              </a:buClr>
              <a:buSzPts val="3200"/>
              <a:buFont typeface="Arial" panose="020B0604020202020204"/>
              <a:buChar char="•"/>
            </a:pPr>
            <a:r>
              <a:rPr lang="en-US" sz="1400" dirty="0" smtClean="0"/>
              <a:t>Reduce regularization</a:t>
            </a:r>
          </a:p>
        </p:txBody>
      </p:sp>
      <p:sp>
        <p:nvSpPr>
          <p:cNvPr id="144" name="Text Placeholder 3"/>
          <p:cNvSpPr>
            <a:spLocks noGrp="1"/>
          </p:cNvSpPr>
          <p:nvPr>
            <p:ph type="body" sz="quarter" idx="4294967295"/>
          </p:nvPr>
        </p:nvSpPr>
        <p:spPr>
          <a:xfrm>
            <a:off x="395536" y="1296194"/>
            <a:ext cx="8396288" cy="441204"/>
          </a:xfrm>
        </p:spPr>
        <p:txBody>
          <a:bodyPr>
            <a:noAutofit/>
          </a:bodyPr>
          <a:lstStyle/>
          <a:p>
            <a:pPr marL="25400" indent="0">
              <a:buNone/>
            </a:pPr>
            <a:r>
              <a:rPr lang="en-US" sz="1800" b="1" dirty="0" err="1">
                <a:solidFill>
                  <a:srgbClr val="FF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Overfitting</a:t>
            </a:r>
            <a:r>
              <a:rPr lang="en-US" sz="1800" b="1" dirty="0">
                <a:solidFill>
                  <a:srgbClr val="FF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 or </a:t>
            </a:r>
            <a:r>
              <a:rPr lang="en-US" sz="1800" b="1" dirty="0" err="1">
                <a:solidFill>
                  <a:srgbClr val="FF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Underfitting</a:t>
            </a:r>
            <a:endParaRPr lang="en-IN" sz="1800" b="1" dirty="0">
              <a:solidFill>
                <a:srgbClr val="FF0000"/>
              </a:solidFill>
              <a:latin typeface="Helvetica" panose="020B0604020202020204" pitchFamily="34" charset="0"/>
              <a:cs typeface="Helvetica" panose="020B0604020202020204" pitchFamily="34" charset="0"/>
            </a:endParaRPr>
          </a:p>
        </p:txBody>
      </p:sp>
      <p:pic>
        <p:nvPicPr>
          <p:cNvPr id="4" name="Picture 3"/>
          <p:cNvPicPr>
            <a:picLocks noChangeAspect="1"/>
          </p:cNvPicPr>
          <p:nvPr/>
        </p:nvPicPr>
        <p:blipFill>
          <a:blip r:embed="rId3"/>
          <a:stretch>
            <a:fillRect/>
          </a:stretch>
        </p:blipFill>
        <p:spPr>
          <a:xfrm>
            <a:off x="342900" y="3620741"/>
            <a:ext cx="4529138" cy="1630236"/>
          </a:xfrm>
          <a:prstGeom prst="rect">
            <a:avLst/>
          </a:prstGeom>
        </p:spPr>
      </p:pic>
      <p:pic>
        <p:nvPicPr>
          <p:cNvPr id="5" name="Picture 4"/>
          <p:cNvPicPr>
            <a:picLocks noChangeAspect="1"/>
          </p:cNvPicPr>
          <p:nvPr/>
        </p:nvPicPr>
        <p:blipFill>
          <a:blip r:embed="rId4"/>
          <a:stretch>
            <a:fillRect/>
          </a:stretch>
        </p:blipFill>
        <p:spPr>
          <a:xfrm>
            <a:off x="4811690" y="3707125"/>
            <a:ext cx="4168378" cy="1484151"/>
          </a:xfrm>
          <a:prstGeom prst="rect">
            <a:avLst/>
          </a:prstGeom>
        </p:spPr>
      </p:pic>
      <p:sp>
        <p:nvSpPr>
          <p:cNvPr id="6" name="TextBox 5"/>
          <p:cNvSpPr txBox="1"/>
          <p:nvPr/>
        </p:nvSpPr>
        <p:spPr>
          <a:xfrm>
            <a:off x="1684245" y="4294016"/>
            <a:ext cx="832279" cy="415498"/>
          </a:xfrm>
          <a:prstGeom prst="rect">
            <a:avLst/>
          </a:prstGeom>
          <a:noFill/>
        </p:spPr>
        <p:txBody>
          <a:bodyPr wrap="none" rtlCol="0">
            <a:spAutoFit/>
          </a:bodyPr>
          <a:lstStyle/>
          <a:p>
            <a:r>
              <a:rPr lang="en-IN" sz="1050" dirty="0">
                <a:latin typeface="Helvetica" panose="020B0604020202020204" pitchFamily="34" charset="0"/>
                <a:cs typeface="Helvetica" panose="020B0604020202020204" pitchFamily="34" charset="0"/>
              </a:rPr>
              <a:t>High-order</a:t>
            </a:r>
          </a:p>
          <a:p>
            <a:r>
              <a:rPr lang="en-IN" sz="1050" dirty="0">
                <a:latin typeface="Helvetica" panose="020B0604020202020204" pitchFamily="34" charset="0"/>
                <a:cs typeface="Helvetica" panose="020B0604020202020204" pitchFamily="34" charset="0"/>
              </a:rPr>
              <a:t>polynomial</a:t>
            </a:r>
          </a:p>
        </p:txBody>
      </p:sp>
      <p:cxnSp>
        <p:nvCxnSpPr>
          <p:cNvPr id="8" name="Straight Arrow Connector 7"/>
          <p:cNvCxnSpPr/>
          <p:nvPr/>
        </p:nvCxnSpPr>
        <p:spPr>
          <a:xfrm flipH="1" flipV="1">
            <a:off x="1957388" y="4145646"/>
            <a:ext cx="57150" cy="171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497741" y="3419626"/>
            <a:ext cx="891591" cy="253916"/>
          </a:xfrm>
          <a:prstGeom prst="rect">
            <a:avLst/>
          </a:prstGeom>
          <a:noFill/>
        </p:spPr>
        <p:txBody>
          <a:bodyPr wrap="none" rtlCol="0">
            <a:spAutoFit/>
          </a:bodyPr>
          <a:lstStyle/>
          <a:p>
            <a:r>
              <a:rPr lang="en-IN" sz="1050" dirty="0"/>
              <a:t>Large slope</a:t>
            </a:r>
          </a:p>
        </p:txBody>
      </p:sp>
      <p:cxnSp>
        <p:nvCxnSpPr>
          <p:cNvPr id="11" name="Straight Arrow Connector 10"/>
          <p:cNvCxnSpPr/>
          <p:nvPr/>
        </p:nvCxnSpPr>
        <p:spPr>
          <a:xfrm>
            <a:off x="7840640" y="3705376"/>
            <a:ext cx="57150" cy="2286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726340" y="4162576"/>
            <a:ext cx="1003801" cy="253916"/>
          </a:xfrm>
          <a:prstGeom prst="rect">
            <a:avLst/>
          </a:prstGeom>
          <a:noFill/>
          <a:ln>
            <a:noFill/>
          </a:ln>
        </p:spPr>
        <p:txBody>
          <a:bodyPr wrap="none" rtlCol="0">
            <a:spAutoFit/>
          </a:bodyPr>
          <a:lstStyle/>
          <a:p>
            <a:r>
              <a:rPr lang="en-IN" sz="1050" dirty="0">
                <a:latin typeface="Helvetica" panose="020B0604020202020204" pitchFamily="34" charset="0"/>
                <a:cs typeface="Helvetica" panose="020B0604020202020204" pitchFamily="34" charset="0"/>
              </a:rPr>
              <a:t>Smaller slope</a:t>
            </a:r>
          </a:p>
        </p:txBody>
      </p:sp>
      <p:cxnSp>
        <p:nvCxnSpPr>
          <p:cNvPr id="16" name="Straight Arrow Connector 15"/>
          <p:cNvCxnSpPr/>
          <p:nvPr/>
        </p:nvCxnSpPr>
        <p:spPr>
          <a:xfrm flipH="1" flipV="1">
            <a:off x="8297840" y="3991126"/>
            <a:ext cx="5715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44473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Choice of </a:t>
            </a:r>
            <a:r>
              <a:rPr lang="en-IN" dirty="0" err="1" smtClean="0"/>
              <a:t>Hyperparameters</a:t>
            </a:r>
            <a:endParaRPr lang="en-IN" dirty="0"/>
          </a:p>
        </p:txBody>
      </p:sp>
      <p:sp>
        <p:nvSpPr>
          <p:cNvPr id="3" name="Text Placeholder 2"/>
          <p:cNvSpPr>
            <a:spLocks noGrp="1"/>
          </p:cNvSpPr>
          <p:nvPr>
            <p:ph type="body" idx="1"/>
          </p:nvPr>
        </p:nvSpPr>
        <p:spPr>
          <a:xfrm>
            <a:off x="483656" y="1975513"/>
            <a:ext cx="8229600" cy="4882487"/>
          </a:xfrm>
        </p:spPr>
        <p:txBody>
          <a:bodyPr>
            <a:noAutofit/>
          </a:bodyPr>
          <a:lstStyle/>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Known as </a:t>
            </a:r>
            <a:r>
              <a:rPr lang="en-IN" sz="2000" i="1"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hyperparameters</a:t>
            </a:r>
            <a:endParaRPr lang="en-IN" sz="2000" i="1"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endParaRP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Model performance depends on choice of parameters</a:t>
            </a: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Each parameter can assume a number of values</a:t>
            </a:r>
          </a:p>
          <a:p>
            <a:pPr marL="609600" lvl="1" indent="-257175">
              <a:buClr>
                <a:srgbClr val="000000"/>
              </a:buClr>
              <a:buSzPts val="3200"/>
              <a:buFont typeface="Arial" panose="020B0604020202020204"/>
              <a:buChar char="•"/>
            </a:pPr>
            <a:r>
              <a:rPr lang="en-IN" sz="18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Real numbers or </a:t>
            </a:r>
            <a:r>
              <a:rPr lang="en-IN" sz="1800" i="1"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categories</a:t>
            </a:r>
          </a:p>
          <a:p>
            <a:pPr marL="223838" indent="-214313">
              <a:buClr>
                <a:srgbClr val="000000"/>
              </a:buClr>
            </a:pPr>
            <a:r>
              <a:rPr lang="en-IN" sz="2000" kern="0" dirty="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E</a:t>
            </a: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xponential number of </a:t>
            </a:r>
            <a:r>
              <a:rPr lang="en-IN" sz="20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hyperparameter</a:t>
            </a: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 combinations possible</a:t>
            </a:r>
          </a:p>
          <a:p>
            <a:pPr marL="223838" indent="-214313">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Best model correspond to best cross validation performance over the set of </a:t>
            </a:r>
            <a:r>
              <a:rPr lang="en-IN" sz="20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hyperparameter</a:t>
            </a: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 combinations</a:t>
            </a:r>
          </a:p>
          <a:p>
            <a:pPr marL="223838" indent="-214313">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Expensive to perform</a:t>
            </a:r>
          </a:p>
          <a:p>
            <a:pPr marL="223838" indent="-214313">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Some empirical frameworks available for </a:t>
            </a:r>
            <a:r>
              <a:rPr lang="en-IN" sz="20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hyperparameter</a:t>
            </a: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 optimization</a:t>
            </a:r>
          </a:p>
          <a:p>
            <a:pPr marL="681038" lvl="1" indent="-214313">
              <a:buClr>
                <a:srgbClr val="000000"/>
              </a:buClr>
            </a:pPr>
            <a:r>
              <a:rPr lang="en-IN" sz="160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Grid search</a:t>
            </a:r>
          </a:p>
          <a:p>
            <a:pPr marL="681038" lvl="1" indent="-214313">
              <a:buClr>
                <a:srgbClr val="000000"/>
              </a:buClr>
            </a:pPr>
            <a:r>
              <a:rPr lang="en-IN" sz="16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Random search</a:t>
            </a:r>
          </a:p>
          <a:p>
            <a:pPr marL="681038" lvl="1" indent="-214313">
              <a:buClr>
                <a:srgbClr val="000000"/>
              </a:buClr>
            </a:pPr>
            <a:r>
              <a:rPr lang="en-IN" sz="160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Bayesian</a:t>
            </a:r>
            <a:endParaRPr lang="en-IN" sz="16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endParaRPr>
          </a:p>
          <a:p>
            <a:pPr marL="223838" indent="-214313">
              <a:buClr>
                <a:srgbClr val="000000"/>
              </a:buClr>
            </a:pPr>
            <a:endParaRPr lang="en-IN" sz="2000" i="1"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endParaRPr>
          </a:p>
        </p:txBody>
      </p:sp>
      <p:sp>
        <p:nvSpPr>
          <p:cNvPr id="4" name="Text Placeholder 3"/>
          <p:cNvSpPr>
            <a:spLocks noGrp="1"/>
          </p:cNvSpPr>
          <p:nvPr>
            <p:ph type="body" sz="quarter" idx="4294967295"/>
          </p:nvPr>
        </p:nvSpPr>
        <p:spPr>
          <a:xfrm>
            <a:off x="483656" y="1352484"/>
            <a:ext cx="8396288" cy="395288"/>
          </a:xfrm>
        </p:spPr>
        <p:txBody>
          <a:bodyPr>
            <a:noAutofit/>
          </a:bodyPr>
          <a:lstStyle/>
          <a:p>
            <a:pPr marL="25400" indent="0">
              <a:buNone/>
            </a:pPr>
            <a:r>
              <a:rPr lang="en-IN" sz="2000" b="1" kern="0" dirty="0" smtClean="0">
                <a:solidFill>
                  <a:srgbClr val="FF0000"/>
                </a:solidFill>
                <a:latin typeface="Helvetica" panose="020B0604020202020204" pitchFamily="34" charset="0"/>
                <a:ea typeface="Trebuchet MS" panose="020B0603020202020204"/>
                <a:cs typeface="Helvetica" panose="020B0604020202020204" pitchFamily="34" charset="0"/>
                <a:sym typeface="Times New Roman" panose="02020603050405020304"/>
              </a:rPr>
              <a:t>Modern ML models often use a lot of model parameters</a:t>
            </a:r>
            <a:endParaRPr lang="en-IN" sz="2000" b="1" dirty="0">
              <a:solidFill>
                <a:srgbClr val="FF0000"/>
              </a:solidFill>
            </a:endParaRPr>
          </a:p>
        </p:txBody>
      </p:sp>
    </p:spTree>
    <p:extLst>
      <p:ext uri="{BB962C8B-B14F-4D97-AF65-F5344CB8AC3E}">
        <p14:creationId xmlns:p14="http://schemas.microsoft.com/office/powerpoint/2010/main" val="2320897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Predictive Performance </a:t>
            </a:r>
            <a:r>
              <a:rPr lang="en-US" dirty="0"/>
              <a:t>of a </a:t>
            </a:r>
            <a:r>
              <a:rPr lang="en-US" dirty="0" smtClean="0"/>
              <a:t>Model</a:t>
            </a:r>
            <a:endParaRPr lang="en-IN" dirty="0"/>
          </a:p>
        </p:txBody>
      </p:sp>
      <p:sp>
        <p:nvSpPr>
          <p:cNvPr id="3" name="Text Placeholder 2"/>
          <p:cNvSpPr>
            <a:spLocks noGrp="1"/>
          </p:cNvSpPr>
          <p:nvPr>
            <p:ph type="body" idx="1"/>
          </p:nvPr>
        </p:nvSpPr>
        <p:spPr/>
        <p:txBody>
          <a:bodyPr>
            <a:normAutofit fontScale="77500" lnSpcReduction="20000"/>
          </a:bodyPr>
          <a:lstStyle/>
          <a:p>
            <a:r>
              <a:rPr lang="en-US" dirty="0"/>
              <a:t>Want to estimate the generalization performance, the predictive performance of our model on future (unseen) data. </a:t>
            </a:r>
            <a:endParaRPr lang="en-US" dirty="0" smtClean="0"/>
          </a:p>
          <a:p>
            <a:endParaRPr lang="en-US" dirty="0"/>
          </a:p>
          <a:p>
            <a:r>
              <a:rPr lang="en-US" dirty="0" smtClean="0"/>
              <a:t>Want </a:t>
            </a:r>
            <a:r>
              <a:rPr lang="en-US" dirty="0"/>
              <a:t>to increase the predictive performance by tweaking the learning algorithm and selecting the best performing model from a given hypothesis space. </a:t>
            </a:r>
            <a:endParaRPr lang="en-US" dirty="0" smtClean="0"/>
          </a:p>
          <a:p>
            <a:endParaRPr lang="en-US" dirty="0" smtClean="0"/>
          </a:p>
          <a:p>
            <a:r>
              <a:rPr lang="en-US" dirty="0" smtClean="0">
                <a:solidFill>
                  <a:schemeClr val="tx2">
                    <a:lumMod val="50000"/>
                  </a:schemeClr>
                </a:solidFill>
              </a:rPr>
              <a:t>Want </a:t>
            </a:r>
            <a:r>
              <a:rPr lang="en-US" dirty="0">
                <a:solidFill>
                  <a:schemeClr val="tx2">
                    <a:lumMod val="50000"/>
                  </a:schemeClr>
                </a:solidFill>
              </a:rPr>
              <a:t>to identify the ML algorithm that is best-suited for the problem at hand; thus, we want to compare different algorithms, selecting the best-performing one as well as the best performing model from the algorithm’s hypothesis space</a:t>
            </a:r>
            <a:r>
              <a:rPr lang="en-US" dirty="0"/>
              <a:t>.</a:t>
            </a:r>
            <a:endParaRPr lang="en-IN" dirty="0"/>
          </a:p>
        </p:txBody>
      </p:sp>
    </p:spTree>
    <p:extLst>
      <p:ext uri="{BB962C8B-B14F-4D97-AF65-F5344CB8AC3E}">
        <p14:creationId xmlns:p14="http://schemas.microsoft.com/office/powerpoint/2010/main" val="396307609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Evaluation and Validation</a:t>
            </a:r>
            <a:endParaRPr lang="en-IN" dirty="0"/>
          </a:p>
        </p:txBody>
      </p:sp>
      <p:sp>
        <p:nvSpPr>
          <p:cNvPr id="3" name="Text Placeholder 2"/>
          <p:cNvSpPr>
            <a:spLocks noGrp="1"/>
          </p:cNvSpPr>
          <p:nvPr>
            <p:ph type="body" idx="1"/>
          </p:nvPr>
        </p:nvSpPr>
        <p:spPr>
          <a:xfrm>
            <a:off x="498144" y="1859507"/>
            <a:ext cx="8229600" cy="4525963"/>
          </a:xfrm>
        </p:spPr>
        <p:txBody>
          <a:bodyPr>
            <a:noAutofit/>
          </a:bodyPr>
          <a:lstStyle/>
          <a:p>
            <a:pPr marL="266700" indent="-257175">
              <a:buClr>
                <a:srgbClr val="000000"/>
              </a:buClr>
            </a:pPr>
            <a:r>
              <a:rPr lang="en-US" sz="2000" kern="0" dirty="0" smtClean="0">
                <a:solidFill>
                  <a:srgbClr val="00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Good ML algorithms need to work well on test data</a:t>
            </a:r>
          </a:p>
          <a:p>
            <a:pPr marL="609600" lvl="1" indent="-257175">
              <a:spcBef>
                <a:spcPts val="750"/>
              </a:spcBef>
              <a:buClr>
                <a:srgbClr val="000000"/>
              </a:buClr>
              <a:buSzPts val="3200"/>
              <a:buFont typeface="Arial" panose="020B0604020202020204"/>
              <a:buChar char="•"/>
            </a:pPr>
            <a:r>
              <a:rPr lang="en-US" sz="1800" kern="0" dirty="0" smtClean="0">
                <a:solidFill>
                  <a:srgbClr val="000000"/>
                </a:solidFill>
                <a:latin typeface="Helvetica" panose="020B0604020202020204" pitchFamily="34" charset="0"/>
                <a:ea typeface="Times New Roman" panose="02020603050405020304"/>
                <a:cs typeface="Helvetica" panose="020B0604020202020204" pitchFamily="34" charset="0"/>
                <a:sym typeface="Times New Roman" panose="02020603050405020304"/>
              </a:rPr>
              <a:t>But test data is often not accessible to the provider of the algorithm</a:t>
            </a:r>
            <a:endParaRPr lang="en-IN" sz="1800" dirty="0">
              <a:sym typeface="Times New Roman" panose="02020603050405020304"/>
            </a:endParaRP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Common assumption is training data is representative of test data</a:t>
            </a: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Randomly chosen subset of the training data is held out as validation set, </a:t>
            </a:r>
            <a:r>
              <a:rPr lang="en-IN" sz="1800" i="1"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aka </a:t>
            </a:r>
            <a:r>
              <a:rPr lang="en-IN" sz="1800" kern="0" dirty="0" err="1"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dev</a:t>
            </a:r>
            <a:r>
              <a:rPr lang="en-IN" sz="18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 set</a:t>
            </a: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Once ML model is trained, its performance is evaluated on validation data</a:t>
            </a:r>
          </a:p>
          <a:p>
            <a:pPr marL="609600" lvl="1" indent="-257175">
              <a:buClr>
                <a:srgbClr val="000000"/>
              </a:buClr>
              <a:buSzPts val="3200"/>
              <a:buFont typeface="Arial" panose="020B0604020202020204"/>
              <a:buChar char="•"/>
            </a:pPr>
            <a:r>
              <a:rPr lang="en-IN" sz="18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Expectation is ML model working well on validation set will work well on unknown test data</a:t>
            </a:r>
            <a:endParaRPr lang="en-IN" sz="1800" kern="0" dirty="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endParaRPr>
          </a:p>
          <a:p>
            <a:pPr marL="266700" indent="-257175">
              <a:buClr>
                <a:srgbClr val="000000"/>
              </a:buCl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Typically 20-30% of the data is randomly held out as validation data</a:t>
            </a:r>
          </a:p>
        </p:txBody>
      </p:sp>
      <p:sp>
        <p:nvSpPr>
          <p:cNvPr id="4" name="Text Placeholder 3"/>
          <p:cNvSpPr>
            <a:spLocks noGrp="1"/>
          </p:cNvSpPr>
          <p:nvPr>
            <p:ph type="body" sz="quarter" idx="4294967295"/>
          </p:nvPr>
        </p:nvSpPr>
        <p:spPr>
          <a:xfrm>
            <a:off x="498144" y="1294481"/>
            <a:ext cx="8396288" cy="395288"/>
          </a:xfrm>
        </p:spPr>
        <p:txBody>
          <a:bodyPr>
            <a:noAutofit/>
          </a:bodyPr>
          <a:lstStyle/>
          <a:p>
            <a:pPr marL="25400" indent="0">
              <a:buNone/>
            </a:pPr>
            <a:r>
              <a:rPr lang="en-IN" sz="2400" b="1" dirty="0" smtClean="0">
                <a:solidFill>
                  <a:srgbClr val="FF0000"/>
                </a:solidFill>
              </a:rPr>
              <a:t>Performance of ML algorithms is statistical / predictive</a:t>
            </a:r>
            <a:endParaRPr lang="en-IN" sz="2400" b="1" dirty="0">
              <a:solidFill>
                <a:srgbClr val="FF0000"/>
              </a:solidFill>
            </a:endParaRPr>
          </a:p>
        </p:txBody>
      </p:sp>
    </p:spTree>
    <p:extLst>
      <p:ext uri="{BB962C8B-B14F-4D97-AF65-F5344CB8AC3E}">
        <p14:creationId xmlns:p14="http://schemas.microsoft.com/office/powerpoint/2010/main" val="1242438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Cross Validation</a:t>
            </a:r>
            <a:endParaRPr lang="en-IN" dirty="0"/>
          </a:p>
        </p:txBody>
      </p:sp>
      <p:sp>
        <p:nvSpPr>
          <p:cNvPr id="3" name="Text Placeholder 2"/>
          <p:cNvSpPr>
            <a:spLocks noGrp="1"/>
          </p:cNvSpPr>
          <p:nvPr>
            <p:ph type="body" idx="1"/>
          </p:nvPr>
        </p:nvSpPr>
        <p:spPr>
          <a:xfrm>
            <a:off x="540544" y="1975715"/>
            <a:ext cx="8229600" cy="4525963"/>
          </a:xfrm>
        </p:spPr>
        <p:txBody>
          <a:bodyPr>
            <a:noAutofit/>
          </a:bodyPr>
          <a:lstStyle/>
          <a:p>
            <a:pPr marL="266700" indent="-257175">
              <a:buClr>
                <a:srgbClr val="000000"/>
              </a:buClr>
            </a:pPr>
            <a:r>
              <a:rPr lang="en-IN" sz="2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To reduce the bias of validation set selection process</a:t>
            </a:r>
          </a:p>
          <a:p>
            <a:pPr marL="266700" indent="-257175">
              <a:buClr>
                <a:srgbClr val="000000"/>
              </a:buClr>
            </a:pPr>
            <a:r>
              <a:rPr lang="en-IN" sz="2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Often K is chosen as 10</a:t>
            </a:r>
          </a:p>
          <a:p>
            <a:pPr marL="609600" lvl="1" indent="-257175">
              <a:buClr>
                <a:srgbClr val="000000"/>
              </a:buClr>
              <a:buSzPts val="3200"/>
              <a:buFont typeface="Arial" panose="020B0604020202020204"/>
              <a:buChar char="•"/>
            </a:pPr>
            <a:r>
              <a:rPr lang="en-IN" sz="2000" i="1"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aka</a:t>
            </a: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 10 fold cross validation</a:t>
            </a:r>
          </a:p>
          <a:p>
            <a:pPr marL="266700" indent="-257175">
              <a:buClr>
                <a:srgbClr val="000000"/>
              </a:buClr>
            </a:pPr>
            <a:r>
              <a:rPr lang="en-IN" sz="24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10 fold cross validation involves </a:t>
            </a:r>
          </a:p>
          <a:p>
            <a:pPr marL="609600" lvl="1" indent="-257175">
              <a:buClr>
                <a:srgbClr val="000000"/>
              </a:buClr>
              <a:buSzPts val="3200"/>
              <a:buFont typeface="Arial" panose="020B0604020202020204"/>
              <a:buChar cha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randomly selecting the validation set 10 times</a:t>
            </a:r>
          </a:p>
          <a:p>
            <a:pPr marL="609600" lvl="1" indent="-257175">
              <a:buClr>
                <a:srgbClr val="000000"/>
              </a:buClr>
              <a:buSzPts val="3200"/>
              <a:buFont typeface="Arial" panose="020B0604020202020204"/>
              <a:buChar cha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model generation with 10 resulting training set</a:t>
            </a:r>
          </a:p>
          <a:p>
            <a:pPr marL="609600" lvl="1" indent="-257175">
              <a:buClr>
                <a:srgbClr val="000000"/>
              </a:buClr>
              <a:buSzPts val="3200"/>
              <a:buFont typeface="Arial" panose="020B0604020202020204"/>
              <a:buChar cha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Evaluate the performance of each on that validation set</a:t>
            </a:r>
          </a:p>
          <a:p>
            <a:pPr marL="609600" lvl="1" indent="-257175">
              <a:buClr>
                <a:srgbClr val="000000"/>
              </a:buClr>
              <a:buSzPts val="3200"/>
              <a:buFont typeface="Arial" panose="020B0604020202020204"/>
              <a:buChar char="•"/>
            </a:pPr>
            <a:r>
              <a:rPr lang="en-IN" sz="2000" kern="0" dirty="0" smtClean="0">
                <a:solidFill>
                  <a:srgbClr val="000000"/>
                </a:solidFill>
                <a:latin typeface="Helvetica" panose="020B0604020202020204" pitchFamily="34" charset="0"/>
                <a:ea typeface="Trebuchet MS" panose="020B0603020202020204"/>
                <a:cs typeface="Helvetica" panose="020B0604020202020204" pitchFamily="34" charset="0"/>
                <a:sym typeface="Times New Roman" panose="02020603050405020304"/>
              </a:rPr>
              <a:t>averaging the performance over the validation sets</a:t>
            </a:r>
            <a:endParaRPr lang="en-US" sz="2000" kern="0" dirty="0">
              <a:solidFill>
                <a:srgbClr val="000000"/>
              </a:solidFill>
              <a:latin typeface="Helvetica" panose="020B0604020202020204" pitchFamily="34" charset="0"/>
              <a:ea typeface="Trebuchet MS" panose="020B0603020202020204"/>
              <a:cs typeface="Helvetica" panose="020B0604020202020204" pitchFamily="34" charset="0"/>
              <a:sym typeface="Trebuchet MS" panose="020B0603020202020204"/>
            </a:endParaRPr>
          </a:p>
        </p:txBody>
      </p:sp>
      <p:sp>
        <p:nvSpPr>
          <p:cNvPr id="4" name="Text Placeholder 3"/>
          <p:cNvSpPr>
            <a:spLocks noGrp="1"/>
          </p:cNvSpPr>
          <p:nvPr>
            <p:ph type="body" sz="quarter" idx="4294967295"/>
          </p:nvPr>
        </p:nvSpPr>
        <p:spPr>
          <a:xfrm>
            <a:off x="540544" y="1393529"/>
            <a:ext cx="8396288" cy="395288"/>
          </a:xfrm>
        </p:spPr>
        <p:txBody>
          <a:bodyPr>
            <a:noAutofit/>
          </a:bodyPr>
          <a:lstStyle/>
          <a:p>
            <a:pPr marL="25400" indent="0">
              <a:buNone/>
            </a:pPr>
            <a:r>
              <a:rPr lang="en-IN" sz="2000" b="1" kern="0" dirty="0">
                <a:solidFill>
                  <a:srgbClr val="FF0000"/>
                </a:solidFill>
                <a:latin typeface="Helvetica" panose="020B0604020202020204" pitchFamily="34" charset="0"/>
                <a:ea typeface="Trebuchet MS" panose="020B0603020202020204"/>
                <a:cs typeface="Helvetica" panose="020B0604020202020204" pitchFamily="34" charset="0"/>
                <a:sym typeface="Times New Roman" panose="02020603050405020304"/>
              </a:rPr>
              <a:t>K-fold validation is often </a:t>
            </a:r>
            <a:r>
              <a:rPr lang="en-IN" sz="2000" b="1" kern="0" dirty="0" smtClean="0">
                <a:solidFill>
                  <a:srgbClr val="FF0000"/>
                </a:solidFill>
                <a:latin typeface="Helvetica" panose="020B0604020202020204" pitchFamily="34" charset="0"/>
                <a:ea typeface="Trebuchet MS" panose="020B0603020202020204"/>
                <a:cs typeface="Helvetica" panose="020B0604020202020204" pitchFamily="34" charset="0"/>
                <a:sym typeface="Times New Roman" panose="02020603050405020304"/>
              </a:rPr>
              <a:t>performed</a:t>
            </a:r>
            <a:endParaRPr lang="en-IN" sz="2000" b="1" dirty="0">
              <a:solidFill>
                <a:srgbClr val="FF0000"/>
              </a:solidFill>
            </a:endParaRPr>
          </a:p>
        </p:txBody>
      </p:sp>
    </p:spTree>
    <p:extLst>
      <p:ext uri="{BB962C8B-B14F-4D97-AF65-F5344CB8AC3E}">
        <p14:creationId xmlns:p14="http://schemas.microsoft.com/office/powerpoint/2010/main" val="1023090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Shape 1391"/>
        <p:cNvGrpSpPr/>
        <p:nvPr/>
      </p:nvGrpSpPr>
      <p:grpSpPr>
        <a:xfrm>
          <a:off x="0" y="0"/>
          <a:ext cx="0" cy="0"/>
          <a:chOff x="0" y="0"/>
          <a:chExt cx="0" cy="0"/>
        </a:xfrm>
      </p:grpSpPr>
      <p:sp>
        <p:nvSpPr>
          <p:cNvPr id="1392" name="Google Shape;1392;p70"/>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a:t>What do we want? </a:t>
            </a:r>
            <a:endParaRPr/>
          </a:p>
          <a:p>
            <a:pPr marL="742950" lvl="1" indent="-285750" algn="l" rtl="0">
              <a:lnSpc>
                <a:spcPct val="80000"/>
              </a:lnSpc>
              <a:spcBef>
                <a:spcPts val="434"/>
              </a:spcBef>
              <a:spcAft>
                <a:spcPts val="0"/>
              </a:spcAft>
              <a:buClr>
                <a:schemeClr val="dk1"/>
              </a:buClr>
              <a:buSzPts val="2170"/>
              <a:buChar char="–"/>
            </a:pPr>
            <a:r>
              <a:rPr lang="en-US" sz="2170"/>
              <a:t>High accuracy on training data? </a:t>
            </a:r>
            <a:endParaRPr/>
          </a:p>
          <a:p>
            <a:pPr marL="742950" lvl="1" indent="-285750" algn="l" rtl="0">
              <a:lnSpc>
                <a:spcPct val="80000"/>
              </a:lnSpc>
              <a:spcBef>
                <a:spcPts val="434"/>
              </a:spcBef>
              <a:spcAft>
                <a:spcPts val="0"/>
              </a:spcAft>
              <a:buClr>
                <a:schemeClr val="dk1"/>
              </a:buClr>
              <a:buSzPts val="2170"/>
              <a:buChar char="–"/>
            </a:pPr>
            <a:r>
              <a:rPr lang="en-US" sz="2170"/>
              <a:t>No, high accuracy on </a:t>
            </a:r>
            <a:r>
              <a:rPr lang="en-US" sz="2170" i="1"/>
              <a:t>unseen/new/test data!</a:t>
            </a:r>
            <a:endParaRPr/>
          </a:p>
          <a:p>
            <a:pPr marL="742950" lvl="1" indent="-285750" algn="l" rtl="0">
              <a:lnSpc>
                <a:spcPct val="80000"/>
              </a:lnSpc>
              <a:spcBef>
                <a:spcPts val="434"/>
              </a:spcBef>
              <a:spcAft>
                <a:spcPts val="0"/>
              </a:spcAft>
              <a:buClr>
                <a:schemeClr val="dk1"/>
              </a:buClr>
              <a:buSzPts val="2170"/>
              <a:buChar char="–"/>
            </a:pPr>
            <a:r>
              <a:rPr lang="en-US" sz="2170"/>
              <a:t>Why is this tricky?</a:t>
            </a:r>
            <a:endParaRPr/>
          </a:p>
          <a:p>
            <a:pPr marL="342900" lvl="0" indent="-342900" algn="l" rtl="0">
              <a:lnSpc>
                <a:spcPct val="80000"/>
              </a:lnSpc>
              <a:spcBef>
                <a:spcPts val="496"/>
              </a:spcBef>
              <a:spcAft>
                <a:spcPts val="0"/>
              </a:spcAft>
              <a:buClr>
                <a:schemeClr val="dk1"/>
              </a:buClr>
              <a:buSzPts val="2480"/>
              <a:buChar char="•"/>
            </a:pPr>
            <a:r>
              <a:rPr lang="en-US" sz="2480"/>
              <a:t>Training data</a:t>
            </a:r>
            <a:endParaRPr/>
          </a:p>
          <a:p>
            <a:pPr marL="742950" lvl="1" indent="-285750" algn="l" rtl="0">
              <a:lnSpc>
                <a:spcPct val="80000"/>
              </a:lnSpc>
              <a:spcBef>
                <a:spcPts val="434"/>
              </a:spcBef>
              <a:spcAft>
                <a:spcPts val="0"/>
              </a:spcAft>
              <a:buClr>
                <a:schemeClr val="dk1"/>
              </a:buClr>
              <a:buSzPts val="2170"/>
              <a:buChar char="–"/>
            </a:pPr>
            <a:r>
              <a:rPr lang="en-US" sz="2170"/>
              <a:t>Features (x) and labels (y) used to learn mapping f</a:t>
            </a:r>
            <a:endParaRPr/>
          </a:p>
          <a:p>
            <a:pPr marL="342900" lvl="0" indent="-342900" algn="l" rtl="0">
              <a:lnSpc>
                <a:spcPct val="80000"/>
              </a:lnSpc>
              <a:spcBef>
                <a:spcPts val="496"/>
              </a:spcBef>
              <a:spcAft>
                <a:spcPts val="0"/>
              </a:spcAft>
              <a:buClr>
                <a:schemeClr val="dk1"/>
              </a:buClr>
              <a:buSzPts val="2480"/>
              <a:buChar char="•"/>
            </a:pPr>
            <a:r>
              <a:rPr lang="en-US" sz="2480"/>
              <a:t>Test data</a:t>
            </a:r>
            <a:endParaRPr/>
          </a:p>
          <a:p>
            <a:pPr marL="742950" lvl="1" indent="-285750" algn="l" rtl="0">
              <a:lnSpc>
                <a:spcPct val="80000"/>
              </a:lnSpc>
              <a:spcBef>
                <a:spcPts val="434"/>
              </a:spcBef>
              <a:spcAft>
                <a:spcPts val="0"/>
              </a:spcAft>
              <a:buClr>
                <a:schemeClr val="dk1"/>
              </a:buClr>
              <a:buSzPts val="2170"/>
              <a:buChar char="–"/>
            </a:pPr>
            <a:r>
              <a:rPr lang="en-US" sz="2170"/>
              <a:t>Features used to make a prediction</a:t>
            </a:r>
            <a:endParaRPr/>
          </a:p>
          <a:p>
            <a:pPr marL="742950" lvl="1" indent="-285750" algn="l" rtl="0">
              <a:lnSpc>
                <a:spcPct val="80000"/>
              </a:lnSpc>
              <a:spcBef>
                <a:spcPts val="434"/>
              </a:spcBef>
              <a:spcAft>
                <a:spcPts val="0"/>
              </a:spcAft>
              <a:buClr>
                <a:schemeClr val="dk1"/>
              </a:buClr>
              <a:buSzPts val="2170"/>
              <a:buChar char="–"/>
            </a:pPr>
            <a:r>
              <a:rPr lang="en-US" sz="2170"/>
              <a:t>Labels only used to see how well we’ve learned f!!!</a:t>
            </a:r>
            <a:endParaRPr/>
          </a:p>
          <a:p>
            <a:pPr marL="342900" lvl="0" indent="-342900" algn="l" rtl="0">
              <a:lnSpc>
                <a:spcPct val="80000"/>
              </a:lnSpc>
              <a:spcBef>
                <a:spcPts val="496"/>
              </a:spcBef>
              <a:spcAft>
                <a:spcPts val="0"/>
              </a:spcAft>
              <a:buClr>
                <a:schemeClr val="dk1"/>
              </a:buClr>
              <a:buSzPts val="2480"/>
              <a:buChar char="•"/>
            </a:pPr>
            <a:r>
              <a:rPr lang="en-US" sz="2480"/>
              <a:t>Validation data</a:t>
            </a:r>
            <a:endParaRPr/>
          </a:p>
          <a:p>
            <a:pPr marL="742950" lvl="1" indent="-285750" algn="l" rtl="0">
              <a:lnSpc>
                <a:spcPct val="80000"/>
              </a:lnSpc>
              <a:spcBef>
                <a:spcPts val="434"/>
              </a:spcBef>
              <a:spcAft>
                <a:spcPts val="0"/>
              </a:spcAft>
              <a:buClr>
                <a:schemeClr val="dk1"/>
              </a:buClr>
              <a:buSzPts val="2170"/>
              <a:buChar char="–"/>
            </a:pPr>
            <a:r>
              <a:rPr lang="en-US" sz="2170"/>
              <a:t>Held-out set of the </a:t>
            </a:r>
            <a:r>
              <a:rPr lang="en-US" sz="2170" i="1"/>
              <a:t>training data</a:t>
            </a:r>
            <a:endParaRPr sz="2170"/>
          </a:p>
          <a:p>
            <a:pPr marL="742950" lvl="1" indent="-285750" algn="l" rtl="0">
              <a:lnSpc>
                <a:spcPct val="80000"/>
              </a:lnSpc>
              <a:spcBef>
                <a:spcPts val="434"/>
              </a:spcBef>
              <a:spcAft>
                <a:spcPts val="0"/>
              </a:spcAft>
              <a:buClr>
                <a:schemeClr val="dk1"/>
              </a:buClr>
              <a:buSzPts val="2170"/>
              <a:buChar char="–"/>
            </a:pPr>
            <a:r>
              <a:rPr lang="en-US" sz="2170"/>
              <a:t>Can use both features and labels to tune </a:t>
            </a:r>
            <a:r>
              <a:rPr lang="en-US" sz="2170" i="1"/>
              <a:t>parameters</a:t>
            </a:r>
            <a:r>
              <a:rPr lang="en-US" sz="2170"/>
              <a:t> of the model we’re learning</a:t>
            </a:r>
            <a:endParaRPr/>
          </a:p>
        </p:txBody>
      </p:sp>
      <p:sp>
        <p:nvSpPr>
          <p:cNvPr id="1393" name="Google Shape;1393;p70"/>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algn="ctr">
              <a:buSzPts val="1800"/>
              <a:buFont typeface="Tahoma"/>
              <a:buNone/>
            </a:pPr>
            <a:endParaRPr sz="1800">
              <a:solidFill>
                <a:srgbClr val="FFFFFF"/>
              </a:solidFill>
              <a:latin typeface="Calibri"/>
              <a:ea typeface="Calibri"/>
              <a:cs typeface="Calibri"/>
              <a:sym typeface="Calibri"/>
            </a:endParaRPr>
          </a:p>
        </p:txBody>
      </p:sp>
      <p:sp>
        <p:nvSpPr>
          <p:cNvPr id="1394" name="Google Shape;1394;p70"/>
          <p:cNvSpPr txBox="1">
            <a:spLocks noGrp="1"/>
          </p:cNvSpPr>
          <p:nvPr>
            <p:ph type="title"/>
          </p:nvPr>
        </p:nvSpPr>
        <p:spPr>
          <a:xfrm>
            <a:off x="-525929" y="601676"/>
            <a:ext cx="5334000" cy="64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Training vs Testing</a:t>
            </a:r>
            <a:endParaRPr sz="3600">
              <a:latin typeface="Trebuchet MS"/>
              <a:ea typeface="Trebuchet MS"/>
              <a:cs typeface="Trebuchet MS"/>
              <a:sym typeface="Trebuchet MS"/>
            </a:endParaRPr>
          </a:p>
        </p:txBody>
      </p:sp>
      <p:sp>
        <p:nvSpPr>
          <p:cNvPr id="1395" name="Google Shape;1395;p70"/>
          <p:cNvSpPr txBox="1"/>
          <p:nvPr/>
        </p:nvSpPr>
        <p:spPr>
          <a:xfrm>
            <a:off x="-12701" y="6550924"/>
            <a:ext cx="3028855" cy="230975"/>
          </a:xfrm>
          <a:prstGeom prst="rect">
            <a:avLst/>
          </a:prstGeom>
          <a:noFill/>
          <a:ln>
            <a:noFill/>
          </a:ln>
        </p:spPr>
        <p:txBody>
          <a:bodyPr spcFirstLastPara="1" wrap="square" lIns="91425" tIns="91425" rIns="91425" bIns="91425" anchor="t" anchorCtr="0">
            <a:noAutofit/>
          </a:bodyPr>
          <a:lstStyle/>
          <a:p>
            <a:pPr>
              <a:buSzPts val="1600"/>
              <a:buFont typeface="Tahoma"/>
              <a:buNone/>
            </a:pPr>
            <a:r>
              <a:rPr lang="en-US" sz="1600" dirty="0">
                <a:latin typeface="Tahoma"/>
                <a:ea typeface="Tahoma"/>
                <a:cs typeface="Tahoma"/>
                <a:sym typeface="Tahoma"/>
              </a:rPr>
              <a:t>Slide Credit: Adriana </a:t>
            </a:r>
            <a:r>
              <a:rPr lang="en-US" sz="1600" dirty="0" err="1">
                <a:latin typeface="Tahoma"/>
                <a:ea typeface="Tahoma"/>
                <a:cs typeface="Tahoma"/>
                <a:sym typeface="Tahoma"/>
              </a:rPr>
              <a:t>Kovashka</a:t>
            </a:r>
            <a:endParaRPr sz="1600" dirty="0">
              <a:latin typeface="Tahoma"/>
              <a:ea typeface="Tahoma"/>
              <a:cs typeface="Tahoma"/>
              <a:sym typeface="Tahoma"/>
            </a:endParaRPr>
          </a:p>
        </p:txBody>
      </p:sp>
    </p:spTree>
    <p:extLst>
      <p:ext uri="{BB962C8B-B14F-4D97-AF65-F5344CB8AC3E}">
        <p14:creationId xmlns:p14="http://schemas.microsoft.com/office/powerpoint/2010/main" val="762209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Shape 1399"/>
        <p:cNvGrpSpPr/>
        <p:nvPr/>
      </p:nvGrpSpPr>
      <p:grpSpPr>
        <a:xfrm>
          <a:off x="0" y="0"/>
          <a:ext cx="0" cy="0"/>
          <a:chOff x="0" y="0"/>
          <a:chExt cx="0" cy="0"/>
        </a:xfrm>
      </p:grpSpPr>
      <p:sp>
        <p:nvSpPr>
          <p:cNvPr id="1400" name="Google Shape;1400;p71"/>
          <p:cNvSpPr txBox="1">
            <a:spLocks noGrp="1"/>
          </p:cNvSpPr>
          <p:nvPr>
            <p:ph type="title"/>
          </p:nvPr>
        </p:nvSpPr>
        <p:spPr>
          <a:xfrm>
            <a:off x="78750" y="609600"/>
            <a:ext cx="5973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Training vs. Test Distribution</a:t>
            </a:r>
            <a:endParaRPr sz="3600"/>
          </a:p>
        </p:txBody>
      </p:sp>
      <p:sp>
        <p:nvSpPr>
          <p:cNvPr id="1401" name="Google Shape;1401;p71"/>
          <p:cNvSpPr txBox="1"/>
          <p:nvPr/>
        </p:nvSpPr>
        <p:spPr>
          <a:xfrm>
            <a:off x="78750"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We generally assume that training and  test examples are independently drawn from the same overall distribution of data</a:t>
            </a:r>
            <a:endParaRPr sz="3000">
              <a:solidFill>
                <a:schemeClr val="dk1"/>
              </a:solidFill>
              <a:latin typeface="Calibri"/>
              <a:ea typeface="Calibri"/>
              <a:cs typeface="Calibri"/>
              <a:sym typeface="Calibri"/>
            </a:endParaRPr>
          </a:p>
          <a:p>
            <a:pPr marL="755650" marR="5080" lvl="0" indent="-285750" algn="l" rtl="0">
              <a:lnSpc>
                <a:spcPct val="101200"/>
              </a:lnSpc>
              <a:spcBef>
                <a:spcPts val="62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a:solidFill>
                  <a:schemeClr val="dk1"/>
                </a:solidFill>
                <a:latin typeface="Calibri"/>
                <a:ea typeface="Calibri"/>
                <a:cs typeface="Calibri"/>
                <a:sym typeface="Calibri"/>
              </a:rPr>
              <a:t>We call this “i.i.d” which stands for “independent and identically distributed”</a:t>
            </a:r>
            <a:endParaRPr sz="2800">
              <a:solidFill>
                <a:schemeClr val="dk1"/>
              </a:solidFill>
              <a:latin typeface="Calibri"/>
              <a:ea typeface="Calibri"/>
              <a:cs typeface="Calibri"/>
              <a:sym typeface="Calibri"/>
            </a:endParaRPr>
          </a:p>
        </p:txBody>
      </p:sp>
      <p:sp>
        <p:nvSpPr>
          <p:cNvPr id="1402" name="Google Shape;1402;p71"/>
          <p:cNvSpPr txBox="1"/>
          <p:nvPr/>
        </p:nvSpPr>
        <p:spPr>
          <a:xfrm>
            <a:off x="78750" y="3919225"/>
            <a:ext cx="8678100" cy="2360400"/>
          </a:xfrm>
          <a:prstGeom prst="rect">
            <a:avLst/>
          </a:prstGeom>
          <a:noFill/>
          <a:ln>
            <a:noFill/>
          </a:ln>
        </p:spPr>
        <p:txBody>
          <a:bodyPr spcFirstLastPara="1" wrap="square" lIns="0" tIns="12700" rIns="0" bIns="0" anchor="t" anchorCtr="0">
            <a:noAutofit/>
          </a:bodyPr>
          <a:lstStyle/>
          <a:p>
            <a:pPr marL="482600" marR="0" lvl="0" indent="0" algn="l" rtl="0">
              <a:lnSpc>
                <a:spcPct val="119375"/>
              </a:lnSpc>
              <a:spcBef>
                <a:spcPts val="0"/>
              </a:spcBef>
              <a:spcAft>
                <a:spcPts val="0"/>
              </a:spcAft>
              <a:buNone/>
            </a:pPr>
            <a:endParaRPr sz="3000">
              <a:solidFill>
                <a:schemeClr val="dk1"/>
              </a:solidFill>
              <a:latin typeface="Calibri"/>
              <a:ea typeface="Calibri"/>
              <a:cs typeface="Calibri"/>
              <a:sym typeface="Calibri"/>
            </a:endParaRPr>
          </a:p>
          <a:p>
            <a:pPr marL="12700" marR="0" lvl="0" indent="0" algn="l" rtl="0">
              <a:lnSpc>
                <a:spcPct val="100000"/>
              </a:lnSpc>
              <a:spcBef>
                <a:spcPts val="312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Ray Mooney</a:t>
            </a:r>
            <a:endParaRPr sz="140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801865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8"/>
          <p:cNvSpPr txBox="1">
            <a:spLocks noGrp="1"/>
          </p:cNvSpPr>
          <p:nvPr>
            <p:ph type="title"/>
          </p:nvPr>
        </p:nvSpPr>
        <p:spPr>
          <a:xfrm>
            <a:off x="-88800" y="609600"/>
            <a:ext cx="4876800" cy="5635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a:t>Where does ML fit in?</a:t>
            </a:r>
            <a:endParaRPr/>
          </a:p>
        </p:txBody>
      </p:sp>
      <p:pic>
        <p:nvPicPr>
          <p:cNvPr id="572" name="Google Shape;572;p18"/>
          <p:cNvPicPr preferRelativeResize="0"/>
          <p:nvPr/>
        </p:nvPicPr>
        <p:blipFill rotWithShape="1">
          <a:blip r:embed="rId3">
            <a:alphaModFix/>
          </a:blip>
          <a:srcRect/>
          <a:stretch/>
        </p:blipFill>
        <p:spPr>
          <a:xfrm>
            <a:off x="304800" y="1371600"/>
            <a:ext cx="8615868" cy="5181599"/>
          </a:xfrm>
          <a:prstGeom prst="rect">
            <a:avLst/>
          </a:prstGeom>
          <a:noFill/>
          <a:ln>
            <a:noFill/>
          </a:ln>
        </p:spPr>
      </p:pic>
      <p:sp>
        <p:nvSpPr>
          <p:cNvPr id="573" name="Google Shape;573;p18"/>
          <p:cNvSpPr txBox="1"/>
          <p:nvPr/>
        </p:nvSpPr>
        <p:spPr>
          <a:xfrm>
            <a:off x="0" y="6596400"/>
            <a:ext cx="23496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100"/>
              <a:buFont typeface="Calibri"/>
              <a:buNone/>
            </a:pPr>
            <a:r>
              <a:rPr lang="en-US" sz="1100">
                <a:solidFill>
                  <a:srgbClr val="000000"/>
                </a:solidFill>
                <a:latin typeface="Calibri"/>
                <a:ea typeface="Calibri"/>
                <a:cs typeface="Calibri"/>
                <a:sym typeface="Calibri"/>
              </a:rPr>
              <a:t>Slide credit: Dhruv Batra, Fei Sha</a:t>
            </a:r>
            <a:endParaRPr sz="11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Holdout for Model Evaluation</a:t>
            </a:r>
            <a:endParaRPr lang="en-IN" dirty="0"/>
          </a:p>
        </p:txBody>
      </p:sp>
      <p:pic>
        <p:nvPicPr>
          <p:cNvPr id="4" name="Picture 3"/>
          <p:cNvPicPr>
            <a:picLocks noChangeAspect="1"/>
          </p:cNvPicPr>
          <p:nvPr/>
        </p:nvPicPr>
        <p:blipFill>
          <a:blip r:embed="rId2"/>
          <a:stretch>
            <a:fillRect/>
          </a:stretch>
        </p:blipFill>
        <p:spPr>
          <a:xfrm>
            <a:off x="2271712" y="1382883"/>
            <a:ext cx="4850983" cy="5142243"/>
          </a:xfrm>
          <a:prstGeom prst="rect">
            <a:avLst/>
          </a:prstGeom>
        </p:spPr>
      </p:pic>
    </p:spTree>
    <p:extLst>
      <p:ext uri="{BB962C8B-B14F-4D97-AF65-F5344CB8AC3E}">
        <p14:creationId xmlns:p14="http://schemas.microsoft.com/office/powerpoint/2010/main" val="153102616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Holdout for Model Selection (1)</a:t>
            </a:r>
            <a:endParaRPr lang="en-IN" dirty="0"/>
          </a:p>
        </p:txBody>
      </p:sp>
      <p:pic>
        <p:nvPicPr>
          <p:cNvPr id="4" name="Picture 3"/>
          <p:cNvPicPr>
            <a:picLocks noChangeAspect="1"/>
          </p:cNvPicPr>
          <p:nvPr/>
        </p:nvPicPr>
        <p:blipFill>
          <a:blip r:embed="rId2"/>
          <a:stretch>
            <a:fillRect/>
          </a:stretch>
        </p:blipFill>
        <p:spPr>
          <a:xfrm>
            <a:off x="395536" y="1358254"/>
            <a:ext cx="7416969" cy="5102454"/>
          </a:xfrm>
          <a:prstGeom prst="rect">
            <a:avLst/>
          </a:prstGeom>
        </p:spPr>
      </p:pic>
      <p:sp>
        <p:nvSpPr>
          <p:cNvPr id="5" name="Rectangle 4"/>
          <p:cNvSpPr/>
          <p:nvPr/>
        </p:nvSpPr>
        <p:spPr>
          <a:xfrm>
            <a:off x="395536" y="1486590"/>
            <a:ext cx="1866401" cy="4865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359564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Holdout for Model </a:t>
            </a:r>
            <a:r>
              <a:rPr lang="en-IN" dirty="0" smtClean="0"/>
              <a:t>Selection (2)</a:t>
            </a:r>
            <a:endParaRPr lang="en-IN" dirty="0"/>
          </a:p>
        </p:txBody>
      </p:sp>
      <p:pic>
        <p:nvPicPr>
          <p:cNvPr id="4" name="Picture 3"/>
          <p:cNvPicPr>
            <a:picLocks noChangeAspect="1"/>
          </p:cNvPicPr>
          <p:nvPr/>
        </p:nvPicPr>
        <p:blipFill>
          <a:blip r:embed="rId2"/>
          <a:stretch>
            <a:fillRect/>
          </a:stretch>
        </p:blipFill>
        <p:spPr>
          <a:xfrm>
            <a:off x="426621" y="1395663"/>
            <a:ext cx="7812628" cy="5152773"/>
          </a:xfrm>
          <a:prstGeom prst="rect">
            <a:avLst/>
          </a:prstGeom>
        </p:spPr>
      </p:pic>
      <p:sp>
        <p:nvSpPr>
          <p:cNvPr id="5" name="Rectangle 4"/>
          <p:cNvSpPr/>
          <p:nvPr/>
        </p:nvSpPr>
        <p:spPr>
          <a:xfrm>
            <a:off x="426621" y="1459831"/>
            <a:ext cx="1963653" cy="4170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282586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Holdout for Model </a:t>
            </a:r>
            <a:r>
              <a:rPr lang="en-IN" dirty="0" smtClean="0"/>
              <a:t>Selection (3)</a:t>
            </a:r>
            <a:endParaRPr lang="en-IN" dirty="0"/>
          </a:p>
        </p:txBody>
      </p:sp>
      <p:pic>
        <p:nvPicPr>
          <p:cNvPr id="4" name="Picture 3"/>
          <p:cNvPicPr>
            <a:picLocks noChangeAspect="1"/>
          </p:cNvPicPr>
          <p:nvPr/>
        </p:nvPicPr>
        <p:blipFill>
          <a:blip r:embed="rId2"/>
          <a:stretch>
            <a:fillRect/>
          </a:stretch>
        </p:blipFill>
        <p:spPr>
          <a:xfrm>
            <a:off x="245554" y="2085473"/>
            <a:ext cx="8553540" cy="3370638"/>
          </a:xfrm>
          <a:prstGeom prst="rect">
            <a:avLst/>
          </a:prstGeom>
        </p:spPr>
      </p:pic>
    </p:spTree>
    <p:extLst>
      <p:ext uri="{BB962C8B-B14F-4D97-AF65-F5344CB8AC3E}">
        <p14:creationId xmlns:p14="http://schemas.microsoft.com/office/powerpoint/2010/main" val="8278419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 Fold Cross Validation (CV) for Model Evaluation</a:t>
            </a:r>
            <a:endParaRPr lang="en-IN" dirty="0"/>
          </a:p>
        </p:txBody>
      </p:sp>
      <p:pic>
        <p:nvPicPr>
          <p:cNvPr id="4" name="Picture 3"/>
          <p:cNvPicPr>
            <a:picLocks noChangeAspect="1"/>
          </p:cNvPicPr>
          <p:nvPr/>
        </p:nvPicPr>
        <p:blipFill>
          <a:blip r:embed="rId2"/>
          <a:stretch>
            <a:fillRect/>
          </a:stretch>
        </p:blipFill>
        <p:spPr>
          <a:xfrm>
            <a:off x="2328862" y="1428791"/>
            <a:ext cx="4486275" cy="5029200"/>
          </a:xfrm>
          <a:prstGeom prst="rect">
            <a:avLst/>
          </a:prstGeom>
        </p:spPr>
      </p:pic>
    </p:spTree>
    <p:extLst>
      <p:ext uri="{BB962C8B-B14F-4D97-AF65-F5344CB8AC3E}">
        <p14:creationId xmlns:p14="http://schemas.microsoft.com/office/powerpoint/2010/main" val="379980087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CV for Model Selection (1)</a:t>
            </a:r>
            <a:endParaRPr lang="en-IN" dirty="0"/>
          </a:p>
        </p:txBody>
      </p:sp>
      <p:pic>
        <p:nvPicPr>
          <p:cNvPr id="4" name="Picture 3"/>
          <p:cNvPicPr>
            <a:picLocks noChangeAspect="1"/>
          </p:cNvPicPr>
          <p:nvPr/>
        </p:nvPicPr>
        <p:blipFill>
          <a:blip r:embed="rId2"/>
          <a:stretch>
            <a:fillRect/>
          </a:stretch>
        </p:blipFill>
        <p:spPr>
          <a:xfrm>
            <a:off x="1523997" y="1363579"/>
            <a:ext cx="5833893" cy="5174583"/>
          </a:xfrm>
          <a:prstGeom prst="rect">
            <a:avLst/>
          </a:prstGeom>
        </p:spPr>
      </p:pic>
    </p:spTree>
    <p:extLst>
      <p:ext uri="{BB962C8B-B14F-4D97-AF65-F5344CB8AC3E}">
        <p14:creationId xmlns:p14="http://schemas.microsoft.com/office/powerpoint/2010/main" val="109958473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CV for Model </a:t>
            </a:r>
            <a:r>
              <a:rPr lang="en-IN" dirty="0" smtClean="0"/>
              <a:t>Selection (2)</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stretch>
            <a:fillRect/>
          </a:stretch>
        </p:blipFill>
        <p:spPr>
          <a:xfrm>
            <a:off x="251159" y="1594730"/>
            <a:ext cx="8716378" cy="4529846"/>
          </a:xfrm>
          <a:prstGeom prst="rect">
            <a:avLst/>
          </a:prstGeom>
        </p:spPr>
      </p:pic>
    </p:spTree>
    <p:extLst>
      <p:ext uri="{BB962C8B-B14F-4D97-AF65-F5344CB8AC3E}">
        <p14:creationId xmlns:p14="http://schemas.microsoft.com/office/powerpoint/2010/main" val="94475478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74"/>
          <p:cNvSpPr txBox="1">
            <a:spLocks noGrp="1"/>
          </p:cNvSpPr>
          <p:nvPr>
            <p:ph type="title"/>
          </p:nvPr>
        </p:nvSpPr>
        <p:spPr>
          <a:xfrm>
            <a:off x="1766248" y="2440675"/>
            <a:ext cx="6096000" cy="206308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sz="3600" b="1" dirty="0" smtClean="0"/>
              <a:t>END</a:t>
            </a:r>
            <a:br>
              <a:rPr lang="en-US" sz="3600" b="1" dirty="0" smtClean="0"/>
            </a:br>
            <a:r>
              <a:rPr lang="en-US" sz="3600" b="1" dirty="0" smtClean="0"/>
              <a:t>of</a:t>
            </a:r>
            <a:br>
              <a:rPr lang="en-US" sz="3600" b="1" dirty="0" smtClean="0"/>
            </a:br>
            <a:r>
              <a:rPr lang="en-US" sz="3600" b="1" dirty="0"/>
              <a:t>S</a:t>
            </a:r>
            <a:r>
              <a:rPr lang="en-US" sz="3600" b="1" dirty="0" smtClean="0"/>
              <a:t>ession 2</a:t>
            </a:r>
            <a:endParaRPr sz="3600" b="1" dirty="0"/>
          </a:p>
        </p:txBody>
      </p:sp>
    </p:spTree>
    <p:extLst>
      <p:ext uri="{BB962C8B-B14F-4D97-AF65-F5344CB8AC3E}">
        <p14:creationId xmlns:p14="http://schemas.microsoft.com/office/powerpoint/2010/main" val="118468583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9;p1"/>
          <p:cNvSpPr txBox="1"/>
          <p:nvPr/>
        </p:nvSpPr>
        <p:spPr>
          <a:xfrm>
            <a:off x="838200" y="3380280"/>
            <a:ext cx="7875900" cy="2060280"/>
          </a:xfrm>
          <a:prstGeom prst="rect">
            <a:avLst/>
          </a:prstGeom>
          <a:noFill/>
          <a:ln>
            <a:noFill/>
          </a:ln>
        </p:spPr>
        <p:txBody>
          <a:bodyPr spcFirstLastPara="1" wrap="square" lIns="91425" tIns="45700" rIns="91425" bIns="45700" anchor="ctr" anchorCtr="0">
            <a:noAutofit/>
          </a:bodyPr>
          <a:lstStyle/>
          <a:p>
            <a:pPr lvl="0" algn="ctr">
              <a:buSzPts val="2200"/>
            </a:pPr>
            <a:r>
              <a:rPr lang="en-IN" sz="3200" b="1" i="0" u="none" strike="noStrike" cap="none" dirty="0" smtClean="0">
                <a:solidFill>
                  <a:srgbClr val="FFFFFF"/>
                </a:solidFill>
                <a:latin typeface="Calibri" panose="020F0502020204030204" pitchFamily="34" charset="0"/>
                <a:ea typeface="Times New Roman"/>
                <a:cs typeface="Calibri" panose="020F0502020204030204" pitchFamily="34" charset="0"/>
                <a:sym typeface="Times New Roman"/>
              </a:rPr>
              <a:t>Machine Learning</a:t>
            </a:r>
            <a:r>
              <a:rPr lang="en-IN" sz="3200" b="0" i="0" u="none" strike="noStrike" cap="none" dirty="0">
                <a:solidFill>
                  <a:srgbClr val="000000"/>
                </a:solidFill>
                <a:latin typeface="Calibri" panose="020F0502020204030204" pitchFamily="34" charset="0"/>
                <a:cs typeface="Calibri" panose="020F0502020204030204" pitchFamily="34" charset="0"/>
                <a:sym typeface="Arial"/>
              </a:rPr>
              <a:t/>
            </a:r>
            <a:br>
              <a:rPr lang="en-IN" sz="3200" b="0" i="0" u="none" strike="noStrike" cap="none" dirty="0">
                <a:solidFill>
                  <a:srgbClr val="000000"/>
                </a:solidFill>
                <a:latin typeface="Calibri" panose="020F0502020204030204" pitchFamily="34" charset="0"/>
                <a:cs typeface="Calibri" panose="020F0502020204030204" pitchFamily="34" charset="0"/>
                <a:sym typeface="Arial"/>
              </a:rPr>
            </a:br>
            <a:r>
              <a:rPr lang="en-IN" sz="2400" b="1" dirty="0" smtClean="0">
                <a:solidFill>
                  <a:srgbClr val="FFC000"/>
                </a:solidFill>
                <a:latin typeface="Calibri" panose="020F0502020204030204" pitchFamily="34" charset="0"/>
                <a:cs typeface="Calibri" panose="020F0502020204030204" pitchFamily="34" charset="0"/>
                <a:sym typeface="Times New Roman"/>
              </a:rPr>
              <a:t>AIML</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 CLZG565</a:t>
            </a:r>
          </a:p>
          <a:p>
            <a:pPr lvl="0" algn="ctr">
              <a:buSzPts val="2200"/>
            </a:pPr>
            <a:r>
              <a:rPr lang="en-IN" sz="2400" b="1" dirty="0" smtClean="0">
                <a:solidFill>
                  <a:srgbClr val="FFC000"/>
                </a:solidFill>
                <a:latin typeface="Calibri" panose="020F0502020204030204" pitchFamily="34" charset="0"/>
                <a:cs typeface="Calibri" panose="020F0502020204030204" pitchFamily="34" charset="0"/>
                <a:sym typeface="Times New Roman"/>
              </a:rPr>
              <a:t>M</a:t>
            </a:r>
            <a:r>
              <a:rPr lang="en-IN" sz="2400" b="1" dirty="0">
                <a:solidFill>
                  <a:srgbClr val="FFC000"/>
                </a:solidFill>
                <a:latin typeface="Calibri" panose="020F0502020204030204" pitchFamily="34" charset="0"/>
                <a:cs typeface="Calibri" panose="020F0502020204030204" pitchFamily="34" charset="0"/>
                <a:sym typeface="Times New Roman"/>
              </a:rPr>
              <a:t>3</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 </a:t>
            </a: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 </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Linear Models for Regression</a:t>
            </a:r>
          </a:p>
          <a:p>
            <a:pPr marL="0" marR="0" lvl="0" indent="0" algn="r" rtl="0">
              <a:lnSpc>
                <a:spcPct val="100000"/>
              </a:lnSpc>
              <a:spcBef>
                <a:spcPts val="0"/>
              </a:spcBef>
              <a:spcAft>
                <a:spcPts val="0"/>
              </a:spcAft>
              <a:buClr>
                <a:srgbClr val="000000"/>
              </a:buClr>
              <a:buSzPts val="2200"/>
              <a:buFont typeface="Arial"/>
              <a:buNone/>
            </a:pPr>
            <a:endParaRPr sz="3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9" name="Google Shape;200;p1"/>
          <p:cNvSpPr txBox="1"/>
          <p:nvPr/>
        </p:nvSpPr>
        <p:spPr>
          <a:xfrm>
            <a:off x="2209800" y="5097840"/>
            <a:ext cx="6266160" cy="68544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1300"/>
              <a:buFont typeface="Arial"/>
              <a:buNone/>
            </a:pPr>
            <a:r>
              <a:rPr lang="en-US" sz="2000" b="0" i="0" u="none" strike="noStrike" cap="none" dirty="0" smtClean="0">
                <a:solidFill>
                  <a:schemeClr val="bg1"/>
                </a:solidFill>
                <a:latin typeface="Calibri" panose="020F0502020204030204" pitchFamily="34" charset="0"/>
                <a:cs typeface="Calibri" panose="020F0502020204030204" pitchFamily="34" charset="0"/>
                <a:sym typeface="Arial"/>
              </a:rPr>
              <a:t>Dr. </a:t>
            </a:r>
            <a:r>
              <a:rPr lang="en-US" sz="2000" b="0" i="0" u="none" strike="noStrike" cap="none" dirty="0" err="1" smtClean="0">
                <a:solidFill>
                  <a:schemeClr val="bg1"/>
                </a:solidFill>
                <a:latin typeface="Calibri" panose="020F0502020204030204" pitchFamily="34" charset="0"/>
                <a:cs typeface="Calibri" panose="020F0502020204030204" pitchFamily="34" charset="0"/>
                <a:sym typeface="Arial"/>
              </a:rPr>
              <a:t>Sugata</a:t>
            </a:r>
            <a:r>
              <a:rPr lang="en-US" sz="2000" b="0" i="0" u="none" strike="noStrike" cap="none" dirty="0" smtClean="0">
                <a:solidFill>
                  <a:schemeClr val="bg1"/>
                </a:solidFill>
                <a:latin typeface="Calibri" panose="020F0502020204030204" pitchFamily="34" charset="0"/>
                <a:cs typeface="Calibri" panose="020F0502020204030204" pitchFamily="34" charset="0"/>
                <a:sym typeface="Arial"/>
              </a:rPr>
              <a:t> </a:t>
            </a:r>
            <a:r>
              <a:rPr lang="en-US" sz="2000" b="0" i="0" u="none" strike="noStrike" cap="none" dirty="0" err="1" smtClean="0">
                <a:solidFill>
                  <a:schemeClr val="bg1"/>
                </a:solidFill>
                <a:latin typeface="Calibri" panose="020F0502020204030204" pitchFamily="34" charset="0"/>
                <a:cs typeface="Calibri" panose="020F0502020204030204" pitchFamily="34" charset="0"/>
                <a:sym typeface="Arial"/>
              </a:rPr>
              <a:t>Ghosal</a:t>
            </a:r>
            <a:endParaRPr lang="en-US" sz="2000" b="0" i="0" u="none" strike="noStrike" cap="none" dirty="0" smtClean="0">
              <a:solidFill>
                <a:schemeClr val="bg1"/>
              </a:solidFill>
              <a:latin typeface="Calibri" panose="020F0502020204030204" pitchFamily="34" charset="0"/>
              <a:cs typeface="Calibri" panose="020F0502020204030204" pitchFamily="34" charset="0"/>
              <a:sym typeface="Arial"/>
            </a:endParaRPr>
          </a:p>
          <a:p>
            <a:pPr marL="0" marR="0" lvl="0" indent="0" algn="r" rtl="0">
              <a:spcBef>
                <a:spcPts val="0"/>
              </a:spcBef>
              <a:spcAft>
                <a:spcPts val="0"/>
              </a:spcAft>
              <a:buClr>
                <a:srgbClr val="000000"/>
              </a:buClr>
              <a:buSzPts val="1300"/>
              <a:buFont typeface="Arial"/>
              <a:buNone/>
            </a:pPr>
            <a:r>
              <a:rPr lang="en-US" sz="2000" dirty="0" smtClean="0">
                <a:solidFill>
                  <a:schemeClr val="bg1"/>
                </a:solidFill>
                <a:latin typeface="Calibri" panose="020F0502020204030204" pitchFamily="34" charset="0"/>
                <a:cs typeface="Calibri" panose="020F0502020204030204" pitchFamily="34" charset="0"/>
                <a:sym typeface="Arial"/>
              </a:rPr>
              <a:t>sugata.ghosal@pilani.bits-pilani.ac.in</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7074651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1582ce2759_0_268"/>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IN" dirty="0" smtClean="0">
                <a:solidFill>
                  <a:srgbClr val="C00000"/>
                </a:solidFill>
              </a:rPr>
              <a:t>Linear Regression </a:t>
            </a:r>
            <a:endParaRPr dirty="0">
              <a:solidFill>
                <a:srgbClr val="C00000"/>
              </a:solidFill>
            </a:endParaRPr>
          </a:p>
        </p:txBody>
      </p:sp>
    </p:spTree>
    <p:extLst>
      <p:ext uri="{BB962C8B-B14F-4D97-AF65-F5344CB8AC3E}">
        <p14:creationId xmlns:p14="http://schemas.microsoft.com/office/powerpoint/2010/main" val="3103676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19"/>
          <p:cNvSpPr txBox="1">
            <a:spLocks noGrp="1"/>
          </p:cNvSpPr>
          <p:nvPr>
            <p:ph type="title"/>
          </p:nvPr>
        </p:nvSpPr>
        <p:spPr>
          <a:xfrm>
            <a:off x="0" y="445294"/>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Why is Machine Learning Important?</a:t>
            </a:r>
            <a:endParaRPr/>
          </a:p>
        </p:txBody>
      </p:sp>
      <p:sp>
        <p:nvSpPr>
          <p:cNvPr id="579" name="Google Shape;579;p19"/>
          <p:cNvSpPr txBox="1">
            <a:spLocks noGrp="1"/>
          </p:cNvSpPr>
          <p:nvPr>
            <p:ph type="body" idx="1"/>
          </p:nvPr>
        </p:nvSpPr>
        <p:spPr>
          <a:xfrm>
            <a:off x="304800" y="1524000"/>
            <a:ext cx="8458200" cy="41910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Some tasks cannot be defined well, except by examples.</a:t>
            </a:r>
            <a:endParaRPr/>
          </a:p>
          <a:p>
            <a:pPr marL="342900" lvl="0" indent="-342900" algn="just" rtl="0">
              <a:spcBef>
                <a:spcPts val="640"/>
              </a:spcBef>
              <a:spcAft>
                <a:spcPts val="0"/>
              </a:spcAft>
              <a:buClr>
                <a:schemeClr val="dk1"/>
              </a:buClr>
              <a:buSzPts val="3200"/>
              <a:buChar char="•"/>
            </a:pPr>
            <a:r>
              <a:rPr lang="en-US"/>
              <a:t>Relationships and correlations can be hidden within large amounts of data. Machine Learning may be able to find these relationships.</a:t>
            </a:r>
            <a:endParaRPr/>
          </a:p>
          <a:p>
            <a:pPr marL="342900" lvl="0" indent="-342900" algn="just" rtl="0">
              <a:spcBef>
                <a:spcPts val="640"/>
              </a:spcBef>
              <a:spcAft>
                <a:spcPts val="0"/>
              </a:spcAft>
              <a:buClr>
                <a:schemeClr val="dk1"/>
              </a:buClr>
              <a:buSzPts val="3200"/>
              <a:buChar char="•"/>
            </a:pPr>
            <a:r>
              <a:rPr lang="en-US"/>
              <a:t>Human designers often produce machines that do not work as well as desired in the environments in which they are used.</a:t>
            </a:r>
            <a:endParaRPr/>
          </a:p>
          <a:p>
            <a:pPr marL="342900" lvl="0" indent="-139700" algn="just"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422691"/>
            <a:ext cx="7300664" cy="553998"/>
          </a:xfrm>
          <a:noFill/>
          <a:ln w="9525">
            <a:noFill/>
            <a:miter lim="800000"/>
            <a:headEnd/>
            <a:tailEnd/>
          </a:ln>
          <a:effectLst/>
        </p:spPr>
        <p:txBody>
          <a:bodyPr spcFirstLastPara="1" vert="horz" wrap="square" lIns="91440" tIns="45720" rIns="91440" bIns="45720" rtlCol="0" anchor="ctr" anchorCtr="0">
            <a:spAutoFit/>
          </a:bodyPr>
          <a:lstStyle/>
          <a:p>
            <a:pPr marL="457200" indent="-342900" fontAlgn="base">
              <a:lnSpc>
                <a:spcPts val="3600"/>
              </a:lnSpc>
              <a:spcAft>
                <a:spcPct val="0"/>
              </a:spcAft>
              <a:buClr>
                <a:schemeClr val="dk1"/>
              </a:buClr>
              <a:buSzPts val="3600"/>
              <a:buFont typeface="Arial" pitchFamily="34" charset="0"/>
            </a:pPr>
            <a:r>
              <a:rPr lang="en-US" altLang="en-US" sz="2400" b="1" spc="-150" dirty="0">
                <a:latin typeface="Arial" panose="020B0604020202020204" pitchFamily="34" charset="0"/>
                <a:ea typeface="Cambria" panose="02040503050406030204" pitchFamily="18" charset="0"/>
                <a:cs typeface="Arial" panose="020B0604020202020204" pitchFamily="34" charset="0"/>
              </a:rPr>
              <a:t>Inductive Learning </a:t>
            </a: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Hypothesis : Interpretation</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Maybe}</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5726772" cy="5486400"/>
              </a:xfrm>
              <a:blipFill>
                <a:blip r:embed="rId3"/>
                <a:stretch>
                  <a:fillRect l="-639"/>
                </a:stretch>
              </a:blipFill>
            </p:spPr>
            <p:txBody>
              <a:bodyPr/>
              <a:lstStyle/>
              <a:p>
                <a:r>
                  <a:rPr lang="en-IN">
                    <a:noFill/>
                  </a:rPr>
                  <a:t> </a:t>
                </a:r>
              </a:p>
            </p:txBody>
          </p:sp>
        </mc:Fallback>
      </mc:AlternateContent>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190</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464280" y="1863363"/>
            <a:ext cx="1544012" cy="92333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Classification</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Regression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4"/>
          <a:stretch>
            <a:fillRect/>
          </a:stretch>
        </p:blipFill>
        <p:spPr>
          <a:xfrm>
            <a:off x="228600" y="4058485"/>
            <a:ext cx="8724132" cy="1981372"/>
          </a:xfrm>
          <a:prstGeom prst="rect">
            <a:avLst/>
          </a:prstGeom>
        </p:spPr>
      </p:pic>
      <p:sp>
        <p:nvSpPr>
          <p:cNvPr id="9" name="Rectangle 8"/>
          <p:cNvSpPr/>
          <p:nvPr/>
        </p:nvSpPr>
        <p:spPr>
          <a:xfrm>
            <a:off x="228600" y="2410243"/>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570005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29"/>
          <p:cNvSpPr txBox="1">
            <a:spLocks noGrp="1"/>
          </p:cNvSpPr>
          <p:nvPr>
            <p:ph type="body" idx="2"/>
          </p:nvPr>
        </p:nvSpPr>
        <p:spPr>
          <a:xfrm>
            <a:off x="304800" y="152400"/>
            <a:ext cx="8229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IN" sz="2400" dirty="0" smtClean="0"/>
              <a:t>Formal Representation: Interpretation</a:t>
            </a:r>
            <a:endParaRPr dirty="0"/>
          </a:p>
          <a:p>
            <a:pPr marL="0" lvl="0" indent="0" algn="l" rtl="0">
              <a:lnSpc>
                <a:spcPct val="180000"/>
              </a:lnSpc>
              <a:spcBef>
                <a:spcPts val="0"/>
              </a:spcBef>
              <a:spcAft>
                <a:spcPts val="0"/>
              </a:spcAft>
              <a:buClr>
                <a:srgbClr val="C00000"/>
              </a:buClr>
              <a:buSzPts val="2000"/>
              <a:buNone/>
            </a:pPr>
            <a:r>
              <a:rPr lang="en-IN" sz="2000" dirty="0">
                <a:solidFill>
                  <a:srgbClr val="C00000"/>
                </a:solidFill>
              </a:rPr>
              <a:t>Supervised Learning: Regression</a:t>
            </a:r>
            <a:endParaRPr sz="2000" dirty="0">
              <a:solidFill>
                <a:srgbClr val="C00000"/>
              </a:solidFill>
            </a:endParaRPr>
          </a:p>
        </p:txBody>
      </p:sp>
      <p:sp>
        <p:nvSpPr>
          <p:cNvPr id="552" name="Google Shape;552;p29"/>
          <p:cNvSpPr/>
          <p:nvPr/>
        </p:nvSpPr>
        <p:spPr>
          <a:xfrm>
            <a:off x="724925" y="1874376"/>
            <a:ext cx="7162800" cy="1128600"/>
          </a:xfrm>
          <a:prstGeom prst="rect">
            <a:avLst/>
          </a:prstGeom>
          <a:noFill/>
          <a:ln>
            <a:noFill/>
          </a:ln>
        </p:spPr>
        <p:txBody>
          <a:bodyPr spcFirstLastPara="1" wrap="square" lIns="91425" tIns="45700" rIns="91425" bIns="45700" anchor="t" anchorCtr="0">
            <a:spAutoFit/>
          </a:bodyPr>
          <a:lstStyle/>
          <a:p>
            <a:pPr marL="355600" marR="0" lvl="0" indent="-342900" algn="l" defTabSz="914400" rtl="0" eaLnBrk="1" fontAlgn="auto" latinLnBrk="0" hangingPunct="1">
              <a:lnSpc>
                <a:spcPct val="100000"/>
              </a:lnSpc>
              <a:spcBef>
                <a:spcPts val="0"/>
              </a:spcBef>
              <a:spcAft>
                <a:spcPts val="0"/>
              </a:spcAft>
              <a:buClr>
                <a:srgbClr val="000000"/>
              </a:buClr>
              <a:buSzPts val="3200"/>
              <a:buFont typeface="Arial"/>
              <a:buChar char="•"/>
              <a:tabLst/>
              <a:defRPr/>
            </a:pP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Given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x</a:t>
            </a:r>
            <a:r>
              <a:rPr kumimoji="0" lang="en-IN" sz="1800" b="0" i="0" u="none" strike="noStrike" kern="0" cap="none" spc="0" normalizeH="0" baseline="-25000" noProof="0" dirty="0">
                <a:ln>
                  <a:noFill/>
                </a:ln>
                <a:solidFill>
                  <a:srgbClr val="000000"/>
                </a:solidFill>
                <a:effectLst/>
                <a:uLnTx/>
                <a:uFillTx/>
                <a:latin typeface="Helvetica Neue"/>
                <a:ea typeface="Helvetica Neue"/>
                <a:cs typeface="Helvetica Neue"/>
                <a:sym typeface="Helvetica Neue"/>
              </a:rPr>
              <a:t>1</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y</a:t>
            </a:r>
            <a:r>
              <a:rPr kumimoji="0" lang="en-IN" sz="1800" b="0" i="0" u="none" strike="noStrike" kern="0" cap="none" spc="0" normalizeH="0" baseline="-25000" noProof="0" dirty="0">
                <a:ln>
                  <a:noFill/>
                </a:ln>
                <a:solidFill>
                  <a:srgbClr val="000000"/>
                </a:solidFill>
                <a:effectLst/>
                <a:uLnTx/>
                <a:uFillTx/>
                <a:latin typeface="Helvetica Neue"/>
                <a:ea typeface="Helvetica Neue"/>
                <a:cs typeface="Helvetica Neue"/>
                <a:sym typeface="Helvetica Neue"/>
              </a:rPr>
              <a:t>1</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x</a:t>
            </a:r>
            <a:r>
              <a:rPr kumimoji="0" lang="en-IN" sz="1800" b="0" i="0" u="none" strike="noStrike" kern="0" cap="none" spc="0" normalizeH="0" baseline="-25000" noProof="0" dirty="0">
                <a:ln>
                  <a:noFill/>
                </a:ln>
                <a:solidFill>
                  <a:srgbClr val="000000"/>
                </a:solidFill>
                <a:effectLst/>
                <a:uLnTx/>
                <a:uFillTx/>
                <a:latin typeface="Helvetica Neue"/>
                <a:ea typeface="Helvetica Neue"/>
                <a:cs typeface="Helvetica Neue"/>
                <a:sym typeface="Helvetica Neue"/>
              </a:rPr>
              <a:t>2</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y</a:t>
            </a:r>
            <a:r>
              <a:rPr kumimoji="0" lang="en-IN" sz="1800" b="0" i="0" u="none" strike="noStrike" kern="0" cap="none" spc="0" normalizeH="0" baseline="-25000" noProof="0" dirty="0">
                <a:ln>
                  <a:noFill/>
                </a:ln>
                <a:solidFill>
                  <a:srgbClr val="000000"/>
                </a:solidFill>
                <a:effectLst/>
                <a:uLnTx/>
                <a:uFillTx/>
                <a:latin typeface="Helvetica Neue"/>
                <a:ea typeface="Helvetica Neue"/>
                <a:cs typeface="Helvetica Neue"/>
                <a:sym typeface="Helvetica Neue"/>
              </a:rPr>
              <a:t>2</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 (</a:t>
            </a:r>
            <a:r>
              <a:rPr kumimoji="0" lang="en-IN" sz="1800" b="0" i="1" u="none" strike="noStrike" kern="0" cap="none" spc="0" normalizeH="0" baseline="0" noProof="0" dirty="0" err="1">
                <a:ln>
                  <a:noFill/>
                </a:ln>
                <a:solidFill>
                  <a:srgbClr val="000000"/>
                </a:solidFill>
                <a:effectLst/>
                <a:uLnTx/>
                <a:uFillTx/>
                <a:latin typeface="Helvetica Neue"/>
                <a:ea typeface="Helvetica Neue"/>
                <a:cs typeface="Helvetica Neue"/>
                <a:sym typeface="Helvetica Neue"/>
              </a:rPr>
              <a:t>x</a:t>
            </a:r>
            <a:r>
              <a:rPr kumimoji="0" lang="en-IN" sz="1800" b="0" i="0" u="none" strike="noStrike" kern="0" cap="none" spc="0" normalizeH="0" baseline="-25000" noProof="0" dirty="0" err="1">
                <a:ln>
                  <a:noFill/>
                </a:ln>
                <a:solidFill>
                  <a:srgbClr val="000000"/>
                </a:solidFill>
                <a:effectLst/>
                <a:uLnTx/>
                <a:uFillTx/>
                <a:latin typeface="Helvetica Neue"/>
                <a:ea typeface="Helvetica Neue"/>
                <a:cs typeface="Helvetica Neue"/>
                <a:sym typeface="Helvetica Neue"/>
              </a:rPr>
              <a:t>n</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en-IN" sz="1800" b="0" i="1" u="none" strike="noStrike" kern="0" cap="none" spc="0" normalizeH="0" baseline="0" noProof="0" dirty="0" err="1">
                <a:ln>
                  <a:noFill/>
                </a:ln>
                <a:solidFill>
                  <a:srgbClr val="000000"/>
                </a:solidFill>
                <a:effectLst/>
                <a:uLnTx/>
                <a:uFillTx/>
                <a:latin typeface="Helvetica Neue"/>
                <a:ea typeface="Helvetica Neue"/>
                <a:cs typeface="Helvetica Neue"/>
                <a:sym typeface="Helvetica Neue"/>
              </a:rPr>
              <a:t>y</a:t>
            </a:r>
            <a:r>
              <a:rPr kumimoji="0" lang="en-IN" sz="1800" b="0" i="0" u="none" strike="noStrike" kern="0" cap="none" spc="0" normalizeH="0" baseline="-25000" noProof="0" dirty="0" err="1">
                <a:ln>
                  <a:noFill/>
                </a:ln>
                <a:solidFill>
                  <a:srgbClr val="000000"/>
                </a:solidFill>
                <a:effectLst/>
                <a:uLnTx/>
                <a:uFillTx/>
                <a:latin typeface="Helvetica Neue"/>
                <a:ea typeface="Helvetica Neue"/>
                <a:cs typeface="Helvetica Neue"/>
                <a:sym typeface="Helvetica Neue"/>
              </a:rPr>
              <a:t>n</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355600" marR="0" lvl="0" indent="-342900" algn="l" defTabSz="914400" rtl="0" eaLnBrk="1" fontAlgn="auto" latinLnBrk="0" hangingPunct="1">
              <a:lnSpc>
                <a:spcPct val="100000"/>
              </a:lnSpc>
              <a:spcBef>
                <a:spcPts val="760"/>
              </a:spcBef>
              <a:spcAft>
                <a:spcPts val="0"/>
              </a:spcAft>
              <a:buClr>
                <a:srgbClr val="000000"/>
              </a:buClr>
              <a:buSzPts val="3200"/>
              <a:buFont typeface="Arial"/>
              <a:buChar char="•"/>
              <a:tabLst/>
              <a:defRPr/>
            </a:pP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Learn a function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f </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x</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to predict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y </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given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x</a:t>
            </a:r>
            <a:endParaRPr kumimoji="0"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endParaRPr>
          </a:p>
          <a:p>
            <a:pPr marL="469900" marR="0" lvl="0" indent="0" algn="l" defTabSz="914400" rtl="0" eaLnBrk="1" fontAlgn="auto" latinLnBrk="0" hangingPunct="1">
              <a:lnSpc>
                <a:spcPct val="100000"/>
              </a:lnSpc>
              <a:spcBef>
                <a:spcPts val="760"/>
              </a:spcBef>
              <a:spcAft>
                <a:spcPts val="0"/>
              </a:spcAft>
              <a:buClr>
                <a:srgbClr val="000000"/>
              </a:buClr>
              <a:buSzPts val="1800"/>
              <a:buFont typeface="Arial"/>
              <a:buNone/>
              <a:tabLst/>
              <a:defRPr/>
            </a:pP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 </a:t>
            </a:r>
            <a:r>
              <a:rPr kumimoji="0" lang="en-IN" sz="1800" b="0" i="1"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y </a:t>
            </a:r>
            <a:r>
              <a:rPr kumimoji="0" lang="en-IN" sz="1800" b="0"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is real-valued</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553" name="Google Shape;553;p29"/>
          <p:cNvSpPr/>
          <p:nvPr/>
        </p:nvSpPr>
        <p:spPr>
          <a:xfrm>
            <a:off x="-45720" y="1430774"/>
            <a:ext cx="9372600"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150860"/>
                </a:solidFill>
                <a:effectLst/>
                <a:uLnTx/>
                <a:uFillTx/>
                <a:latin typeface="Helvetica Neue"/>
                <a:ea typeface="Helvetica Neue"/>
                <a:cs typeface="Helvetica Neue"/>
                <a:sym typeface="Helvetica Neue"/>
              </a:rPr>
              <a:t>GOAL : Previously unseen records should be assigned a value as accurately as possible.</a:t>
            </a: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554" name="Google Shape;554;p29"/>
          <p:cNvGrpSpPr/>
          <p:nvPr/>
        </p:nvGrpSpPr>
        <p:grpSpPr>
          <a:xfrm>
            <a:off x="304800" y="2819400"/>
            <a:ext cx="6189176" cy="3798330"/>
            <a:chOff x="1542025" y="2438402"/>
            <a:chExt cx="6189176" cy="3798330"/>
          </a:xfrm>
        </p:grpSpPr>
        <p:sp>
          <p:nvSpPr>
            <p:cNvPr id="555" name="Google Shape;555;p29"/>
            <p:cNvSpPr/>
            <p:nvPr/>
          </p:nvSpPr>
          <p:spPr>
            <a:xfrm>
              <a:off x="2394115" y="5202680"/>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6" name="Google Shape;556;p29"/>
            <p:cNvSpPr/>
            <p:nvPr/>
          </p:nvSpPr>
          <p:spPr>
            <a:xfrm>
              <a:off x="2394115" y="4897879"/>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7" name="Google Shape;557;p29"/>
            <p:cNvSpPr/>
            <p:nvPr/>
          </p:nvSpPr>
          <p:spPr>
            <a:xfrm>
              <a:off x="2394115" y="4593079"/>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8" name="Google Shape;558;p29"/>
            <p:cNvSpPr/>
            <p:nvPr/>
          </p:nvSpPr>
          <p:spPr>
            <a:xfrm>
              <a:off x="2394115" y="4275579"/>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9" name="Google Shape;559;p29"/>
            <p:cNvSpPr/>
            <p:nvPr/>
          </p:nvSpPr>
          <p:spPr>
            <a:xfrm>
              <a:off x="2394115" y="3970779"/>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0" name="Google Shape;560;p29"/>
            <p:cNvSpPr/>
            <p:nvPr/>
          </p:nvSpPr>
          <p:spPr>
            <a:xfrm>
              <a:off x="2394115" y="3665983"/>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1" name="Google Shape;561;p29"/>
            <p:cNvSpPr/>
            <p:nvPr/>
          </p:nvSpPr>
          <p:spPr>
            <a:xfrm>
              <a:off x="2394115" y="3361182"/>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2" name="Google Shape;562;p29"/>
            <p:cNvSpPr/>
            <p:nvPr/>
          </p:nvSpPr>
          <p:spPr>
            <a:xfrm>
              <a:off x="2394115" y="3056382"/>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3" name="Google Shape;563;p29"/>
            <p:cNvSpPr/>
            <p:nvPr/>
          </p:nvSpPr>
          <p:spPr>
            <a:xfrm>
              <a:off x="2394115" y="2742628"/>
              <a:ext cx="4928235"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4" name="Google Shape;564;p29"/>
            <p:cNvSpPr/>
            <p:nvPr/>
          </p:nvSpPr>
          <p:spPr>
            <a:xfrm>
              <a:off x="2394115" y="2742628"/>
              <a:ext cx="0" cy="2767330"/>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5" name="Google Shape;565;p29"/>
            <p:cNvSpPr/>
            <p:nvPr/>
          </p:nvSpPr>
          <p:spPr>
            <a:xfrm>
              <a:off x="2337689" y="5509810"/>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6" name="Google Shape;566;p29"/>
            <p:cNvSpPr/>
            <p:nvPr/>
          </p:nvSpPr>
          <p:spPr>
            <a:xfrm>
              <a:off x="2337689" y="5202680"/>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7" name="Google Shape;567;p29"/>
            <p:cNvSpPr/>
            <p:nvPr/>
          </p:nvSpPr>
          <p:spPr>
            <a:xfrm>
              <a:off x="2337689" y="4897879"/>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8" name="Google Shape;568;p29"/>
            <p:cNvSpPr/>
            <p:nvPr/>
          </p:nvSpPr>
          <p:spPr>
            <a:xfrm>
              <a:off x="2337689" y="4593079"/>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9" name="Google Shape;569;p29"/>
            <p:cNvSpPr/>
            <p:nvPr/>
          </p:nvSpPr>
          <p:spPr>
            <a:xfrm>
              <a:off x="2337689" y="4275579"/>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0" name="Google Shape;570;p29"/>
            <p:cNvSpPr/>
            <p:nvPr/>
          </p:nvSpPr>
          <p:spPr>
            <a:xfrm>
              <a:off x="2337689" y="3970779"/>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1" name="Google Shape;571;p29"/>
            <p:cNvSpPr/>
            <p:nvPr/>
          </p:nvSpPr>
          <p:spPr>
            <a:xfrm>
              <a:off x="2337689" y="3665983"/>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2" name="Google Shape;572;p29"/>
            <p:cNvSpPr/>
            <p:nvPr/>
          </p:nvSpPr>
          <p:spPr>
            <a:xfrm>
              <a:off x="2337689" y="3361182"/>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3" name="Google Shape;573;p29"/>
            <p:cNvSpPr/>
            <p:nvPr/>
          </p:nvSpPr>
          <p:spPr>
            <a:xfrm>
              <a:off x="2337689" y="3056382"/>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4" name="Google Shape;574;p29"/>
            <p:cNvSpPr/>
            <p:nvPr/>
          </p:nvSpPr>
          <p:spPr>
            <a:xfrm>
              <a:off x="2337689" y="2742628"/>
              <a:ext cx="56515"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5" name="Google Shape;575;p29"/>
            <p:cNvSpPr/>
            <p:nvPr/>
          </p:nvSpPr>
          <p:spPr>
            <a:xfrm>
              <a:off x="2394115" y="5509811"/>
              <a:ext cx="4928235"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6" name="Google Shape;576;p29"/>
            <p:cNvSpPr/>
            <p:nvPr/>
          </p:nvSpPr>
          <p:spPr>
            <a:xfrm>
              <a:off x="2394115"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7" name="Google Shape;577;p29"/>
            <p:cNvSpPr/>
            <p:nvPr/>
          </p:nvSpPr>
          <p:spPr>
            <a:xfrm>
              <a:off x="3378196"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8" name="Google Shape;578;p29"/>
            <p:cNvSpPr/>
            <p:nvPr/>
          </p:nvSpPr>
          <p:spPr>
            <a:xfrm>
              <a:off x="4368796"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79" name="Google Shape;579;p29"/>
            <p:cNvSpPr/>
            <p:nvPr/>
          </p:nvSpPr>
          <p:spPr>
            <a:xfrm>
              <a:off x="5346696"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0" name="Google Shape;580;p29"/>
            <p:cNvSpPr/>
            <p:nvPr/>
          </p:nvSpPr>
          <p:spPr>
            <a:xfrm>
              <a:off x="6337297"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1" name="Google Shape;581;p29"/>
            <p:cNvSpPr/>
            <p:nvPr/>
          </p:nvSpPr>
          <p:spPr>
            <a:xfrm>
              <a:off x="7322308" y="5509811"/>
              <a:ext cx="0" cy="56515"/>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2" name="Google Shape;582;p29"/>
            <p:cNvSpPr/>
            <p:nvPr/>
          </p:nvSpPr>
          <p:spPr>
            <a:xfrm>
              <a:off x="3162300" y="31960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3" name="Google Shape;583;p29"/>
            <p:cNvSpPr/>
            <p:nvPr/>
          </p:nvSpPr>
          <p:spPr>
            <a:xfrm>
              <a:off x="3263900" y="30055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4" name="Google Shape;584;p29"/>
            <p:cNvSpPr/>
            <p:nvPr/>
          </p:nvSpPr>
          <p:spPr>
            <a:xfrm>
              <a:off x="3352800" y="31833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5" name="Google Shape;585;p29"/>
            <p:cNvSpPr/>
            <p:nvPr/>
          </p:nvSpPr>
          <p:spPr>
            <a:xfrm>
              <a:off x="3454400" y="3119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6" name="Google Shape;586;p29"/>
            <p:cNvSpPr/>
            <p:nvPr/>
          </p:nvSpPr>
          <p:spPr>
            <a:xfrm>
              <a:off x="3556000" y="31071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7" name="Google Shape;587;p29"/>
            <p:cNvSpPr/>
            <p:nvPr/>
          </p:nvSpPr>
          <p:spPr>
            <a:xfrm>
              <a:off x="3657600" y="3208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8" name="Google Shape;588;p29"/>
            <p:cNvSpPr/>
            <p:nvPr/>
          </p:nvSpPr>
          <p:spPr>
            <a:xfrm>
              <a:off x="3746500" y="32849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9" name="Google Shape;589;p29"/>
            <p:cNvSpPr/>
            <p:nvPr/>
          </p:nvSpPr>
          <p:spPr>
            <a:xfrm>
              <a:off x="3848100" y="30944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0" name="Google Shape;590;p29"/>
            <p:cNvSpPr/>
            <p:nvPr/>
          </p:nvSpPr>
          <p:spPr>
            <a:xfrm>
              <a:off x="3949700" y="3119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1" name="Google Shape;591;p29"/>
            <p:cNvSpPr/>
            <p:nvPr/>
          </p:nvSpPr>
          <p:spPr>
            <a:xfrm>
              <a:off x="4051300" y="31071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2" name="Google Shape;592;p29"/>
            <p:cNvSpPr/>
            <p:nvPr/>
          </p:nvSpPr>
          <p:spPr>
            <a:xfrm>
              <a:off x="4140200" y="3246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3" name="Google Shape;593;p29"/>
            <p:cNvSpPr/>
            <p:nvPr/>
          </p:nvSpPr>
          <p:spPr>
            <a:xfrm>
              <a:off x="4241800" y="3500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4" name="Google Shape;594;p29"/>
            <p:cNvSpPr/>
            <p:nvPr/>
          </p:nvSpPr>
          <p:spPr>
            <a:xfrm>
              <a:off x="4343400" y="33992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5" name="Google Shape;595;p29"/>
            <p:cNvSpPr/>
            <p:nvPr/>
          </p:nvSpPr>
          <p:spPr>
            <a:xfrm>
              <a:off x="4445000" y="30944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6" name="Google Shape;596;p29"/>
            <p:cNvSpPr/>
            <p:nvPr/>
          </p:nvSpPr>
          <p:spPr>
            <a:xfrm>
              <a:off x="4546600" y="34119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7" name="Google Shape;597;p29"/>
            <p:cNvSpPr/>
            <p:nvPr/>
          </p:nvSpPr>
          <p:spPr>
            <a:xfrm>
              <a:off x="4635500" y="3208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8" name="Google Shape;598;p29"/>
            <p:cNvSpPr/>
            <p:nvPr/>
          </p:nvSpPr>
          <p:spPr>
            <a:xfrm>
              <a:off x="4737100" y="35262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99" name="Google Shape;599;p29"/>
            <p:cNvSpPr/>
            <p:nvPr/>
          </p:nvSpPr>
          <p:spPr>
            <a:xfrm>
              <a:off x="4838700" y="2992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0" name="Google Shape;600;p29"/>
            <p:cNvSpPr/>
            <p:nvPr/>
          </p:nvSpPr>
          <p:spPr>
            <a:xfrm>
              <a:off x="4940300" y="33484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1" name="Google Shape;601;p29"/>
            <p:cNvSpPr/>
            <p:nvPr/>
          </p:nvSpPr>
          <p:spPr>
            <a:xfrm>
              <a:off x="5029200" y="33992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2" name="Google Shape;602;p29"/>
            <p:cNvSpPr/>
            <p:nvPr/>
          </p:nvSpPr>
          <p:spPr>
            <a:xfrm>
              <a:off x="5130800" y="35008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3" name="Google Shape;603;p29"/>
            <p:cNvSpPr/>
            <p:nvPr/>
          </p:nvSpPr>
          <p:spPr>
            <a:xfrm>
              <a:off x="5232400" y="34754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4" name="Google Shape;604;p29"/>
            <p:cNvSpPr/>
            <p:nvPr/>
          </p:nvSpPr>
          <p:spPr>
            <a:xfrm>
              <a:off x="5334000" y="3335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5" name="Google Shape;605;p29"/>
            <p:cNvSpPr/>
            <p:nvPr/>
          </p:nvSpPr>
          <p:spPr>
            <a:xfrm>
              <a:off x="5422900" y="35770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6" name="Google Shape;606;p29"/>
            <p:cNvSpPr/>
            <p:nvPr/>
          </p:nvSpPr>
          <p:spPr>
            <a:xfrm>
              <a:off x="5524500" y="35262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7" name="Google Shape;607;p29"/>
            <p:cNvSpPr/>
            <p:nvPr/>
          </p:nvSpPr>
          <p:spPr>
            <a:xfrm>
              <a:off x="5626100" y="35516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8" name="Google Shape;608;p29"/>
            <p:cNvSpPr/>
            <p:nvPr/>
          </p:nvSpPr>
          <p:spPr>
            <a:xfrm>
              <a:off x="5727700" y="37040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09" name="Google Shape;609;p29"/>
            <p:cNvSpPr/>
            <p:nvPr/>
          </p:nvSpPr>
          <p:spPr>
            <a:xfrm>
              <a:off x="5816600" y="3589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0" name="Google Shape;610;p29"/>
            <p:cNvSpPr/>
            <p:nvPr/>
          </p:nvSpPr>
          <p:spPr>
            <a:xfrm>
              <a:off x="5918200" y="4097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1" name="Google Shape;611;p29"/>
            <p:cNvSpPr/>
            <p:nvPr/>
          </p:nvSpPr>
          <p:spPr>
            <a:xfrm>
              <a:off x="6019800" y="39707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2" name="Google Shape;612;p29"/>
            <p:cNvSpPr/>
            <p:nvPr/>
          </p:nvSpPr>
          <p:spPr>
            <a:xfrm>
              <a:off x="6121400" y="37675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3" name="Google Shape;613;p29"/>
            <p:cNvSpPr/>
            <p:nvPr/>
          </p:nvSpPr>
          <p:spPr>
            <a:xfrm>
              <a:off x="6210300" y="39072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4" name="Google Shape;614;p29"/>
            <p:cNvSpPr/>
            <p:nvPr/>
          </p:nvSpPr>
          <p:spPr>
            <a:xfrm>
              <a:off x="6311900" y="39961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5" name="Google Shape;615;p29"/>
            <p:cNvSpPr/>
            <p:nvPr/>
          </p:nvSpPr>
          <p:spPr>
            <a:xfrm>
              <a:off x="6413500" y="4300982"/>
              <a:ext cx="241300" cy="241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6" name="Google Shape;616;p29"/>
            <p:cNvSpPr/>
            <p:nvPr/>
          </p:nvSpPr>
          <p:spPr>
            <a:xfrm>
              <a:off x="3235325" y="3237357"/>
              <a:ext cx="101600" cy="101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7" name="Google Shape;617;p29"/>
            <p:cNvSpPr/>
            <p:nvPr/>
          </p:nvSpPr>
          <p:spPr>
            <a:xfrm>
              <a:off x="3235325" y="32373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8" name="Google Shape;618;p29"/>
            <p:cNvSpPr/>
            <p:nvPr/>
          </p:nvSpPr>
          <p:spPr>
            <a:xfrm>
              <a:off x="3336925" y="30468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19" name="Google Shape;619;p29"/>
            <p:cNvSpPr/>
            <p:nvPr/>
          </p:nvSpPr>
          <p:spPr>
            <a:xfrm>
              <a:off x="3336925" y="30468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0" name="Google Shape;620;p29"/>
            <p:cNvSpPr/>
            <p:nvPr/>
          </p:nvSpPr>
          <p:spPr>
            <a:xfrm>
              <a:off x="3425825" y="32246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1" name="Google Shape;621;p29"/>
            <p:cNvSpPr/>
            <p:nvPr/>
          </p:nvSpPr>
          <p:spPr>
            <a:xfrm>
              <a:off x="3425825" y="32246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2" name="Google Shape;622;p29"/>
            <p:cNvSpPr/>
            <p:nvPr/>
          </p:nvSpPr>
          <p:spPr>
            <a:xfrm>
              <a:off x="3527425" y="31611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3" name="Google Shape;623;p29"/>
            <p:cNvSpPr/>
            <p:nvPr/>
          </p:nvSpPr>
          <p:spPr>
            <a:xfrm>
              <a:off x="3527425" y="3161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4" name="Google Shape;624;p29"/>
            <p:cNvSpPr/>
            <p:nvPr/>
          </p:nvSpPr>
          <p:spPr>
            <a:xfrm>
              <a:off x="3629025" y="31484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5" name="Google Shape;625;p29"/>
            <p:cNvSpPr/>
            <p:nvPr/>
          </p:nvSpPr>
          <p:spPr>
            <a:xfrm>
              <a:off x="3629025" y="31484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6" name="Google Shape;626;p29"/>
            <p:cNvSpPr/>
            <p:nvPr/>
          </p:nvSpPr>
          <p:spPr>
            <a:xfrm>
              <a:off x="3730625" y="32500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7" name="Google Shape;627;p29"/>
            <p:cNvSpPr/>
            <p:nvPr/>
          </p:nvSpPr>
          <p:spPr>
            <a:xfrm>
              <a:off x="3730625" y="3250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8" name="Google Shape;628;p29"/>
            <p:cNvSpPr/>
            <p:nvPr/>
          </p:nvSpPr>
          <p:spPr>
            <a:xfrm>
              <a:off x="3819525" y="33262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29" name="Google Shape;629;p29"/>
            <p:cNvSpPr/>
            <p:nvPr/>
          </p:nvSpPr>
          <p:spPr>
            <a:xfrm>
              <a:off x="3819525" y="33262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0" name="Google Shape;630;p29"/>
            <p:cNvSpPr/>
            <p:nvPr/>
          </p:nvSpPr>
          <p:spPr>
            <a:xfrm>
              <a:off x="3921125" y="31357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1" name="Google Shape;631;p29"/>
            <p:cNvSpPr/>
            <p:nvPr/>
          </p:nvSpPr>
          <p:spPr>
            <a:xfrm>
              <a:off x="3921125" y="31357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2" name="Google Shape;632;p29"/>
            <p:cNvSpPr/>
            <p:nvPr/>
          </p:nvSpPr>
          <p:spPr>
            <a:xfrm>
              <a:off x="4022725" y="31611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3" name="Google Shape;633;p29"/>
            <p:cNvSpPr/>
            <p:nvPr/>
          </p:nvSpPr>
          <p:spPr>
            <a:xfrm>
              <a:off x="4022725" y="3161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4" name="Google Shape;634;p29"/>
            <p:cNvSpPr/>
            <p:nvPr/>
          </p:nvSpPr>
          <p:spPr>
            <a:xfrm>
              <a:off x="4124325" y="31484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5" name="Google Shape;635;p29"/>
            <p:cNvSpPr/>
            <p:nvPr/>
          </p:nvSpPr>
          <p:spPr>
            <a:xfrm>
              <a:off x="4124325" y="31484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6" name="Google Shape;636;p29"/>
            <p:cNvSpPr/>
            <p:nvPr/>
          </p:nvSpPr>
          <p:spPr>
            <a:xfrm>
              <a:off x="4213225" y="32881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7" name="Google Shape;637;p29"/>
            <p:cNvSpPr/>
            <p:nvPr/>
          </p:nvSpPr>
          <p:spPr>
            <a:xfrm>
              <a:off x="4213225" y="3288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8" name="Google Shape;638;p29"/>
            <p:cNvSpPr/>
            <p:nvPr/>
          </p:nvSpPr>
          <p:spPr>
            <a:xfrm>
              <a:off x="4314825" y="35421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39" name="Google Shape;639;p29"/>
            <p:cNvSpPr/>
            <p:nvPr/>
          </p:nvSpPr>
          <p:spPr>
            <a:xfrm>
              <a:off x="4314825" y="3542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0" name="Google Shape;640;p29"/>
            <p:cNvSpPr/>
            <p:nvPr/>
          </p:nvSpPr>
          <p:spPr>
            <a:xfrm>
              <a:off x="4416425" y="34405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1" name="Google Shape;641;p29"/>
            <p:cNvSpPr/>
            <p:nvPr/>
          </p:nvSpPr>
          <p:spPr>
            <a:xfrm>
              <a:off x="4416425" y="34405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2" name="Google Shape;642;p29"/>
            <p:cNvSpPr/>
            <p:nvPr/>
          </p:nvSpPr>
          <p:spPr>
            <a:xfrm>
              <a:off x="4518025" y="31357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3" name="Google Shape;643;p29"/>
            <p:cNvSpPr/>
            <p:nvPr/>
          </p:nvSpPr>
          <p:spPr>
            <a:xfrm>
              <a:off x="4518025" y="31357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4" name="Google Shape;644;p29"/>
            <p:cNvSpPr/>
            <p:nvPr/>
          </p:nvSpPr>
          <p:spPr>
            <a:xfrm>
              <a:off x="4619625" y="34532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5" name="Google Shape;645;p29"/>
            <p:cNvSpPr/>
            <p:nvPr/>
          </p:nvSpPr>
          <p:spPr>
            <a:xfrm>
              <a:off x="4619625" y="34532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6" name="Google Shape;646;p29"/>
            <p:cNvSpPr/>
            <p:nvPr/>
          </p:nvSpPr>
          <p:spPr>
            <a:xfrm>
              <a:off x="4708525" y="32500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7" name="Google Shape;647;p29"/>
            <p:cNvSpPr/>
            <p:nvPr/>
          </p:nvSpPr>
          <p:spPr>
            <a:xfrm>
              <a:off x="4708525" y="3250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8" name="Google Shape;648;p29"/>
            <p:cNvSpPr/>
            <p:nvPr/>
          </p:nvSpPr>
          <p:spPr>
            <a:xfrm>
              <a:off x="4810125" y="35675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49" name="Google Shape;649;p29"/>
            <p:cNvSpPr/>
            <p:nvPr/>
          </p:nvSpPr>
          <p:spPr>
            <a:xfrm>
              <a:off x="4810125" y="35675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0" name="Google Shape;650;p29"/>
            <p:cNvSpPr/>
            <p:nvPr/>
          </p:nvSpPr>
          <p:spPr>
            <a:xfrm>
              <a:off x="4911725" y="30341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1" name="Google Shape;651;p29"/>
            <p:cNvSpPr/>
            <p:nvPr/>
          </p:nvSpPr>
          <p:spPr>
            <a:xfrm>
              <a:off x="4911725" y="3034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2" name="Google Shape;652;p29"/>
            <p:cNvSpPr/>
            <p:nvPr/>
          </p:nvSpPr>
          <p:spPr>
            <a:xfrm>
              <a:off x="5013325" y="33897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3" name="Google Shape;653;p29"/>
            <p:cNvSpPr/>
            <p:nvPr/>
          </p:nvSpPr>
          <p:spPr>
            <a:xfrm>
              <a:off x="5013325" y="33897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4" name="Google Shape;654;p29"/>
            <p:cNvSpPr/>
            <p:nvPr/>
          </p:nvSpPr>
          <p:spPr>
            <a:xfrm>
              <a:off x="5102225" y="34405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5" name="Google Shape;655;p29"/>
            <p:cNvSpPr/>
            <p:nvPr/>
          </p:nvSpPr>
          <p:spPr>
            <a:xfrm>
              <a:off x="5102225" y="34405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6" name="Google Shape;656;p29"/>
            <p:cNvSpPr/>
            <p:nvPr/>
          </p:nvSpPr>
          <p:spPr>
            <a:xfrm>
              <a:off x="5203825" y="35421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7" name="Google Shape;657;p29"/>
            <p:cNvSpPr/>
            <p:nvPr/>
          </p:nvSpPr>
          <p:spPr>
            <a:xfrm>
              <a:off x="5203825" y="35421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8" name="Google Shape;658;p29"/>
            <p:cNvSpPr/>
            <p:nvPr/>
          </p:nvSpPr>
          <p:spPr>
            <a:xfrm>
              <a:off x="5305425" y="35167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59" name="Google Shape;659;p29"/>
            <p:cNvSpPr/>
            <p:nvPr/>
          </p:nvSpPr>
          <p:spPr>
            <a:xfrm>
              <a:off x="5305425" y="35167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0" name="Google Shape;660;p29"/>
            <p:cNvSpPr/>
            <p:nvPr/>
          </p:nvSpPr>
          <p:spPr>
            <a:xfrm>
              <a:off x="5407025" y="33770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1" name="Google Shape;661;p29"/>
            <p:cNvSpPr/>
            <p:nvPr/>
          </p:nvSpPr>
          <p:spPr>
            <a:xfrm>
              <a:off x="5407025" y="3377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2" name="Google Shape;662;p29"/>
            <p:cNvSpPr/>
            <p:nvPr/>
          </p:nvSpPr>
          <p:spPr>
            <a:xfrm>
              <a:off x="5495925" y="36183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3" name="Google Shape;663;p29"/>
            <p:cNvSpPr/>
            <p:nvPr/>
          </p:nvSpPr>
          <p:spPr>
            <a:xfrm>
              <a:off x="5495925" y="36183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4" name="Google Shape;664;p29"/>
            <p:cNvSpPr/>
            <p:nvPr/>
          </p:nvSpPr>
          <p:spPr>
            <a:xfrm>
              <a:off x="5597525" y="35675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5" name="Google Shape;665;p29"/>
            <p:cNvSpPr/>
            <p:nvPr/>
          </p:nvSpPr>
          <p:spPr>
            <a:xfrm>
              <a:off x="5597525" y="35675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6" name="Google Shape;666;p29"/>
            <p:cNvSpPr/>
            <p:nvPr/>
          </p:nvSpPr>
          <p:spPr>
            <a:xfrm>
              <a:off x="5699125" y="35929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7" name="Google Shape;667;p29"/>
            <p:cNvSpPr/>
            <p:nvPr/>
          </p:nvSpPr>
          <p:spPr>
            <a:xfrm>
              <a:off x="5699125" y="35929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8" name="Google Shape;668;p29"/>
            <p:cNvSpPr/>
            <p:nvPr/>
          </p:nvSpPr>
          <p:spPr>
            <a:xfrm>
              <a:off x="5800725" y="3631057"/>
              <a:ext cx="190500" cy="215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69" name="Google Shape;669;p29"/>
            <p:cNvSpPr/>
            <p:nvPr/>
          </p:nvSpPr>
          <p:spPr>
            <a:xfrm>
              <a:off x="5800725" y="37453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0" name="Google Shape;670;p29"/>
            <p:cNvSpPr/>
            <p:nvPr/>
          </p:nvSpPr>
          <p:spPr>
            <a:xfrm>
              <a:off x="5889625" y="3631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1" name="Google Shape;671;p29"/>
            <p:cNvSpPr/>
            <p:nvPr/>
          </p:nvSpPr>
          <p:spPr>
            <a:xfrm>
              <a:off x="5991225" y="4139057"/>
              <a:ext cx="101600" cy="1016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2" name="Google Shape;672;p29"/>
            <p:cNvSpPr/>
            <p:nvPr/>
          </p:nvSpPr>
          <p:spPr>
            <a:xfrm>
              <a:off x="5991225" y="4139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3" name="Google Shape;673;p29"/>
            <p:cNvSpPr/>
            <p:nvPr/>
          </p:nvSpPr>
          <p:spPr>
            <a:xfrm>
              <a:off x="6092825" y="40120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4" name="Google Shape;674;p29"/>
            <p:cNvSpPr/>
            <p:nvPr/>
          </p:nvSpPr>
          <p:spPr>
            <a:xfrm>
              <a:off x="6092825" y="40120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5" name="Google Shape;675;p29"/>
            <p:cNvSpPr/>
            <p:nvPr/>
          </p:nvSpPr>
          <p:spPr>
            <a:xfrm>
              <a:off x="6194425" y="38088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6" name="Google Shape;676;p29"/>
            <p:cNvSpPr/>
            <p:nvPr/>
          </p:nvSpPr>
          <p:spPr>
            <a:xfrm>
              <a:off x="6194425" y="38088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7" name="Google Shape;677;p29"/>
            <p:cNvSpPr/>
            <p:nvPr/>
          </p:nvSpPr>
          <p:spPr>
            <a:xfrm>
              <a:off x="6283325" y="3948557"/>
              <a:ext cx="101600" cy="101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8" name="Google Shape;678;p29"/>
            <p:cNvSpPr/>
            <p:nvPr/>
          </p:nvSpPr>
          <p:spPr>
            <a:xfrm>
              <a:off x="6283325" y="39485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9" name="Google Shape;679;p29"/>
            <p:cNvSpPr/>
            <p:nvPr/>
          </p:nvSpPr>
          <p:spPr>
            <a:xfrm>
              <a:off x="6384925" y="40374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80" name="Google Shape;680;p29"/>
            <p:cNvSpPr/>
            <p:nvPr/>
          </p:nvSpPr>
          <p:spPr>
            <a:xfrm>
              <a:off x="6384925" y="40374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81" name="Google Shape;681;p29"/>
            <p:cNvSpPr/>
            <p:nvPr/>
          </p:nvSpPr>
          <p:spPr>
            <a:xfrm>
              <a:off x="6486525" y="4342257"/>
              <a:ext cx="101600" cy="101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82" name="Google Shape;682;p29"/>
            <p:cNvSpPr/>
            <p:nvPr/>
          </p:nvSpPr>
          <p:spPr>
            <a:xfrm>
              <a:off x="6486525" y="4342257"/>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83" name="Google Shape;683;p29"/>
            <p:cNvSpPr txBox="1"/>
            <p:nvPr/>
          </p:nvSpPr>
          <p:spPr>
            <a:xfrm>
              <a:off x="2126360" y="2514600"/>
              <a:ext cx="1446530" cy="3321685"/>
            </a:xfrm>
            <a:prstGeom prst="rect">
              <a:avLst/>
            </a:prstGeom>
            <a:noFill/>
            <a:ln>
              <a:noFill/>
            </a:ln>
          </p:spPr>
          <p:txBody>
            <a:bodyPr spcFirstLastPara="1" wrap="square" lIns="0" tIns="106675" rIns="0" bIns="0" anchor="t" anchorCtr="0">
              <a:no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9</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8</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7</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6</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5"/>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5</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4</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3</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2</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1</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12700" marR="0" lvl="0" indent="0" algn="l" defTabSz="914400" rtl="0" eaLnBrk="1" fontAlgn="auto" latinLnBrk="0" hangingPunct="1">
                <a:lnSpc>
                  <a:spcPct val="100000"/>
                </a:lnSpc>
                <a:spcBef>
                  <a:spcPts val="745"/>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0</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86995" marR="0" lvl="0" indent="0" algn="l" defTabSz="914400" rtl="0" eaLnBrk="1" fontAlgn="auto" latinLnBrk="0" hangingPunct="1">
                <a:lnSpc>
                  <a:spcPct val="100000"/>
                </a:lnSpc>
                <a:spcBef>
                  <a:spcPts val="6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1970	1980</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684" name="Google Shape;684;p29"/>
            <p:cNvSpPr txBox="1"/>
            <p:nvPr/>
          </p:nvSpPr>
          <p:spPr>
            <a:xfrm>
              <a:off x="4172473" y="5559882"/>
              <a:ext cx="704328" cy="328600"/>
            </a:xfrm>
            <a:prstGeom prst="rect">
              <a:avLst/>
            </a:prstGeom>
            <a:noFill/>
            <a:ln>
              <a:noFill/>
            </a:ln>
          </p:spPr>
          <p:txBody>
            <a:bodyPr spcFirstLastPara="1" wrap="square" lIns="0" tIns="12700" rIns="0" bIns="0" anchor="t" anchorCtr="0">
              <a:no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1990	</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685" name="Google Shape;685;p29"/>
            <p:cNvSpPr txBox="1"/>
            <p:nvPr/>
          </p:nvSpPr>
          <p:spPr>
            <a:xfrm>
              <a:off x="6143780" y="5597282"/>
              <a:ext cx="601800" cy="238800"/>
            </a:xfrm>
            <a:prstGeom prst="rect">
              <a:avLst/>
            </a:prstGeom>
            <a:noFill/>
            <a:ln>
              <a:noFill/>
            </a:ln>
          </p:spPr>
          <p:txBody>
            <a:bodyPr spcFirstLastPara="1" wrap="square" lIns="0" tIns="12700" rIns="0" bIns="0" anchor="t" anchorCtr="0">
              <a:no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2010</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686" name="Google Shape;686;p29"/>
            <p:cNvSpPr txBox="1"/>
            <p:nvPr/>
          </p:nvSpPr>
          <p:spPr>
            <a:xfrm>
              <a:off x="7129401" y="5597282"/>
              <a:ext cx="601800" cy="238800"/>
            </a:xfrm>
            <a:prstGeom prst="rect">
              <a:avLst/>
            </a:prstGeom>
            <a:noFill/>
            <a:ln>
              <a:noFill/>
            </a:ln>
          </p:spPr>
          <p:txBody>
            <a:bodyPr spcFirstLastPara="1" wrap="square" lIns="0" tIns="12700" rIns="0" bIns="0" anchor="t" anchorCtr="0">
              <a:no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2020</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687" name="Google Shape;687;p29"/>
            <p:cNvSpPr txBox="1"/>
            <p:nvPr/>
          </p:nvSpPr>
          <p:spPr>
            <a:xfrm rot="-5400000">
              <a:off x="38113" y="3942314"/>
              <a:ext cx="3466224" cy="458400"/>
            </a:xfrm>
            <a:prstGeom prst="rect">
              <a:avLst/>
            </a:prstGeom>
            <a:noFill/>
            <a:ln>
              <a:noFill/>
            </a:ln>
          </p:spPr>
          <p:txBody>
            <a:bodyPr spcFirstLastPara="1" wrap="square" lIns="0" tIns="1250" rIns="0" bIns="0" anchor="t" anchorCtr="0">
              <a:noAutofit/>
            </a:bodyPr>
            <a:lstStyle/>
            <a:p>
              <a:pPr marL="527050" marR="5080" lvl="0" indent="-514985" algn="l" defTabSz="914400" rtl="0" eaLnBrk="1" fontAlgn="auto" latinLnBrk="0" hangingPunct="1">
                <a:lnSpc>
                  <a:spcPct val="101000"/>
                </a:lnSpc>
                <a:spcBef>
                  <a:spcPts val="0"/>
                </a:spcBef>
                <a:spcAft>
                  <a:spcPts val="0"/>
                </a:spcAft>
                <a:buClr>
                  <a:srgbClr val="000000"/>
                </a:buClr>
                <a:buSzPts val="1800"/>
                <a:buFont typeface="Arial"/>
                <a:buNone/>
                <a:tabLst/>
                <a:defRPr/>
              </a:pPr>
              <a:r>
                <a:rPr kumimoji="0" lang="en-IN"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September Arctic Sea Ice Extent  (1,000,000 sq km)</a:t>
              </a:r>
              <a:endPar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688" name="Google Shape;688;p29"/>
            <p:cNvSpPr/>
            <p:nvPr/>
          </p:nvSpPr>
          <p:spPr>
            <a:xfrm>
              <a:off x="2794000" y="3005582"/>
              <a:ext cx="42545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89" name="Google Shape;689;p29"/>
            <p:cNvSpPr/>
            <p:nvPr/>
          </p:nvSpPr>
          <p:spPr>
            <a:xfrm>
              <a:off x="2857500" y="3056382"/>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0" name="Google Shape;690;p29"/>
            <p:cNvSpPr/>
            <p:nvPr/>
          </p:nvSpPr>
          <p:spPr>
            <a:xfrm>
              <a:off x="2832100" y="3157982"/>
              <a:ext cx="42418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1" name="Google Shape;691;p29"/>
            <p:cNvSpPr/>
            <p:nvPr/>
          </p:nvSpPr>
          <p:spPr>
            <a:xfrm>
              <a:off x="2895600" y="3208782"/>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2" name="Google Shape;692;p29"/>
            <p:cNvSpPr txBox="1"/>
            <p:nvPr/>
          </p:nvSpPr>
          <p:spPr>
            <a:xfrm>
              <a:off x="5181600" y="5583682"/>
              <a:ext cx="601800" cy="238800"/>
            </a:xfrm>
            <a:prstGeom prst="rect">
              <a:avLst/>
            </a:prstGeom>
            <a:noFill/>
            <a:ln>
              <a:noFill/>
            </a:ln>
          </p:spPr>
          <p:txBody>
            <a:bodyPr spcFirstLastPara="1" wrap="square" lIns="0" tIns="12700" rIns="0" bIns="0" anchor="t" anchorCtr="0">
              <a:noAutofit/>
            </a:bodyPr>
            <a:lstStyle/>
            <a:p>
              <a:pPr marL="12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IN" sz="1400" b="0" i="0" u="none" strike="noStrike" kern="0" cap="none" spc="0" normalizeH="0" baseline="0" noProof="0">
                  <a:ln>
                    <a:noFill/>
                  </a:ln>
                  <a:solidFill>
                    <a:srgbClr val="000000"/>
                  </a:solidFill>
                  <a:effectLst/>
                  <a:uLnTx/>
                  <a:uFillTx/>
                  <a:latin typeface="Trebuchet MS"/>
                  <a:ea typeface="Trebuchet MS"/>
                  <a:cs typeface="Trebuchet MS"/>
                  <a:sym typeface="Trebuchet MS"/>
                </a:rPr>
                <a:t>2000</a:t>
              </a:r>
              <a:endParaRPr kumimoji="0" sz="14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
          <p:nvSpPr>
            <p:cNvPr id="693" name="Google Shape;693;p29"/>
            <p:cNvSpPr txBox="1"/>
            <p:nvPr/>
          </p:nvSpPr>
          <p:spPr>
            <a:xfrm>
              <a:off x="4267200" y="5867400"/>
              <a:ext cx="1535677" cy="36933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rPr>
                <a:t>Year Number</a:t>
              </a:r>
              <a:endParaRPr kumimoji="0" sz="1800" b="0"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spTree>
    <p:extLst>
      <p:ext uri="{BB962C8B-B14F-4D97-AF65-F5344CB8AC3E}">
        <p14:creationId xmlns:p14="http://schemas.microsoft.com/office/powerpoint/2010/main" val="141992383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2701" y="547875"/>
            <a:ext cx="6338594" cy="830997"/>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Arial"/>
                <a:ea typeface="+mn-ea"/>
                <a:cs typeface="+mn-cs"/>
              </a:rPr>
              <a:t>Machine Learning Process : Interpretation</a:t>
            </a:r>
            <a:endParaRPr kumimoji="0" lang="en-US" sz="24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Arial"/>
              <a:ea typeface="+mn-ea"/>
              <a:cs typeface="+mn-cs"/>
            </a:endParaRPr>
          </a:p>
        </p:txBody>
      </p:sp>
      <p:grpSp>
        <p:nvGrpSpPr>
          <p:cNvPr id="2" name="Group 1"/>
          <p:cNvGrpSpPr/>
          <p:nvPr/>
        </p:nvGrpSpPr>
        <p:grpSpPr>
          <a:xfrm>
            <a:off x="4700666" y="1524000"/>
            <a:ext cx="4443334" cy="1985727"/>
            <a:chOff x="1460519" y="1177137"/>
            <a:chExt cx="6945215" cy="3137530"/>
          </a:xfrm>
        </p:grpSpPr>
        <p:graphicFrame>
          <p:nvGraphicFramePr>
            <p:cNvPr id="7" name="Chart 6"/>
            <p:cNvGraphicFramePr>
              <a:graphicFrameLocks/>
            </p:cNvGraphicFramePr>
            <p:nvPr>
              <p:extLst/>
            </p:nvPr>
          </p:nvGraphicFramePr>
          <p:xfrm>
            <a:off x="3086974" y="1177137"/>
            <a:ext cx="531876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9" name="TextBox 8"/>
            <p:cNvSpPr txBox="1"/>
            <p:nvPr/>
          </p:nvSpPr>
          <p:spPr>
            <a:xfrm>
              <a:off x="1460519" y="2005622"/>
              <a:ext cx="1575412" cy="1167119"/>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Price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(in 1000s of dollars)</a:t>
              </a:r>
            </a:p>
          </p:txBody>
        </p:sp>
        <p:sp>
          <p:nvSpPr>
            <p:cNvPr id="10" name="TextBox 9"/>
            <p:cNvSpPr txBox="1"/>
            <p:nvPr/>
          </p:nvSpPr>
          <p:spPr>
            <a:xfrm>
              <a:off x="5372974" y="3828367"/>
              <a:ext cx="1662614" cy="48630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Size (feet</a:t>
              </a:r>
              <a:r>
                <a:rPr kumimoji="0" lang="en-US" sz="1400" b="0" i="0" u="none" strike="noStrike" kern="1200" cap="none" spc="0" normalizeH="0" baseline="30000" noProof="0" dirty="0">
                  <a:ln>
                    <a:noFill/>
                  </a:ln>
                  <a:solidFill>
                    <a:srgbClr val="000000"/>
                  </a:solidFill>
                  <a:effectLst/>
                  <a:uLnTx/>
                  <a:uFillTx/>
                  <a:latin typeface="Tahoma" charset="0"/>
                  <a:ea typeface="+mn-ea"/>
                  <a:cs typeface="+mn-cs"/>
                </a:rPr>
                <a:t>2</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p>
          </p:txBody>
        </p:sp>
        <p:cxnSp>
          <p:nvCxnSpPr>
            <p:cNvPr id="3" name="Straight Connector 2"/>
            <p:cNvCxnSpPr/>
            <p:nvPr/>
          </p:nvCxnSpPr>
          <p:spPr>
            <a:xfrm flipV="1">
              <a:off x="4572000" y="1447800"/>
              <a:ext cx="3505200" cy="1524000"/>
            </a:xfrm>
            <a:prstGeom prst="line">
              <a:avLst/>
            </a:prstGeom>
          </p:spPr>
          <p:style>
            <a:lnRef idx="1">
              <a:schemeClr val="dk1"/>
            </a:lnRef>
            <a:fillRef idx="0">
              <a:schemeClr val="dk1"/>
            </a:fillRef>
            <a:effectRef idx="0">
              <a:schemeClr val="dk1"/>
            </a:effectRef>
            <a:fontRef idx="minor">
              <a:schemeClr val="tx1"/>
            </a:fontRef>
          </p:style>
        </p:cxnSp>
      </p:grpSp>
      <p:graphicFrame>
        <p:nvGraphicFramePr>
          <p:cNvPr id="13" name="Table 12"/>
          <p:cNvGraphicFramePr>
            <a:graphicFrameLocks noGrp="1"/>
          </p:cNvGraphicFramePr>
          <p:nvPr>
            <p:extLst/>
          </p:nvPr>
        </p:nvGraphicFramePr>
        <p:xfrm>
          <a:off x="6190614" y="3657600"/>
          <a:ext cx="2743200" cy="1965960"/>
        </p:xfrm>
        <a:graphic>
          <a:graphicData uri="http://schemas.openxmlformats.org/drawingml/2006/table">
            <a:tbl>
              <a:tblPr>
                <a:tableStyleId>{2D5ABB26-0587-4C30-8999-92F81FD0307C}</a:tableStyleId>
              </a:tblPr>
              <a:tblGrid>
                <a:gridCol w="1229710">
                  <a:extLst>
                    <a:ext uri="{9D8B030D-6E8A-4147-A177-3AD203B41FA5}">
                      <a16:colId xmlns:a16="http://schemas.microsoft.com/office/drawing/2014/main" xmlns="" val="20000"/>
                    </a:ext>
                  </a:extLst>
                </a:gridCol>
                <a:gridCol w="1513490">
                  <a:extLst>
                    <a:ext uri="{9D8B030D-6E8A-4147-A177-3AD203B41FA5}">
                      <a16:colId xmlns:a16="http://schemas.microsoft.com/office/drawing/2014/main" xmlns="" val="20001"/>
                    </a:ext>
                  </a:extLst>
                </a:gridCol>
              </a:tblGrid>
              <a:tr h="379877">
                <a:tc>
                  <a:txBody>
                    <a:bodyPr/>
                    <a:lstStyle/>
                    <a:p>
                      <a:pPr algn="ctr" fontAlgn="b"/>
                      <a:r>
                        <a:rPr lang="en-US" sz="1800" b="1" u="none" strike="noStrike" dirty="0" smtClean="0">
                          <a:effectLst/>
                        </a:rPr>
                        <a:t>Size in</a:t>
                      </a:r>
                      <a:r>
                        <a:rPr lang="en-US" sz="1800" b="1" u="none" strike="noStrike" baseline="0" dirty="0" smtClean="0">
                          <a:effectLst/>
                        </a:rPr>
                        <a:t> </a:t>
                      </a:r>
                      <a:r>
                        <a:rPr lang="en-US" sz="1800" b="1" u="none" strike="noStrike" dirty="0" smtClean="0">
                          <a:effectLst/>
                        </a:rPr>
                        <a:t>feet</a:t>
                      </a:r>
                      <a:r>
                        <a:rPr lang="en-US" sz="1800" b="1" u="none" strike="noStrike" baseline="30000" dirty="0" smtClean="0">
                          <a:effectLst/>
                        </a:rPr>
                        <a:t>2</a:t>
                      </a:r>
                      <a:r>
                        <a:rPr lang="en-US" sz="1800" b="1" u="none" strike="noStrike" dirty="0" smtClean="0">
                          <a:effectLst/>
                        </a:rPr>
                        <a:t> (</a:t>
                      </a:r>
                      <a:r>
                        <a:rPr lang="en-US" sz="1800" b="0" u="none" strike="noStrike" dirty="0" smtClean="0">
                          <a:effectLst/>
                        </a:rPr>
                        <a:t>x</a:t>
                      </a:r>
                      <a:r>
                        <a:rPr lang="en-US" sz="1800" b="1" u="none" strike="noStrike" dirty="0" smtClean="0">
                          <a:effectLst/>
                        </a:rPr>
                        <a:t>)</a:t>
                      </a:r>
                      <a:endParaRPr lang="en-US" sz="1800" b="1" i="0" u="none" strike="noStrike" dirty="0">
                        <a:solidFill>
                          <a:srgbClr val="000000"/>
                        </a:solidFill>
                        <a:effectLst/>
                        <a:latin typeface="Calibri"/>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smtClean="0">
                          <a:effectLst/>
                        </a:rPr>
                        <a:t>Price ($) in 1000's (</a:t>
                      </a:r>
                      <a:r>
                        <a:rPr lang="en-US" sz="1800" b="0" u="none" strike="noStrike" dirty="0" smtClean="0">
                          <a:effectLst/>
                        </a:rPr>
                        <a:t>y</a:t>
                      </a:r>
                      <a:r>
                        <a:rPr lang="en-US" sz="1800" b="1" u="none" strike="noStrike" dirty="0" smtClean="0">
                          <a:effectLst/>
                        </a:rPr>
                        <a:t>)</a:t>
                      </a:r>
                      <a:endParaRPr lang="en-US" sz="1800" b="1"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42086">
                <a:tc>
                  <a:txBody>
                    <a:bodyPr/>
                    <a:lstStyle/>
                    <a:p>
                      <a:pPr algn="ctr" fontAlgn="b"/>
                      <a:r>
                        <a:rPr lang="en-US" sz="1800" u="none" strike="noStrike" dirty="0">
                          <a:effectLst/>
                        </a:rPr>
                        <a:t>2104</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smtClean="0">
                          <a:solidFill>
                            <a:schemeClr val="tx1"/>
                          </a:solidFill>
                          <a:effectLst/>
                          <a:latin typeface="+mn-lt"/>
                        </a:rPr>
                        <a:t>460</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242086">
                <a:tc>
                  <a:txBody>
                    <a:bodyPr/>
                    <a:lstStyle/>
                    <a:p>
                      <a:pPr algn="ctr" fontAlgn="b"/>
                      <a:r>
                        <a:rPr lang="en-US" sz="1800" u="none" strike="noStrike" dirty="0" smtClean="0">
                          <a:effectLst/>
                        </a:rPr>
                        <a:t>1416</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232</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2"/>
                  </a:ext>
                </a:extLst>
              </a:tr>
              <a:tr h="242086">
                <a:tc>
                  <a:txBody>
                    <a:bodyPr/>
                    <a:lstStyle/>
                    <a:p>
                      <a:pPr algn="ctr" fontAlgn="b"/>
                      <a:r>
                        <a:rPr lang="en-US" sz="1800" u="none" strike="noStrike" dirty="0" smtClean="0">
                          <a:effectLst/>
                        </a:rPr>
                        <a:t>1534</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315</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3"/>
                  </a:ext>
                </a:extLst>
              </a:tr>
              <a:tr h="242086">
                <a:tc>
                  <a:txBody>
                    <a:bodyPr/>
                    <a:lstStyle/>
                    <a:p>
                      <a:pPr algn="ctr" fontAlgn="b"/>
                      <a:r>
                        <a:rPr lang="en-US" sz="1800" u="none" strike="noStrike" dirty="0" smtClean="0">
                          <a:effectLst/>
                        </a:rPr>
                        <a:t>852</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178</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4"/>
                  </a:ext>
                </a:extLst>
              </a:tr>
              <a:tr h="242086">
                <a:tc>
                  <a:txBody>
                    <a:bodyPr/>
                    <a:lstStyle/>
                    <a:p>
                      <a:pPr algn="ctr" fontAlgn="b"/>
                      <a:r>
                        <a:rPr lang="en-US" sz="1800" u="none" strike="noStrike" dirty="0" smtClean="0">
                          <a:effectLst/>
                        </a:rPr>
                        <a:t>…</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5"/>
                  </a:ext>
                </a:extLst>
              </a:tr>
            </a:tbl>
          </a:graphicData>
        </a:graphic>
      </p:graphicFrame>
      <p:sp>
        <p:nvSpPr>
          <p:cNvPr id="15" name="Rounded Rectangle 14"/>
          <p:cNvSpPr/>
          <p:nvPr/>
        </p:nvSpPr>
        <p:spPr>
          <a:xfrm>
            <a:off x="1342485" y="1524000"/>
            <a:ext cx="2470795" cy="245791"/>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Training Set</a:t>
            </a:r>
          </a:p>
        </p:txBody>
      </p:sp>
      <p:sp>
        <p:nvSpPr>
          <p:cNvPr id="16" name="Rounded Rectangle 15"/>
          <p:cNvSpPr/>
          <p:nvPr/>
        </p:nvSpPr>
        <p:spPr>
          <a:xfrm>
            <a:off x="1037685" y="2743200"/>
            <a:ext cx="3065399" cy="2365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Learning Algorithm</a:t>
            </a:r>
          </a:p>
        </p:txBody>
      </p:sp>
      <p:sp>
        <p:nvSpPr>
          <p:cNvPr id="17" name="Rounded Rectangle 16"/>
          <p:cNvSpPr/>
          <p:nvPr/>
        </p:nvSpPr>
        <p:spPr>
          <a:xfrm>
            <a:off x="2228041" y="3962400"/>
            <a:ext cx="743254" cy="236500"/>
          </a:xfrm>
          <a:prstGeom prst="round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a:ea typeface="+mn-ea"/>
                <a:cs typeface="+mn-cs"/>
              </a:rPr>
              <a:t>h</a:t>
            </a:r>
          </a:p>
        </p:txBody>
      </p:sp>
      <p:sp>
        <p:nvSpPr>
          <p:cNvPr id="18" name="TextBox 17"/>
          <p:cNvSpPr txBox="1"/>
          <p:nvPr/>
        </p:nvSpPr>
        <p:spPr>
          <a:xfrm>
            <a:off x="394322" y="3962400"/>
            <a:ext cx="1114881" cy="52322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Size of house</a:t>
            </a:r>
          </a:p>
        </p:txBody>
      </p:sp>
      <p:sp>
        <p:nvSpPr>
          <p:cNvPr id="19" name="TextBox 18"/>
          <p:cNvSpPr txBox="1"/>
          <p:nvPr/>
        </p:nvSpPr>
        <p:spPr>
          <a:xfrm>
            <a:off x="3587987" y="4101789"/>
            <a:ext cx="1412183"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Estimated price</a:t>
            </a:r>
          </a:p>
        </p:txBody>
      </p:sp>
      <p:cxnSp>
        <p:nvCxnSpPr>
          <p:cNvPr id="20" name="Straight Arrow Connector 19"/>
          <p:cNvCxnSpPr>
            <a:stCxn id="15" idx="2"/>
            <a:endCxn id="16" idx="0"/>
          </p:cNvCxnSpPr>
          <p:nvPr/>
        </p:nvCxnSpPr>
        <p:spPr>
          <a:xfrm flipH="1">
            <a:off x="2570385" y="1769791"/>
            <a:ext cx="7498" cy="973409"/>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6" idx="2"/>
            <a:endCxn id="17" idx="0"/>
          </p:cNvCxnSpPr>
          <p:nvPr/>
        </p:nvCxnSpPr>
        <p:spPr>
          <a:xfrm>
            <a:off x="2570385" y="2979700"/>
            <a:ext cx="29283" cy="982700"/>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7" idx="1"/>
          </p:cNvCxnSpPr>
          <p:nvPr/>
        </p:nvCxnSpPr>
        <p:spPr>
          <a:xfrm flipV="1">
            <a:off x="1437197" y="4080650"/>
            <a:ext cx="790844" cy="175028"/>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3"/>
          </p:cNvCxnSpPr>
          <p:nvPr/>
        </p:nvCxnSpPr>
        <p:spPr>
          <a:xfrm>
            <a:off x="2971295" y="4080650"/>
            <a:ext cx="751902" cy="175028"/>
          </a:xfrm>
          <a:prstGeom prst="straightConnector1">
            <a:avLst/>
          </a:prstGeom>
          <a:ln w="57150">
            <a:solidFill>
              <a:schemeClr val="tx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05391" y="5706195"/>
            <a:ext cx="2611612"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33CC"/>
                </a:solidFill>
                <a:effectLst/>
                <a:uLnTx/>
                <a:uFillTx/>
                <a:latin typeface="Tahoma" charset="0"/>
                <a:ea typeface="+mn-ea"/>
                <a:cs typeface="+mn-cs"/>
              </a:rPr>
              <a:t>How to choose     ‘s ?</a:t>
            </a:r>
          </a:p>
        </p:txBody>
      </p:sp>
      <p:pic>
        <p:nvPicPr>
          <p:cNvPr id="25" name="Picture 2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792728" y="4848395"/>
            <a:ext cx="2020552" cy="281157"/>
          </a:xfrm>
          <a:prstGeom prst="rect">
            <a:avLst/>
          </a:prstGeom>
        </p:spPr>
      </p:pic>
      <p:pic>
        <p:nvPicPr>
          <p:cNvPr id="26" name="Picture 2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672972" y="5195541"/>
            <a:ext cx="239512" cy="306044"/>
          </a:xfrm>
          <a:prstGeom prst="rect">
            <a:avLst/>
          </a:prstGeom>
        </p:spPr>
      </p:pic>
      <p:sp>
        <p:nvSpPr>
          <p:cNvPr id="27" name="TextBox 26"/>
          <p:cNvSpPr txBox="1"/>
          <p:nvPr/>
        </p:nvSpPr>
        <p:spPr>
          <a:xfrm>
            <a:off x="405391" y="4773704"/>
            <a:ext cx="1375698"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mn-ea"/>
                <a:cs typeface="+mn-cs"/>
              </a:rPr>
              <a:t>Hypothesis:</a:t>
            </a:r>
          </a:p>
        </p:txBody>
      </p:sp>
      <p:sp>
        <p:nvSpPr>
          <p:cNvPr id="28" name="TextBox 27"/>
          <p:cNvSpPr txBox="1"/>
          <p:nvPr/>
        </p:nvSpPr>
        <p:spPr>
          <a:xfrm>
            <a:off x="1855131" y="5161780"/>
            <a:ext cx="2211183"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800" b="0" i="0" u="none" strike="noStrike" kern="1200" cap="none" spc="0" normalizeH="0" baseline="0" noProof="0" dirty="0" smtClean="0">
                <a:ln>
                  <a:noFill/>
                </a:ln>
                <a:solidFill>
                  <a:srgbClr val="000000"/>
                </a:solidFill>
                <a:effectLst/>
                <a:uLnTx/>
                <a:uFillTx/>
                <a:latin typeface="Tahoma" charset="0"/>
                <a:ea typeface="+mn-ea"/>
                <a:cs typeface="+mn-cs"/>
              </a:rPr>
              <a:t>s     :   Parameters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Tahoma" charset="0"/>
                <a:ea typeface="+mn-ea"/>
                <a:cs typeface="+mn-cs"/>
              </a:rPr>
              <a:t>h(.)  :   Model	</a:t>
            </a:r>
            <a:endParaRPr kumimoji="0" lang="en-US" sz="1800" b="0" i="0" u="none" strike="noStrike" kern="1200" cap="none" spc="0" normalizeH="0" baseline="0" noProof="0" dirty="0">
              <a:ln>
                <a:noFill/>
              </a:ln>
              <a:solidFill>
                <a:srgbClr val="000000"/>
              </a:solidFill>
              <a:effectLst/>
              <a:uLnTx/>
              <a:uFillTx/>
              <a:latin typeface="Tahoma" charset="0"/>
              <a:ea typeface="+mn-ea"/>
              <a:cs typeface="+mn-cs"/>
            </a:endParaRPr>
          </a:p>
        </p:txBody>
      </p:sp>
      <p:pic>
        <p:nvPicPr>
          <p:cNvPr id="29" name="Picture 2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2304553" y="5779047"/>
            <a:ext cx="232028" cy="296480"/>
          </a:xfrm>
          <a:prstGeom prst="rect">
            <a:avLst/>
          </a:prstGeom>
        </p:spPr>
      </p:pic>
      <p:pic>
        <p:nvPicPr>
          <p:cNvPr id="5" name="Picture 4"/>
          <p:cNvPicPr>
            <a:picLocks noChangeAspect="1"/>
          </p:cNvPicPr>
          <p:nvPr/>
        </p:nvPicPr>
        <p:blipFill>
          <a:blip r:embed="rId8"/>
          <a:stretch>
            <a:fillRect/>
          </a:stretch>
        </p:blipFill>
        <p:spPr>
          <a:xfrm>
            <a:off x="3647885" y="3266728"/>
            <a:ext cx="1320518" cy="736669"/>
          </a:xfrm>
          <a:prstGeom prst="rect">
            <a:avLst/>
          </a:prstGeom>
        </p:spPr>
      </p:pic>
    </p:spTree>
    <p:extLst>
      <p:ext uri="{BB962C8B-B14F-4D97-AF65-F5344CB8AC3E}">
        <p14:creationId xmlns:p14="http://schemas.microsoft.com/office/powerpoint/2010/main" val="62990953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39089" y="4169823"/>
            <a:ext cx="4431250" cy="2242645"/>
          </a:xfrm>
          <a:prstGeom prst="rect">
            <a:avLst/>
          </a:prstGeom>
        </p:spPr>
      </p:pic>
      <p:sp>
        <p:nvSpPr>
          <p:cNvPr id="47106" name="Content Placeholder 2"/>
          <p:cNvSpPr>
            <a:spLocks noGrp="1"/>
          </p:cNvSpPr>
          <p:nvPr>
            <p:ph idx="1"/>
          </p:nvPr>
        </p:nvSpPr>
        <p:spPr/>
        <p:txBody>
          <a:bodyPr/>
          <a:lstStyle/>
          <a:p>
            <a:pPr fontAlgn="base">
              <a:spcAft>
                <a:spcPct val="0"/>
              </a:spcAft>
            </a:pPr>
            <a:endParaRPr lang="en-CA" altLang="en-US" sz="1800" dirty="0" smtClean="0"/>
          </a:p>
          <a:p>
            <a:pPr fontAlgn="base">
              <a:spcAft>
                <a:spcPct val="0"/>
              </a:spcAft>
            </a:pPr>
            <a:r>
              <a:rPr lang="en-CA" altLang="en-US" sz="1800" dirty="0" smtClean="0"/>
              <a:t>(Education)  	</a:t>
            </a:r>
            <a:r>
              <a:rPr lang="en-CA" altLang="en-US" sz="1800" i="1" dirty="0" smtClean="0"/>
              <a:t>x </a:t>
            </a:r>
            <a:r>
              <a:rPr lang="en-CA" altLang="en-US" sz="1800" dirty="0" smtClean="0"/>
              <a:t>                                             </a:t>
            </a:r>
            <a:r>
              <a:rPr lang="en-CA" altLang="en-US" sz="1800" i="1" dirty="0" smtClean="0"/>
              <a:t>y  </a:t>
            </a:r>
            <a:r>
              <a:rPr lang="en-CA" altLang="en-US" sz="1800" dirty="0" smtClean="0"/>
              <a:t> (Income)</a:t>
            </a:r>
          </a:p>
          <a:p>
            <a:pPr fontAlgn="base">
              <a:spcAft>
                <a:spcPct val="0"/>
              </a:spcAft>
            </a:pPr>
            <a:endParaRPr lang="en-CA" altLang="en-US" sz="1800" dirty="0"/>
          </a:p>
          <a:p>
            <a:pPr fontAlgn="base">
              <a:spcAft>
                <a:spcPct val="0"/>
              </a:spcAft>
            </a:pPr>
            <a:endParaRPr lang="en-CA" altLang="en-US" sz="1800" dirty="0" smtClean="0"/>
          </a:p>
          <a:p>
            <a:pPr fontAlgn="base">
              <a:spcAft>
                <a:spcPct val="0"/>
              </a:spcAft>
            </a:pPr>
            <a:endParaRPr lang="en-CA" altLang="en-US" sz="1800" dirty="0" smtClean="0"/>
          </a:p>
          <a:p>
            <a:pPr fontAlgn="base">
              <a:spcAft>
                <a:spcPct val="0"/>
              </a:spcAft>
            </a:pPr>
            <a:r>
              <a:rPr lang="en-CA" altLang="en-US" sz="1800" dirty="0" smtClean="0"/>
              <a:t>(Education)	</a:t>
            </a:r>
            <a:r>
              <a:rPr lang="en-CA" altLang="en-US" sz="1800" i="1" dirty="0" smtClean="0"/>
              <a:t>x</a:t>
            </a:r>
            <a:r>
              <a:rPr lang="en-CA" altLang="en-US" sz="1800" baseline="-25000" dirty="0" smtClean="0"/>
              <a:t>1</a:t>
            </a:r>
          </a:p>
          <a:p>
            <a:pPr fontAlgn="base">
              <a:spcAft>
                <a:spcPct val="0"/>
              </a:spcAft>
            </a:pPr>
            <a:endParaRPr lang="en-CA" altLang="en-US" sz="1800" baseline="-25000" dirty="0" smtClean="0"/>
          </a:p>
          <a:p>
            <a:pPr fontAlgn="base">
              <a:spcAft>
                <a:spcPct val="0"/>
              </a:spcAft>
            </a:pPr>
            <a:r>
              <a:rPr lang="en-CA" altLang="en-US" sz="1800" dirty="0" smtClean="0"/>
              <a:t>(Soft Skills)	</a:t>
            </a:r>
            <a:r>
              <a:rPr lang="en-CA" altLang="en-US" sz="1800" i="1" dirty="0" smtClean="0"/>
              <a:t>x</a:t>
            </a:r>
            <a:r>
              <a:rPr lang="en-CA" altLang="en-US" sz="1800" baseline="-25000" dirty="0" smtClean="0"/>
              <a:t>2						</a:t>
            </a:r>
          </a:p>
          <a:p>
            <a:pPr fontAlgn="base">
              <a:spcAft>
                <a:spcPct val="0"/>
              </a:spcAft>
            </a:pPr>
            <a:endParaRPr lang="en-CA" altLang="en-US" sz="1800" baseline="-25000" dirty="0" smtClean="0"/>
          </a:p>
          <a:p>
            <a:pPr fontAlgn="base">
              <a:spcAft>
                <a:spcPct val="0"/>
              </a:spcAft>
            </a:pPr>
            <a:r>
              <a:rPr lang="en-CA" altLang="en-US" sz="1800" dirty="0" smtClean="0"/>
              <a:t>(Experience)	</a:t>
            </a:r>
            <a:r>
              <a:rPr lang="en-CA" altLang="en-US" sz="1800" i="1" dirty="0" smtClean="0"/>
              <a:t>x</a:t>
            </a:r>
            <a:r>
              <a:rPr lang="en-CA" altLang="en-US" sz="1800" baseline="-25000" dirty="0" smtClean="0"/>
              <a:t>3</a:t>
            </a:r>
          </a:p>
          <a:p>
            <a:pPr fontAlgn="base">
              <a:spcAft>
                <a:spcPct val="0"/>
              </a:spcAft>
            </a:pPr>
            <a:r>
              <a:rPr lang="en-CA" altLang="en-US" sz="1800" baseline="-25000" dirty="0" smtClean="0"/>
              <a:t>					</a:t>
            </a:r>
            <a:endParaRPr lang="en-CA" altLang="en-US" sz="1800" dirty="0" smtClean="0"/>
          </a:p>
          <a:p>
            <a:pPr fontAlgn="base">
              <a:spcAft>
                <a:spcPct val="0"/>
              </a:spcAft>
            </a:pPr>
            <a:r>
              <a:rPr lang="en-CA" altLang="en-US" sz="1800" dirty="0" smtClean="0"/>
              <a:t>(Age)		</a:t>
            </a:r>
            <a:r>
              <a:rPr lang="en-CA" altLang="en-US" sz="1800" i="1" dirty="0" smtClean="0"/>
              <a:t>x</a:t>
            </a:r>
            <a:r>
              <a:rPr lang="en-CA" altLang="en-US" sz="1800" baseline="-25000" dirty="0" smtClean="0"/>
              <a:t>4</a:t>
            </a:r>
          </a:p>
          <a:p>
            <a:pPr fontAlgn="base">
              <a:spcAft>
                <a:spcPct val="0"/>
              </a:spcAft>
            </a:pPr>
            <a:r>
              <a:rPr lang="en-CA" altLang="en-US" sz="1800" dirty="0" smtClean="0"/>
              <a:t>                                                               </a:t>
            </a:r>
          </a:p>
          <a:p>
            <a:pPr fontAlgn="base">
              <a:spcAft>
                <a:spcPct val="0"/>
              </a:spcAft>
            </a:pPr>
            <a:endParaRPr lang="en-CA" altLang="en-US" sz="1800" baseline="-25000" dirty="0" smtClean="0"/>
          </a:p>
          <a:p>
            <a:pPr fontAlgn="base">
              <a:spcAft>
                <a:spcPct val="0"/>
              </a:spcAft>
            </a:pPr>
            <a:endParaRPr lang="en-CA" altLang="en-US" sz="1800" dirty="0" smtClean="0"/>
          </a:p>
        </p:txBody>
      </p:sp>
      <p:cxnSp>
        <p:nvCxnSpPr>
          <p:cNvPr id="5" name="Straight Arrow Connector 4"/>
          <p:cNvCxnSpPr/>
          <p:nvPr/>
        </p:nvCxnSpPr>
        <p:spPr>
          <a:xfrm flipV="1">
            <a:off x="2743200" y="2047875"/>
            <a:ext cx="2324100" cy="952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2714625" y="3357563"/>
            <a:ext cx="3286125" cy="50006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2714625" y="3929063"/>
            <a:ext cx="3286125" cy="1428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7111" name="TextBox 9"/>
          <p:cNvSpPr txBox="1">
            <a:spLocks noChangeArrowheads="1"/>
          </p:cNvSpPr>
          <p:nvPr/>
        </p:nvSpPr>
        <p:spPr bwMode="auto">
          <a:xfrm>
            <a:off x="6143625" y="3786188"/>
            <a:ext cx="2286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800" b="0" i="1"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y</a:t>
            </a:r>
            <a:r>
              <a:rPr kumimoji="0" lang="en-CA" alt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    (Income)</a:t>
            </a:r>
          </a:p>
        </p:txBody>
      </p:sp>
      <p:cxnSp>
        <p:nvCxnSpPr>
          <p:cNvPr id="19" name="Straight Arrow Connector 18"/>
          <p:cNvCxnSpPr/>
          <p:nvPr/>
        </p:nvCxnSpPr>
        <p:spPr>
          <a:xfrm flipV="1">
            <a:off x="2714625" y="4214813"/>
            <a:ext cx="3286125" cy="28575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2714625" y="4429125"/>
            <a:ext cx="3286125" cy="64293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7114" name="TextBox 22"/>
          <p:cNvSpPr txBox="1">
            <a:spLocks noChangeArrowheads="1"/>
          </p:cNvSpPr>
          <p:nvPr/>
        </p:nvSpPr>
        <p:spPr bwMode="auto">
          <a:xfrm>
            <a:off x="2286000" y="1285875"/>
            <a:ext cx="4857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800" b="0" i="0" u="sng" strike="noStrike" kern="1200" cap="none" spc="0" normalizeH="0" baseline="0" noProof="0" dirty="0" smtClean="0">
                <a:ln>
                  <a:noFill/>
                </a:ln>
                <a:solidFill>
                  <a:prstClr val="black"/>
                </a:solidFill>
                <a:effectLst/>
                <a:uLnTx/>
                <a:uFillTx/>
                <a:latin typeface="Calibri" panose="020F0502020204030204" pitchFamily="34" charset="0"/>
                <a:ea typeface="+mn-ea"/>
                <a:cs typeface="Arial" panose="020B0604020202020204" pitchFamily="34" charset="0"/>
              </a:rPr>
              <a:t>simple </a:t>
            </a:r>
            <a:r>
              <a:rPr kumimoji="0" lang="en-CA" altLang="en-US" sz="1800" b="0" i="0" u="sng"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regression model</a:t>
            </a:r>
          </a:p>
        </p:txBody>
      </p:sp>
      <p:sp>
        <p:nvSpPr>
          <p:cNvPr id="47115" name="TextBox 23"/>
          <p:cNvSpPr txBox="1">
            <a:spLocks noChangeArrowheads="1"/>
          </p:cNvSpPr>
          <p:nvPr/>
        </p:nvSpPr>
        <p:spPr bwMode="auto">
          <a:xfrm>
            <a:off x="2000250" y="2571750"/>
            <a:ext cx="5429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altLang="en-US" sz="1800" b="0" i="0" u="sng" strike="noStrike" kern="1200" cap="none" spc="0" normalizeH="0" baseline="0" noProof="0" dirty="0" smtClean="0">
                <a:ln>
                  <a:noFill/>
                </a:ln>
                <a:solidFill>
                  <a:prstClr val="black"/>
                </a:solidFill>
                <a:effectLst/>
                <a:uLnTx/>
                <a:uFillTx/>
                <a:latin typeface="Calibri" panose="020F0502020204030204" pitchFamily="34" charset="0"/>
                <a:ea typeface="+mn-ea"/>
                <a:cs typeface="Arial" panose="020B0604020202020204" pitchFamily="34" charset="0"/>
              </a:rPr>
              <a:t> </a:t>
            </a:r>
            <a:r>
              <a:rPr kumimoji="0" lang="en-CA" altLang="en-US" sz="1800" b="0" i="0" u="sng" strike="noStrike" kern="1200" cap="none" spc="0" normalizeH="0" baseline="0" noProof="0" dirty="0">
                <a:ln>
                  <a:noFill/>
                </a:ln>
                <a:solidFill>
                  <a:prstClr val="black"/>
                </a:solidFill>
                <a:effectLst/>
                <a:uLnTx/>
                <a:uFillTx/>
                <a:latin typeface="Calibri" panose="020F0502020204030204" pitchFamily="34" charset="0"/>
                <a:ea typeface="+mn-ea"/>
                <a:cs typeface="Arial" panose="020B0604020202020204" pitchFamily="34" charset="0"/>
              </a:rPr>
              <a:t>multiple regression model</a:t>
            </a:r>
          </a:p>
        </p:txBody>
      </p:sp>
      <p:sp>
        <p:nvSpPr>
          <p:cNvPr id="12" name="TextBox 11"/>
          <p:cNvSpPr txBox="1"/>
          <p:nvPr/>
        </p:nvSpPr>
        <p:spPr>
          <a:xfrm>
            <a:off x="304800" y="473928"/>
            <a:ext cx="3724161"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Calibri"/>
                <a:ea typeface="+mn-ea"/>
                <a:cs typeface="+mn-cs"/>
              </a:rPr>
              <a:t>Types of Regression Models</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15" name="Picture 14"/>
          <p:cNvPicPr>
            <a:picLocks noChangeAspect="1"/>
          </p:cNvPicPr>
          <p:nvPr/>
        </p:nvPicPr>
        <p:blipFill>
          <a:blip r:embed="rId4"/>
          <a:stretch>
            <a:fillRect/>
          </a:stretch>
        </p:blipFill>
        <p:spPr>
          <a:xfrm>
            <a:off x="79966" y="5390385"/>
            <a:ext cx="4703008" cy="1004316"/>
          </a:xfrm>
          <a:prstGeom prst="rect">
            <a:avLst/>
          </a:prstGeom>
        </p:spPr>
      </p:pic>
      <p:pic>
        <p:nvPicPr>
          <p:cNvPr id="16" name="Picture 15"/>
          <p:cNvPicPr>
            <a:picLocks noChangeAspect="1"/>
          </p:cNvPicPr>
          <p:nvPr/>
        </p:nvPicPr>
        <p:blipFill>
          <a:blip r:embed="rId5"/>
          <a:stretch>
            <a:fillRect/>
          </a:stretch>
        </p:blipFill>
        <p:spPr>
          <a:xfrm>
            <a:off x="5562600" y="2427004"/>
            <a:ext cx="2590800" cy="752299"/>
          </a:xfrm>
          <a:prstGeom prst="rect">
            <a:avLst/>
          </a:prstGeom>
        </p:spPr>
      </p:pic>
    </p:spTree>
    <p:extLst>
      <p:ext uri="{BB962C8B-B14F-4D97-AF65-F5344CB8AC3E}">
        <p14:creationId xmlns:p14="http://schemas.microsoft.com/office/powerpoint/2010/main" val="166666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1582ce2759_0_268"/>
          <p:cNvSpPr txBox="1">
            <a:spLocks noGrp="1"/>
          </p:cNvSpPr>
          <p:nvPr>
            <p:ph type="body" idx="2"/>
          </p:nvPr>
        </p:nvSpPr>
        <p:spPr>
          <a:xfrm>
            <a:off x="914400" y="3048000"/>
            <a:ext cx="7467600" cy="18288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IN" sz="3200" dirty="0" smtClean="0">
                <a:solidFill>
                  <a:srgbClr val="C00000"/>
                </a:solidFill>
              </a:rPr>
              <a:t>Learning the Model Parameters</a:t>
            </a:r>
          </a:p>
          <a:p>
            <a:pPr marL="542925" lvl="0" indent="0" rtl="0">
              <a:lnSpc>
                <a:spcPct val="220000"/>
              </a:lnSpc>
              <a:spcBef>
                <a:spcPts val="0"/>
              </a:spcBef>
              <a:spcAft>
                <a:spcPts val="0"/>
              </a:spcAft>
              <a:buClr>
                <a:srgbClr val="C00000"/>
              </a:buClr>
              <a:buSzPts val="3600"/>
              <a:buNone/>
            </a:pPr>
            <a:r>
              <a:rPr lang="en-IN" sz="1800" b="0" dirty="0" smtClean="0">
                <a:solidFill>
                  <a:schemeClr val="tx1"/>
                </a:solidFill>
              </a:rPr>
              <a:t>Closed Form Solution Approach</a:t>
            </a:r>
          </a:p>
          <a:p>
            <a:pPr marL="542925" lvl="0" indent="0" rtl="0">
              <a:lnSpc>
                <a:spcPct val="150000"/>
              </a:lnSpc>
              <a:spcBef>
                <a:spcPts val="0"/>
              </a:spcBef>
              <a:spcAft>
                <a:spcPts val="0"/>
              </a:spcAft>
              <a:buClr>
                <a:srgbClr val="C00000"/>
              </a:buClr>
              <a:buSzPts val="3600"/>
              <a:buNone/>
            </a:pPr>
            <a:r>
              <a:rPr lang="en-IN" sz="1800" b="0" dirty="0" smtClean="0">
                <a:solidFill>
                  <a:schemeClr val="tx1"/>
                </a:solidFill>
              </a:rPr>
              <a:t>Gradient Descent Approach</a:t>
            </a:r>
            <a:endParaRPr sz="1800" b="0" dirty="0">
              <a:solidFill>
                <a:schemeClr val="tx1"/>
              </a:solidFill>
            </a:endParaRPr>
          </a:p>
        </p:txBody>
      </p:sp>
      <p:pic>
        <p:nvPicPr>
          <p:cNvPr id="2" name="Picture 1"/>
          <p:cNvPicPr>
            <a:picLocks noChangeAspect="1"/>
          </p:cNvPicPr>
          <p:nvPr/>
        </p:nvPicPr>
        <p:blipFill>
          <a:blip r:embed="rId3"/>
          <a:stretch>
            <a:fillRect/>
          </a:stretch>
        </p:blipFill>
        <p:spPr>
          <a:xfrm>
            <a:off x="0" y="6019800"/>
            <a:ext cx="2694666" cy="493819"/>
          </a:xfrm>
          <a:prstGeom prst="rect">
            <a:avLst/>
          </a:prstGeom>
        </p:spPr>
      </p:pic>
    </p:spTree>
    <p:extLst>
      <p:ext uri="{BB962C8B-B14F-4D97-AF65-F5344CB8AC3E}">
        <p14:creationId xmlns:p14="http://schemas.microsoft.com/office/powerpoint/2010/main" val="28368270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7"/>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Linear Regression : Least Squares </a:t>
            </a:r>
            <a:endParaRPr sz="2400" b="1">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52400" y="1371600"/>
            <a:ext cx="6248942" cy="4377307"/>
          </a:xfrm>
          <a:prstGeom prst="rect">
            <a:avLst/>
          </a:prstGeom>
        </p:spPr>
      </p:pic>
      <p:pic>
        <p:nvPicPr>
          <p:cNvPr id="2" name="Picture 1"/>
          <p:cNvPicPr>
            <a:picLocks noChangeAspect="1"/>
          </p:cNvPicPr>
          <p:nvPr/>
        </p:nvPicPr>
        <p:blipFill>
          <a:blip r:embed="rId4"/>
          <a:stretch>
            <a:fillRect/>
          </a:stretch>
        </p:blipFill>
        <p:spPr>
          <a:xfrm>
            <a:off x="5250837" y="1371600"/>
            <a:ext cx="3897033" cy="1905000"/>
          </a:xfrm>
          <a:prstGeom prst="rect">
            <a:avLst/>
          </a:prstGeom>
        </p:spPr>
      </p:pic>
    </p:spTree>
    <p:extLst>
      <p:ext uri="{BB962C8B-B14F-4D97-AF65-F5344CB8AC3E}">
        <p14:creationId xmlns:p14="http://schemas.microsoft.com/office/powerpoint/2010/main" val="12012133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8"/>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16" name="Google Shape;1116;p8"/>
          <p:cNvPicPr preferRelativeResize="0"/>
          <p:nvPr/>
        </p:nvPicPr>
        <p:blipFill rotWithShape="1">
          <a:blip r:embed="rId3">
            <a:alphaModFix/>
          </a:blip>
          <a:srcRect/>
          <a:stretch/>
        </p:blipFill>
        <p:spPr>
          <a:xfrm>
            <a:off x="2239136" y="5791200"/>
            <a:ext cx="1692655" cy="533400"/>
          </a:xfrm>
          <a:prstGeom prst="rect">
            <a:avLst/>
          </a:prstGeom>
          <a:noFill/>
          <a:ln>
            <a:noFill/>
          </a:ln>
        </p:spPr>
      </p:pic>
      <p:sp>
        <p:nvSpPr>
          <p:cNvPr id="1117" name="Google Shape;1117;p8"/>
          <p:cNvSpPr txBox="1"/>
          <p:nvPr/>
        </p:nvSpPr>
        <p:spPr>
          <a:xfrm>
            <a:off x="762000" y="5791200"/>
            <a:ext cx="147713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Tahoma"/>
                <a:ea typeface="Tahoma"/>
                <a:cs typeface="Tahoma"/>
                <a:sym typeface="Tahoma"/>
              </a:rPr>
              <a:t>Source Credit :  </a:t>
            </a:r>
            <a:endParaRPr kumimoji="0" sz="1400" b="0" i="0" u="none" strike="noStrike" kern="0" cap="none" spc="0" normalizeH="0" baseline="0" noProof="0">
              <a:ln>
                <a:noFill/>
              </a:ln>
              <a:solidFill>
                <a:srgbClr val="000000"/>
              </a:solidFill>
              <a:effectLst/>
              <a:uLnTx/>
              <a:uFillTx/>
              <a:latin typeface="Tahoma"/>
              <a:ea typeface="Tahoma"/>
              <a:cs typeface="Tahoma"/>
              <a:sym typeface="Tahoma"/>
            </a:endParaRPr>
          </a:p>
        </p:txBody>
      </p:sp>
      <p:pic>
        <p:nvPicPr>
          <p:cNvPr id="1118" name="Google Shape;1118;p8"/>
          <p:cNvPicPr preferRelativeResize="0"/>
          <p:nvPr/>
        </p:nvPicPr>
        <p:blipFill rotWithShape="1">
          <a:blip r:embed="rId4">
            <a:alphaModFix/>
          </a:blip>
          <a:srcRect b="69363"/>
          <a:stretch/>
        </p:blipFill>
        <p:spPr>
          <a:xfrm>
            <a:off x="533400" y="1432927"/>
            <a:ext cx="6781800" cy="1310273"/>
          </a:xfrm>
          <a:prstGeom prst="rect">
            <a:avLst/>
          </a:prstGeom>
          <a:noFill/>
          <a:ln>
            <a:noFill/>
          </a:ln>
        </p:spPr>
      </p:pic>
    </p:spTree>
    <p:extLst>
      <p:ext uri="{BB962C8B-B14F-4D97-AF65-F5344CB8AC3E}">
        <p14:creationId xmlns:p14="http://schemas.microsoft.com/office/powerpoint/2010/main" val="304071694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9"/>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24" name="Google Shape;1124;p9"/>
          <p:cNvPicPr preferRelativeResize="0"/>
          <p:nvPr/>
        </p:nvPicPr>
        <p:blipFill rotWithShape="1">
          <a:blip r:embed="rId3">
            <a:alphaModFix/>
          </a:blip>
          <a:srcRect/>
          <a:stretch/>
        </p:blipFill>
        <p:spPr>
          <a:xfrm>
            <a:off x="2239136" y="5791200"/>
            <a:ext cx="1692655" cy="533400"/>
          </a:xfrm>
          <a:prstGeom prst="rect">
            <a:avLst/>
          </a:prstGeom>
          <a:noFill/>
          <a:ln>
            <a:noFill/>
          </a:ln>
        </p:spPr>
      </p:pic>
      <p:sp>
        <p:nvSpPr>
          <p:cNvPr id="1125" name="Google Shape;1125;p9"/>
          <p:cNvSpPr txBox="1"/>
          <p:nvPr/>
        </p:nvSpPr>
        <p:spPr>
          <a:xfrm>
            <a:off x="762000" y="5791200"/>
            <a:ext cx="147713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Tahoma"/>
                <a:ea typeface="Tahoma"/>
                <a:cs typeface="Tahoma"/>
                <a:sym typeface="Tahoma"/>
              </a:rPr>
              <a:t>Source Credit :  </a:t>
            </a:r>
            <a:endParaRPr kumimoji="0" sz="1400" b="0" i="0" u="none" strike="noStrike" kern="0" cap="none" spc="0" normalizeH="0" baseline="0" noProof="0">
              <a:ln>
                <a:noFill/>
              </a:ln>
              <a:solidFill>
                <a:srgbClr val="000000"/>
              </a:solidFill>
              <a:effectLst/>
              <a:uLnTx/>
              <a:uFillTx/>
              <a:latin typeface="Tahoma"/>
              <a:ea typeface="Tahoma"/>
              <a:cs typeface="Tahoma"/>
              <a:sym typeface="Tahoma"/>
            </a:endParaRPr>
          </a:p>
        </p:txBody>
      </p:sp>
      <p:pic>
        <p:nvPicPr>
          <p:cNvPr id="1126" name="Google Shape;1126;p9"/>
          <p:cNvPicPr preferRelativeResize="0"/>
          <p:nvPr/>
        </p:nvPicPr>
        <p:blipFill rotWithShape="1">
          <a:blip r:embed="rId4">
            <a:alphaModFix/>
          </a:blip>
          <a:srcRect/>
          <a:stretch/>
        </p:blipFill>
        <p:spPr>
          <a:xfrm>
            <a:off x="533400" y="1432926"/>
            <a:ext cx="6721426" cy="4358274"/>
          </a:xfrm>
          <a:prstGeom prst="rect">
            <a:avLst/>
          </a:prstGeom>
          <a:noFill/>
          <a:ln>
            <a:noFill/>
          </a:ln>
        </p:spPr>
      </p:pic>
    </p:spTree>
    <p:extLst>
      <p:ext uri="{BB962C8B-B14F-4D97-AF65-F5344CB8AC3E}">
        <p14:creationId xmlns:p14="http://schemas.microsoft.com/office/powerpoint/2010/main" val="308507694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0"/>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32" name="Google Shape;1132;p10"/>
          <p:cNvPicPr preferRelativeResize="0"/>
          <p:nvPr/>
        </p:nvPicPr>
        <p:blipFill rotWithShape="1">
          <a:blip r:embed="rId3">
            <a:alphaModFix/>
          </a:blip>
          <a:srcRect t="14306"/>
          <a:stretch/>
        </p:blipFill>
        <p:spPr>
          <a:xfrm>
            <a:off x="295255" y="1600200"/>
            <a:ext cx="7105689" cy="4566885"/>
          </a:xfrm>
          <a:prstGeom prst="rect">
            <a:avLst/>
          </a:prstGeom>
          <a:noFill/>
          <a:ln>
            <a:noFill/>
          </a:ln>
        </p:spPr>
      </p:pic>
    </p:spTree>
    <p:extLst>
      <p:ext uri="{BB962C8B-B14F-4D97-AF65-F5344CB8AC3E}">
        <p14:creationId xmlns:p14="http://schemas.microsoft.com/office/powerpoint/2010/main" val="344086748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1"/>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39" name="Google Shape;1139;p11"/>
          <p:cNvPicPr preferRelativeResize="0"/>
          <p:nvPr/>
        </p:nvPicPr>
        <p:blipFill rotWithShape="1">
          <a:blip r:embed="rId3">
            <a:alphaModFix/>
          </a:blip>
          <a:srcRect/>
          <a:stretch/>
        </p:blipFill>
        <p:spPr>
          <a:xfrm>
            <a:off x="2239136" y="5791200"/>
            <a:ext cx="1692655" cy="533400"/>
          </a:xfrm>
          <a:prstGeom prst="rect">
            <a:avLst/>
          </a:prstGeom>
          <a:noFill/>
          <a:ln>
            <a:noFill/>
          </a:ln>
        </p:spPr>
      </p:pic>
      <p:sp>
        <p:nvSpPr>
          <p:cNvPr id="1140" name="Google Shape;1140;p11"/>
          <p:cNvSpPr txBox="1"/>
          <p:nvPr/>
        </p:nvSpPr>
        <p:spPr>
          <a:xfrm>
            <a:off x="762000" y="5791200"/>
            <a:ext cx="147713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a:ln>
                  <a:noFill/>
                </a:ln>
                <a:solidFill>
                  <a:srgbClr val="000000"/>
                </a:solidFill>
                <a:effectLst/>
                <a:uLnTx/>
                <a:uFillTx/>
                <a:latin typeface="Tahoma"/>
                <a:ea typeface="Tahoma"/>
                <a:cs typeface="Tahoma"/>
                <a:sym typeface="Tahoma"/>
              </a:rPr>
              <a:t>Source Credit :  </a:t>
            </a:r>
            <a:endParaRPr kumimoji="0" sz="1400" b="0" i="0" u="none" strike="noStrike" kern="0" cap="none" spc="0" normalizeH="0" baseline="0" noProof="0">
              <a:ln>
                <a:noFill/>
              </a:ln>
              <a:solidFill>
                <a:srgbClr val="000000"/>
              </a:solidFill>
              <a:effectLst/>
              <a:uLnTx/>
              <a:uFillTx/>
              <a:latin typeface="Tahoma"/>
              <a:ea typeface="Tahoma"/>
              <a:cs typeface="Tahoma"/>
              <a:sym typeface="Tahoma"/>
            </a:endParaRPr>
          </a:p>
        </p:txBody>
      </p:sp>
      <p:pic>
        <p:nvPicPr>
          <p:cNvPr id="3" name="Picture 2"/>
          <p:cNvPicPr>
            <a:picLocks noChangeAspect="1"/>
          </p:cNvPicPr>
          <p:nvPr/>
        </p:nvPicPr>
        <p:blipFill>
          <a:blip r:embed="rId4"/>
          <a:stretch>
            <a:fillRect/>
          </a:stretch>
        </p:blipFill>
        <p:spPr>
          <a:xfrm>
            <a:off x="267771" y="1548838"/>
            <a:ext cx="7352229" cy="4242362"/>
          </a:xfrm>
          <a:prstGeom prst="rect">
            <a:avLst/>
          </a:prstGeom>
        </p:spPr>
      </p:pic>
    </p:spTree>
    <p:extLst>
      <p:ext uri="{BB962C8B-B14F-4D97-AF65-F5344CB8AC3E}">
        <p14:creationId xmlns:p14="http://schemas.microsoft.com/office/powerpoint/2010/main" val="2045430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
          <p:cNvSpPr txBox="1">
            <a:spLocks noGrp="1"/>
          </p:cNvSpPr>
          <p:nvPr>
            <p:ph type="body" idx="1"/>
          </p:nvPr>
        </p:nvSpPr>
        <p:spPr>
          <a:xfrm>
            <a:off x="304800" y="4419600"/>
            <a:ext cx="8458200" cy="2209800"/>
          </a:xfrm>
          <a:prstGeom prst="rect">
            <a:avLst/>
          </a:prstGeom>
          <a:noFill/>
          <a:ln>
            <a:noFill/>
          </a:ln>
        </p:spPr>
        <p:txBody>
          <a:bodyPr spcFirstLastPara="1" wrap="square" lIns="91425" tIns="45700" rIns="91425" bIns="45700" anchor="t" anchorCtr="0">
            <a:normAutofit fontScale="77500" lnSpcReduction="20000"/>
          </a:bodyPr>
          <a:lstStyle/>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Session 1</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Date </a:t>
            </a:r>
            <a:r>
              <a:rPr lang="en-US" sz="3600">
                <a:latin typeface="Calibri"/>
                <a:ea typeface="Calibri"/>
                <a:cs typeface="Calibri"/>
                <a:sym typeface="Calibri"/>
              </a:rPr>
              <a:t>– </a:t>
            </a:r>
            <a:r>
              <a:rPr lang="en-US" sz="3600" smtClean="0">
                <a:latin typeface="Calibri"/>
                <a:ea typeface="Calibri"/>
                <a:cs typeface="Calibri"/>
                <a:sym typeface="Calibri"/>
              </a:rPr>
              <a:t>20</a:t>
            </a:r>
            <a:r>
              <a:rPr lang="en-US" sz="3600" baseline="30000" smtClean="0">
                <a:latin typeface="Calibri"/>
                <a:ea typeface="Calibri"/>
                <a:cs typeface="Calibri"/>
                <a:sym typeface="Calibri"/>
              </a:rPr>
              <a:t>th</a:t>
            </a:r>
            <a:r>
              <a:rPr lang="en-US" sz="3600" smtClean="0">
                <a:latin typeface="Calibri"/>
                <a:ea typeface="Calibri"/>
                <a:cs typeface="Calibri"/>
                <a:sym typeface="Calibri"/>
              </a:rPr>
              <a:t> </a:t>
            </a:r>
            <a:r>
              <a:rPr lang="en-US" sz="3600" dirty="0" smtClean="0">
                <a:latin typeface="Calibri"/>
                <a:ea typeface="Calibri"/>
                <a:cs typeface="Calibri"/>
                <a:sym typeface="Calibri"/>
              </a:rPr>
              <a:t>May 2023</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Time –  </a:t>
            </a:r>
            <a:r>
              <a:rPr lang="en-US" sz="3600" dirty="0" smtClean="0">
                <a:latin typeface="Calibri"/>
                <a:ea typeface="Calibri"/>
                <a:cs typeface="Calibri"/>
                <a:sym typeface="Calibri"/>
              </a:rPr>
              <a:t>2 PM </a:t>
            </a:r>
            <a:r>
              <a:rPr lang="en-US" sz="3600" dirty="0">
                <a:latin typeface="Calibri"/>
                <a:ea typeface="Calibri"/>
                <a:cs typeface="Calibri"/>
                <a:sym typeface="Calibri"/>
              </a:rPr>
              <a:t>to </a:t>
            </a:r>
            <a:r>
              <a:rPr lang="en-US" sz="3600" dirty="0" smtClean="0">
                <a:latin typeface="Calibri"/>
                <a:ea typeface="Calibri"/>
                <a:cs typeface="Calibri"/>
                <a:sym typeface="Calibri"/>
              </a:rPr>
              <a:t>4 PM</a:t>
            </a:r>
            <a:endParaRPr dirty="0"/>
          </a:p>
          <a:p>
            <a:pPr marL="0" marR="176530" lvl="0" indent="0" algn="l" rtl="0">
              <a:lnSpc>
                <a:spcPct val="120000"/>
              </a:lnSpc>
              <a:spcBef>
                <a:spcPts val="1170"/>
              </a:spcBef>
              <a:spcAft>
                <a:spcPts val="0"/>
              </a:spcAft>
              <a:buClr>
                <a:schemeClr val="dk1"/>
              </a:buClr>
              <a:buSzPct val="100000"/>
              <a:buNone/>
            </a:pPr>
            <a:r>
              <a:rPr lang="en-US" sz="2600" b="0" dirty="0">
                <a:latin typeface="Calibri"/>
                <a:ea typeface="Calibri"/>
                <a:cs typeface="Calibri"/>
                <a:sym typeface="Calibri"/>
              </a:rPr>
              <a:t>These slides are prepared by the instructor, with grateful acknowledgement </a:t>
            </a:r>
            <a:r>
              <a:rPr lang="en-US" sz="2600" b="0" dirty="0" smtClean="0">
                <a:latin typeface="Calibri"/>
                <a:ea typeface="Calibri"/>
                <a:cs typeface="Calibri"/>
                <a:sym typeface="Calibri"/>
              </a:rPr>
              <a:t>of many </a:t>
            </a:r>
            <a:r>
              <a:rPr lang="en-US" sz="2600" b="0" dirty="0">
                <a:latin typeface="Calibri"/>
                <a:ea typeface="Calibri"/>
                <a:cs typeface="Calibri"/>
                <a:sym typeface="Calibri"/>
              </a:rPr>
              <a:t>others who made  their course materials freely available online.</a:t>
            </a:r>
            <a:endParaRPr dirty="0"/>
          </a:p>
          <a:p>
            <a:pPr marL="0" lvl="0" indent="0" algn="l" rtl="0">
              <a:lnSpc>
                <a:spcPct val="117083"/>
              </a:lnSpc>
              <a:spcBef>
                <a:spcPts val="0"/>
              </a:spcBef>
              <a:spcAft>
                <a:spcPts val="0"/>
              </a:spcAft>
              <a:buClr>
                <a:schemeClr val="dk1"/>
              </a:buClr>
              <a:buSzPct val="100000"/>
              <a:buNone/>
            </a:pPr>
            <a:endParaRPr sz="3200" dirty="0">
              <a:latin typeface="Trebuchet MS"/>
              <a:ea typeface="Trebuchet MS"/>
              <a:cs typeface="Trebuchet MS"/>
              <a:sym typeface="Trebuchet MS"/>
            </a:endParaRPr>
          </a:p>
          <a:p>
            <a:pPr marL="365760" lvl="0" indent="-256032" algn="ctr" rtl="0">
              <a:lnSpc>
                <a:spcPct val="100000"/>
              </a:lnSpc>
              <a:spcBef>
                <a:spcPts val="0"/>
              </a:spcBef>
              <a:spcAft>
                <a:spcPts val="0"/>
              </a:spcAft>
              <a:buClr>
                <a:schemeClr val="accent1"/>
              </a:buClr>
              <a:buSzPct val="68000"/>
              <a:buNone/>
            </a:pPr>
            <a:endParaRPr sz="36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body" idx="1"/>
          </p:nvPr>
        </p:nvSpPr>
        <p:spPr>
          <a:xfrm>
            <a:off x="304800" y="1676400"/>
            <a:ext cx="8458200" cy="3733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800"/>
              <a:buChar char="•"/>
            </a:pPr>
            <a:r>
              <a:rPr lang="en-US" sz="2800"/>
              <a:t>The amount of knowledge available about certain tasks might be too large for explicit encoding by humans (e.g., medical diagnostic).</a:t>
            </a:r>
            <a:endParaRPr/>
          </a:p>
          <a:p>
            <a:pPr marL="342900" lvl="0" indent="-342900" algn="just" rtl="0">
              <a:spcBef>
                <a:spcPts val="560"/>
              </a:spcBef>
              <a:spcAft>
                <a:spcPts val="0"/>
              </a:spcAft>
              <a:buClr>
                <a:schemeClr val="dk1"/>
              </a:buClr>
              <a:buSzPts val="2800"/>
              <a:buChar char="•"/>
            </a:pPr>
            <a:r>
              <a:rPr lang="en-US" sz="2800"/>
              <a:t>New knowledge about tasks is constantly being discovered by humans. It may be difficult to continuously re-design systems “by hand”.</a:t>
            </a:r>
            <a:endParaRPr/>
          </a:p>
        </p:txBody>
      </p:sp>
      <p:sp>
        <p:nvSpPr>
          <p:cNvPr id="586" name="Google Shape;586;p20"/>
          <p:cNvSpPr/>
          <p:nvPr/>
        </p:nvSpPr>
        <p:spPr>
          <a:xfrm>
            <a:off x="0" y="507274"/>
            <a:ext cx="9144000" cy="7620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Why is Machine Learning Important ?</a:t>
            </a:r>
            <a:endParaRPr sz="4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35"/>
          <p:cNvPicPr preferRelativeResize="0">
            <a:picLocks noGrp="1"/>
          </p:cNvPicPr>
          <p:nvPr>
            <p:ph type="body" idx="1"/>
          </p:nvPr>
        </p:nvPicPr>
        <p:blipFill rotWithShape="1">
          <a:blip r:embed="rId3">
            <a:alphaModFix/>
          </a:blip>
          <a:srcRect l="21603" t="15818" r="23496" b="6735"/>
          <a:stretch/>
        </p:blipFill>
        <p:spPr>
          <a:xfrm>
            <a:off x="152400" y="1447800"/>
            <a:ext cx="4800600" cy="3810000"/>
          </a:xfrm>
          <a:prstGeom prst="rect">
            <a:avLst/>
          </a:prstGeom>
          <a:noFill/>
          <a:ln>
            <a:noFill/>
          </a:ln>
        </p:spPr>
      </p:pic>
      <p:sp>
        <p:nvSpPr>
          <p:cNvPr id="690" name="Google Shape;690;p35"/>
          <p:cNvSpPr txBox="1">
            <a:spLocks noGrp="1"/>
          </p:cNvSpPr>
          <p:nvPr>
            <p:ph type="body" idx="2"/>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p>
            <a:pPr indent="-342900">
              <a:lnSpc>
                <a:spcPts val="3600"/>
              </a:lnSpc>
              <a:spcAft>
                <a:spcPct val="0"/>
              </a:spcAft>
            </a:pPr>
            <a:r>
              <a:rPr lang="en-US" sz="2400" spc="-150" dirty="0">
                <a:latin typeface="Arial" panose="020B0604020202020204" pitchFamily="34" charset="0"/>
                <a:ea typeface="Cambria" panose="02040503050406030204" pitchFamily="18" charset="0"/>
                <a:cs typeface="Arial" panose="020B0604020202020204" pitchFamily="34" charset="0"/>
              </a:rPr>
              <a:t>Maxima and Minima</a:t>
            </a:r>
            <a:endParaRPr sz="2400" spc="-150" dirty="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4071722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04800" y="1493837"/>
            <a:ext cx="3352800" cy="411163"/>
          </a:xfrm>
        </p:spPr>
        <p:txBody>
          <a:bodyPr/>
          <a:lstStyle/>
          <a:p>
            <a:endParaRPr lang="en-IN" sz="1800" dirty="0"/>
          </a:p>
          <a:p>
            <a:endParaRPr lang="en-IN" sz="1800" dirty="0"/>
          </a:p>
        </p:txBody>
      </p:sp>
      <p:sp>
        <p:nvSpPr>
          <p:cNvPr id="3" name="Text Placeholder 2"/>
          <p:cNvSpPr>
            <a:spLocks noGrp="1"/>
          </p:cNvSpPr>
          <p:nvPr>
            <p:ph type="body" idx="2"/>
          </p:nvPr>
        </p:nvSpPr>
        <p:spPr/>
        <p:txBody>
          <a:bodyPr>
            <a:normAutofit/>
          </a:bodyPr>
          <a:lstStyle/>
          <a:p>
            <a:r>
              <a:rPr lang="en-US" sz="2400" spc="-150" dirty="0" smtClean="0">
                <a:latin typeface="Arial" panose="020B0604020202020204" pitchFamily="34" charset="0"/>
                <a:ea typeface="Cambria" panose="02040503050406030204" pitchFamily="18" charset="0"/>
                <a:cs typeface="Arial" panose="020B0604020202020204" pitchFamily="34" charset="0"/>
              </a:rPr>
              <a:t>Notion of Maxima </a:t>
            </a:r>
            <a:r>
              <a:rPr lang="en-US" sz="2400" spc="-150" dirty="0">
                <a:latin typeface="Arial" panose="020B0604020202020204" pitchFamily="34" charset="0"/>
                <a:ea typeface="Cambria" panose="02040503050406030204" pitchFamily="18" charset="0"/>
                <a:cs typeface="Arial" panose="020B0604020202020204" pitchFamily="34" charset="0"/>
              </a:rPr>
              <a:t>and Minima of a </a:t>
            </a:r>
            <a:r>
              <a:rPr lang="en-US" sz="2400" spc="-150" dirty="0" smtClean="0">
                <a:latin typeface="Arial" panose="020B0604020202020204" pitchFamily="34" charset="0"/>
                <a:ea typeface="Cambria" panose="02040503050406030204" pitchFamily="18" charset="0"/>
                <a:cs typeface="Arial" panose="020B0604020202020204" pitchFamily="34" charset="0"/>
              </a:rPr>
              <a:t>function </a:t>
            </a:r>
          </a:p>
          <a:p>
            <a:r>
              <a:rPr lang="en-US" sz="2000" spc="-150" dirty="0" smtClean="0">
                <a:solidFill>
                  <a:srgbClr val="C00000"/>
                </a:solidFill>
                <a:latin typeface="Arial" panose="020B0604020202020204" pitchFamily="34" charset="0"/>
                <a:ea typeface="Cambria" panose="02040503050406030204" pitchFamily="18" charset="0"/>
                <a:cs typeface="Arial" panose="020B0604020202020204" pitchFamily="34" charset="0"/>
              </a:rPr>
              <a:t>In Machine Learning</a:t>
            </a:r>
            <a:endParaRPr lang="en-IN" sz="2000" dirty="0">
              <a:solidFill>
                <a:srgbClr val="C00000"/>
              </a:solidFill>
            </a:endParaRPr>
          </a:p>
        </p:txBody>
      </p:sp>
      <p:graphicFrame>
        <p:nvGraphicFramePr>
          <p:cNvPr id="4" name="Table 3"/>
          <p:cNvGraphicFramePr>
            <a:graphicFrameLocks noGrp="1"/>
          </p:cNvGraphicFramePr>
          <p:nvPr>
            <p:extLst/>
          </p:nvPr>
        </p:nvGraphicFramePr>
        <p:xfrm>
          <a:off x="677349" y="4038600"/>
          <a:ext cx="2245750" cy="2347039"/>
        </p:xfrm>
        <a:graphic>
          <a:graphicData uri="http://schemas.openxmlformats.org/drawingml/2006/table">
            <a:tbl>
              <a:tblPr firstRow="1" bandRow="1">
                <a:tableStyleId>{2D5ABB26-0587-4C30-8999-92F81FD0307C}</a:tableStyleId>
              </a:tblPr>
              <a:tblGrid>
                <a:gridCol w="1143000">
                  <a:extLst>
                    <a:ext uri="{9D8B030D-6E8A-4147-A177-3AD203B41FA5}">
                      <a16:colId xmlns:a16="http://schemas.microsoft.com/office/drawing/2014/main" xmlns="" val="211631146"/>
                    </a:ext>
                  </a:extLst>
                </a:gridCol>
                <a:gridCol w="1102750">
                  <a:extLst>
                    <a:ext uri="{9D8B030D-6E8A-4147-A177-3AD203B41FA5}">
                      <a16:colId xmlns:a16="http://schemas.microsoft.com/office/drawing/2014/main" xmlns="" val="20006"/>
                    </a:ext>
                  </a:extLst>
                </a:gridCol>
              </a:tblGrid>
              <a:tr h="860783">
                <a:tc>
                  <a:txBody>
                    <a:bodyPr/>
                    <a:lstStyle/>
                    <a:p>
                      <a:pPr algn="ctr"/>
                      <a:r>
                        <a:rPr lang="en-US" sz="1600" b="1" dirty="0" smtClean="0">
                          <a:latin typeface="Arial" panose="020B0604020202020204" pitchFamily="34" charset="0"/>
                          <a:cs typeface="Arial" panose="020B0604020202020204" pitchFamily="34" charset="0"/>
                        </a:rPr>
                        <a:t>Mileage</a:t>
                      </a:r>
                    </a:p>
                    <a:p>
                      <a:pPr algn="ctr"/>
                      <a:r>
                        <a:rPr lang="en-US" sz="1600" b="1" dirty="0" smtClean="0">
                          <a:latin typeface="Arial" panose="020B0604020202020204" pitchFamily="34" charset="0"/>
                          <a:cs typeface="Arial" panose="020B0604020202020204" pitchFamily="34" charset="0"/>
                        </a:rPr>
                        <a:t>(in </a:t>
                      </a:r>
                      <a:r>
                        <a:rPr lang="en-IN" sz="1600" b="1" i="0" kern="1200" dirty="0" err="1" smtClean="0">
                          <a:solidFill>
                            <a:schemeClr val="tx1"/>
                          </a:solidFill>
                          <a:effectLst/>
                          <a:latin typeface="Arial" panose="020B0604020202020204" pitchFamily="34" charset="0"/>
                          <a:ea typeface="+mn-ea"/>
                          <a:cs typeface="Arial" panose="020B0604020202020204" pitchFamily="34" charset="0"/>
                        </a:rPr>
                        <a:t>kmpl</a:t>
                      </a:r>
                      <a:r>
                        <a:rPr lang="en-IN" sz="1600" b="0" i="0" kern="1200" dirty="0" smtClean="0">
                          <a:solidFill>
                            <a:schemeClr val="tx1"/>
                          </a:solidFill>
                          <a:effectLst/>
                          <a:latin typeface="Arial" panose="020B0604020202020204" pitchFamily="34" charset="0"/>
                          <a:ea typeface="+mn-ea"/>
                          <a:cs typeface="Arial" panose="020B0604020202020204" pitchFamily="34" charset="0"/>
                        </a:rPr>
                        <a:t>)</a:t>
                      </a:r>
                      <a:endParaRPr lang="en-US" sz="1600" b="1"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i="1" dirty="0" smtClean="0">
                          <a:latin typeface="Arial" panose="020B0604020202020204" pitchFamily="34" charset="0"/>
                          <a:cs typeface="Arial" panose="020B0604020202020204" pitchFamily="34" charset="0"/>
                        </a:rPr>
                        <a:t>Car Price</a:t>
                      </a:r>
                    </a:p>
                    <a:p>
                      <a:pPr algn="ctr"/>
                      <a:r>
                        <a:rPr lang="en-US" sz="1600" b="1" i="1" dirty="0" smtClean="0">
                          <a:latin typeface="Arial" panose="020B0604020202020204" pitchFamily="34" charset="0"/>
                          <a:cs typeface="Arial" panose="020B0604020202020204" pitchFamily="34" charset="0"/>
                        </a:rPr>
                        <a:t>(in </a:t>
                      </a:r>
                      <a:r>
                        <a:rPr lang="en-US" sz="1600" b="1" i="1" dirty="0" err="1" smtClean="0">
                          <a:latin typeface="Arial" panose="020B0604020202020204" pitchFamily="34" charset="0"/>
                          <a:cs typeface="Arial" panose="020B0604020202020204" pitchFamily="34" charset="0"/>
                        </a:rPr>
                        <a:t>cr</a:t>
                      </a:r>
                      <a:r>
                        <a:rPr lang="en-US" sz="1600" b="1" i="1" dirty="0" smtClean="0">
                          <a:latin typeface="Arial" panose="020B0604020202020204" pitchFamily="34" charset="0"/>
                          <a:cs typeface="Arial" panose="020B0604020202020204" pitchFamily="34" charset="0"/>
                        </a:rPr>
                        <a:t>)</a:t>
                      </a:r>
                      <a:endParaRPr lang="en-US" sz="1600" b="1" i="1"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371564">
                <a:tc>
                  <a:txBody>
                    <a:bodyPr/>
                    <a:lstStyle/>
                    <a:p>
                      <a:pPr algn="ctr"/>
                      <a:r>
                        <a:rPr lang="en-US" sz="1600" dirty="0" smtClean="0">
                          <a:latin typeface="Arial" panose="020B0604020202020204" pitchFamily="34" charset="0"/>
                          <a:cs typeface="Arial" panose="020B0604020202020204" pitchFamily="34" charset="0"/>
                        </a:rPr>
                        <a:t>9.8</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smtClean="0">
                          <a:latin typeface="Arial" panose="020B0604020202020204" pitchFamily="34" charset="0"/>
                          <a:cs typeface="Arial" panose="020B0604020202020204" pitchFamily="34" charset="0"/>
                        </a:rPr>
                        <a:t>10.48</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xmlns="" val="10001"/>
                  </a:ext>
                </a:extLst>
              </a:tr>
              <a:tr h="371564">
                <a:tc>
                  <a:txBody>
                    <a:bodyPr/>
                    <a:lstStyle/>
                    <a:p>
                      <a:pPr algn="ctr"/>
                      <a:r>
                        <a:rPr lang="en-US" sz="1600" dirty="0" smtClean="0">
                          <a:latin typeface="Arial" panose="020B0604020202020204" pitchFamily="34" charset="0"/>
                          <a:cs typeface="Arial" panose="020B0604020202020204" pitchFamily="34" charset="0"/>
                        </a:rPr>
                        <a:t>9.12</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dirty="0" smtClean="0">
                          <a:latin typeface="Arial" panose="020B0604020202020204" pitchFamily="34" charset="0"/>
                          <a:cs typeface="Arial" panose="020B0604020202020204" pitchFamily="34" charset="0"/>
                        </a:rPr>
                        <a:t>1.75</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xmlns="" val="10002"/>
                  </a:ext>
                </a:extLst>
              </a:tr>
              <a:tr h="371564">
                <a:tc>
                  <a:txBody>
                    <a:bodyPr/>
                    <a:lstStyle/>
                    <a:p>
                      <a:pPr algn="ctr"/>
                      <a:r>
                        <a:rPr lang="en-US" sz="1600" dirty="0" smtClean="0">
                          <a:latin typeface="Arial" panose="020B0604020202020204" pitchFamily="34" charset="0"/>
                          <a:cs typeface="Arial" panose="020B0604020202020204" pitchFamily="34" charset="0"/>
                        </a:rPr>
                        <a:t>9.5</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tcPr>
                </a:tc>
                <a:tc>
                  <a:txBody>
                    <a:bodyPr/>
                    <a:lstStyle/>
                    <a:p>
                      <a:pPr algn="ctr"/>
                      <a:r>
                        <a:rPr lang="en-US" sz="1600" dirty="0" smtClean="0">
                          <a:latin typeface="Arial" panose="020B0604020202020204" pitchFamily="34" charset="0"/>
                          <a:cs typeface="Arial" panose="020B0604020202020204" pitchFamily="34" charset="0"/>
                        </a:rPr>
                        <a:t>6.95</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xmlns="" val="10003"/>
                  </a:ext>
                </a:extLst>
              </a:tr>
              <a:tr h="371564">
                <a:tc>
                  <a:txBody>
                    <a:bodyPr/>
                    <a:lstStyle/>
                    <a:p>
                      <a:pPr algn="ctr"/>
                      <a:r>
                        <a:rPr lang="en-US" sz="1600" dirty="0" smtClean="0">
                          <a:latin typeface="Arial" panose="020B0604020202020204" pitchFamily="34" charset="0"/>
                          <a:cs typeface="Arial" panose="020B0604020202020204" pitchFamily="34" charset="0"/>
                        </a:rPr>
                        <a:t>10</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smtClean="0">
                          <a:latin typeface="Arial" panose="020B0604020202020204" pitchFamily="34" charset="0"/>
                          <a:cs typeface="Arial" panose="020B0604020202020204" pitchFamily="34" charset="0"/>
                        </a:rPr>
                        <a:t>2.51</a:t>
                      </a:r>
                      <a:endParaRPr lang="en-US" sz="1600" dirty="0">
                        <a:latin typeface="Arial" panose="020B0604020202020204" pitchFamily="34" charset="0"/>
                        <a:cs typeface="Arial" panose="020B060402020202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bl>
          </a:graphicData>
        </a:graphic>
      </p:graphicFrame>
      <p:sp>
        <p:nvSpPr>
          <p:cNvPr id="6" name="Rectangle 5"/>
          <p:cNvSpPr/>
          <p:nvPr/>
        </p:nvSpPr>
        <p:spPr>
          <a:xfrm>
            <a:off x="457200" y="1493837"/>
            <a:ext cx="27336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CarPrice = 1 + </a:t>
            </a:r>
            <a:r>
              <a:rPr kumimoji="0" lang="en-IN" sz="1600" b="0" i="0" u="none" strike="noStrike" kern="1200" cap="none" spc="0" normalizeH="0" baseline="0" noProof="0" dirty="0" smtClean="0">
                <a:ln>
                  <a:noFill/>
                </a:ln>
                <a:solidFill>
                  <a:prstClr val="black"/>
                </a:solidFill>
                <a:effectLst/>
                <a:uLnTx/>
                <a:uFillTx/>
                <a:latin typeface="Calibri"/>
                <a:ea typeface="+mn-ea"/>
                <a:cs typeface="+mn-cs"/>
              </a:rPr>
              <a:t>0.05Mileage </a:t>
            </a:r>
            <a:endParaRPr kumimoji="0" lang="en-IN"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Rectangle 6"/>
          <p:cNvSpPr/>
          <p:nvPr/>
        </p:nvSpPr>
        <p:spPr>
          <a:xfrm>
            <a:off x="457199" y="2073274"/>
            <a:ext cx="27336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CarPrice = 1 + </a:t>
            </a:r>
            <a:r>
              <a:rPr kumimoji="0" lang="en-IN" sz="1600" b="0" i="0" u="none" strike="noStrike" kern="1200" cap="none" spc="0" normalizeH="0" baseline="0" noProof="0" dirty="0" smtClean="0">
                <a:ln>
                  <a:noFill/>
                </a:ln>
                <a:solidFill>
                  <a:prstClr val="black"/>
                </a:solidFill>
                <a:effectLst/>
                <a:uLnTx/>
                <a:uFillTx/>
                <a:latin typeface="Calibri"/>
                <a:ea typeface="+mn-ea"/>
                <a:cs typeface="+mn-cs"/>
              </a:rPr>
              <a:t>0.25Mileage </a:t>
            </a:r>
            <a:endParaRPr kumimoji="0" lang="en-IN"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7"/>
          <p:cNvSpPr/>
          <p:nvPr/>
        </p:nvSpPr>
        <p:spPr>
          <a:xfrm>
            <a:off x="457198" y="2663822"/>
            <a:ext cx="2733675"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a:ea typeface="+mn-ea"/>
                <a:cs typeface="+mn-cs"/>
              </a:rPr>
              <a:t>CarPrice = 1 + 0.75Mileage </a:t>
            </a:r>
          </a:p>
        </p:txBody>
      </p:sp>
      <p:pic>
        <p:nvPicPr>
          <p:cNvPr id="9" name="Google Shape;684;p34"/>
          <p:cNvPicPr preferRelativeResize="0"/>
          <p:nvPr/>
        </p:nvPicPr>
        <p:blipFill rotWithShape="1">
          <a:blip r:embed="rId2">
            <a:alphaModFix/>
          </a:blip>
          <a:srcRect l="20000" t="15910" r="20833" b="5534"/>
          <a:stretch/>
        </p:blipFill>
        <p:spPr>
          <a:xfrm>
            <a:off x="3429000" y="1493837"/>
            <a:ext cx="5715000" cy="4221163"/>
          </a:xfrm>
          <a:prstGeom prst="rect">
            <a:avLst/>
          </a:prstGeom>
          <a:noFill/>
          <a:ln>
            <a:noFill/>
          </a:ln>
        </p:spPr>
      </p:pic>
      <p:sp>
        <p:nvSpPr>
          <p:cNvPr id="10" name="TextBox 9"/>
          <p:cNvSpPr txBox="1"/>
          <p:nvPr/>
        </p:nvSpPr>
        <p:spPr>
          <a:xfrm>
            <a:off x="7543800" y="3761601"/>
            <a:ext cx="1409810"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Weight of Mileage</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2913574" y="5652441"/>
            <a:ext cx="167866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Sum of absolute Error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Training Error</a:t>
            </a:r>
            <a:endParaRPr kumimoji="0" lang="en-IN"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4-Point Star 11"/>
          <p:cNvSpPr/>
          <p:nvPr/>
        </p:nvSpPr>
        <p:spPr>
          <a:xfrm>
            <a:off x="4191000" y="3802358"/>
            <a:ext cx="228600" cy="138500"/>
          </a:xfrm>
          <a:prstGeom prst="star4">
            <a:avLst/>
          </a:prstGeom>
          <a:solidFill>
            <a:srgbClr val="CC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4-Point Star 12"/>
          <p:cNvSpPr/>
          <p:nvPr/>
        </p:nvSpPr>
        <p:spPr>
          <a:xfrm>
            <a:off x="4592239" y="5142869"/>
            <a:ext cx="228600" cy="138500"/>
          </a:xfrm>
          <a:prstGeom prst="star4">
            <a:avLst/>
          </a:prstGeom>
          <a:solidFill>
            <a:srgbClr val="CC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14" name="4-Point Star 13"/>
          <p:cNvSpPr/>
          <p:nvPr/>
        </p:nvSpPr>
        <p:spPr>
          <a:xfrm>
            <a:off x="5059985" y="3403251"/>
            <a:ext cx="228600" cy="138500"/>
          </a:xfrm>
          <a:prstGeom prst="star4">
            <a:avLst/>
          </a:prstGeom>
          <a:solidFill>
            <a:srgbClr val="CCCC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3736236" y="3720703"/>
            <a:ext cx="490537"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15.3</a:t>
            </a:r>
            <a:endParaRPr kumimoji="0" lang="en-IN" sz="12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6" name="TextBox 15"/>
          <p:cNvSpPr txBox="1"/>
          <p:nvPr/>
        </p:nvSpPr>
        <p:spPr>
          <a:xfrm>
            <a:off x="4833767" y="5073619"/>
            <a:ext cx="490537"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12.4</a:t>
            </a:r>
            <a:endParaRPr kumimoji="0" lang="en-IN" sz="12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17" name="TextBox 16"/>
          <p:cNvSpPr txBox="1"/>
          <p:nvPr/>
        </p:nvSpPr>
        <p:spPr>
          <a:xfrm>
            <a:off x="5191125" y="3334002"/>
            <a:ext cx="490537"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15.7</a:t>
            </a:r>
            <a:endParaRPr kumimoji="0" lang="en-IN" sz="12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32070253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6"/>
          <p:cNvSpPr txBox="1">
            <a:spLocks noGrp="1"/>
          </p:cNvSpPr>
          <p:nvPr>
            <p:ph type="body" idx="1"/>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p>
            <a:pPr indent="-342900">
              <a:lnSpc>
                <a:spcPts val="3600"/>
              </a:lnSpc>
              <a:spcAft>
                <a:spcPct val="0"/>
              </a:spcAft>
            </a:pPr>
            <a:r>
              <a:rPr lang="en-US" sz="2400" spc="-150" dirty="0">
                <a:latin typeface="Arial" panose="020B0604020202020204" pitchFamily="34" charset="0"/>
                <a:ea typeface="Cambria" panose="02040503050406030204" pitchFamily="18" charset="0"/>
                <a:cs typeface="Arial" panose="020B0604020202020204" pitchFamily="34" charset="0"/>
              </a:rPr>
              <a:t>Convex Function</a:t>
            </a:r>
            <a:endParaRPr sz="2400" spc="-150" dirty="0">
              <a:latin typeface="Arial" panose="020B0604020202020204" pitchFamily="34" charset="0"/>
              <a:ea typeface="Cambria" panose="02040503050406030204" pitchFamily="18" charset="0"/>
              <a:cs typeface="Arial" panose="020B0604020202020204" pitchFamily="34" charset="0"/>
            </a:endParaRPr>
          </a:p>
        </p:txBody>
      </p:sp>
      <p:pic>
        <p:nvPicPr>
          <p:cNvPr id="696" name="Google Shape;696;p36"/>
          <p:cNvPicPr preferRelativeResize="0"/>
          <p:nvPr/>
        </p:nvPicPr>
        <p:blipFill rotWithShape="1">
          <a:blip r:embed="rId3">
            <a:alphaModFix/>
          </a:blip>
          <a:srcRect l="20000"/>
          <a:stretch/>
        </p:blipFill>
        <p:spPr>
          <a:xfrm>
            <a:off x="457200" y="1447800"/>
            <a:ext cx="3810000" cy="3352800"/>
          </a:xfrm>
          <a:prstGeom prst="rect">
            <a:avLst/>
          </a:prstGeom>
          <a:noFill/>
          <a:ln>
            <a:noFill/>
          </a:ln>
        </p:spPr>
      </p:pic>
      <p:sp>
        <p:nvSpPr>
          <p:cNvPr id="2" name="Rectangle 1"/>
          <p:cNvSpPr/>
          <p:nvPr/>
        </p:nvSpPr>
        <p:spPr>
          <a:xfrm>
            <a:off x="293914" y="5105400"/>
            <a:ext cx="4506686" cy="1477328"/>
          </a:xfrm>
          <a:prstGeom prst="rect">
            <a:avLst/>
          </a:prstGeom>
        </p:spPr>
        <p:txBody>
          <a:bodyPr wrap="square">
            <a:spAutoFit/>
          </a:bodyPr>
          <a:lstStyle/>
          <a:p>
            <a:pPr marL="0" marR="0" lvl="0" indent="0" algn="l" defTabSz="914400" rtl="0" eaLnBrk="1" fontAlgn="base" latinLnBrk="0" hangingPunct="1">
              <a:spcBef>
                <a:spcPts val="0"/>
              </a:spcBef>
              <a:spcAft>
                <a:spcPts val="0"/>
              </a:spcAft>
              <a:buClr>
                <a:prstClr val="black"/>
              </a:buClr>
              <a:buSzPts val="2800"/>
              <a:buFontTx/>
              <a:buNone/>
              <a:tabLst/>
              <a:defRPr/>
            </a:pPr>
            <a:r>
              <a:rPr kumimoji="0" lang="en-US" sz="1800" b="0"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Real-valued function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defined on an </a:t>
            </a:r>
            <a:r>
              <a:rPr kumimoji="0" lang="en-US" sz="1800" b="0" i="1" u="sng" strike="noStrike" kern="1200" cap="none" spc="0" normalizeH="0" baseline="0" noProof="0" dirty="0" smtClean="0">
                <a:ln>
                  <a:noFill/>
                </a:ln>
                <a:solidFill>
                  <a:srgbClr val="0000FF"/>
                </a:solidFill>
                <a:effectLst/>
                <a:uLnTx/>
                <a:uFillTx/>
                <a:latin typeface="Arial" panose="020B0604020202020204" pitchFamily="34" charset="0"/>
                <a:ea typeface="+mn-ea"/>
                <a:cs typeface="Arial" panose="020B0604020202020204" pitchFamily="34" charset="0"/>
              </a:rPr>
              <a:t>n</a:t>
            </a:r>
            <a:r>
              <a:rPr kumimoji="0" lang="en-US" sz="1800" b="0" i="0" u="sng" strike="noStrike" kern="1200" cap="none" spc="0" normalizeH="0" baseline="0" noProof="0" dirty="0" smtClean="0">
                <a:ln>
                  <a:noFill/>
                </a:ln>
                <a:solidFill>
                  <a:srgbClr val="0000FF"/>
                </a:solidFill>
                <a:effectLst/>
                <a:uLnTx/>
                <a:uFillTx/>
                <a:latin typeface="Arial" panose="020B0604020202020204" pitchFamily="34" charset="0"/>
                <a:ea typeface="+mn-ea"/>
                <a:cs typeface="Arial" panose="020B0604020202020204" pitchFamily="34" charset="0"/>
              </a:rPr>
              <a:t>-dimensional </a:t>
            </a:r>
            <a:r>
              <a:rPr kumimoji="0" lang="en-US" sz="1800" b="0"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interval</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called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convex</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if the </a:t>
            </a:r>
            <a:r>
              <a:rPr kumimoji="0" lang="en-US" sz="1800" b="0"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line segment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between any two points on the </a:t>
            </a:r>
            <a:r>
              <a:rPr kumimoji="0" lang="en-US" sz="1800" b="0" i="0" u="sng"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graph of the function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lies above or on the graph</a:t>
            </a:r>
          </a:p>
        </p:txBody>
      </p:sp>
      <p:sp>
        <p:nvSpPr>
          <p:cNvPr id="6" name="Google Shape;707;p38"/>
          <p:cNvSpPr txBox="1">
            <a:spLocks/>
          </p:cNvSpPr>
          <p:nvPr/>
        </p:nvSpPr>
        <p:spPr bwMode="auto">
          <a:xfrm>
            <a:off x="289151"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457200" lvl="0" indent="-228600" algn="l" rtl="0" fontAlgn="base">
              <a:lnSpc>
                <a:spcPct val="100000"/>
              </a:lnSpc>
              <a:spcBef>
                <a:spcPts val="0"/>
              </a:spcBef>
              <a:spcAft>
                <a:spcPts val="0"/>
              </a:spcAft>
              <a:buClr>
                <a:schemeClr val="dk1"/>
              </a:buClr>
              <a:buSzPts val="3600"/>
              <a:buFont typeface="Arial" charset="0"/>
              <a:buNone/>
              <a:defRPr sz="3600" b="1" kern="1200">
                <a:solidFill>
                  <a:schemeClr val="tx1"/>
                </a:solidFill>
                <a:latin typeface="Arial"/>
                <a:ea typeface="Arial"/>
                <a:cs typeface="Arial"/>
                <a:sym typeface="Arial"/>
              </a:defRPr>
            </a:lvl1pPr>
            <a:lvl2pPr marL="914400" lvl="1" indent="-342900" algn="l" rtl="0" fontAlgn="base">
              <a:spcBef>
                <a:spcPts val="360"/>
              </a:spcBef>
              <a:spcAft>
                <a:spcPts val="0"/>
              </a:spcAft>
              <a:buClr>
                <a:schemeClr val="dk1"/>
              </a:buClr>
              <a:buSzPts val="1800"/>
              <a:buFont typeface="Arial" charset="0"/>
              <a:buChar char="–"/>
              <a:defRPr sz="2800" kern="1200">
                <a:solidFill>
                  <a:schemeClr val="tx1"/>
                </a:solidFill>
                <a:latin typeface="Arial" pitchFamily="34" charset="0"/>
                <a:ea typeface="+mn-ea"/>
                <a:cs typeface="Arial" pitchFamily="34" charset="0"/>
              </a:defRPr>
            </a:lvl2pPr>
            <a:lvl3pPr marL="1371600" lvl="2" indent="-342900" algn="l" rtl="0" fontAlgn="base">
              <a:spcBef>
                <a:spcPts val="360"/>
              </a:spcBef>
              <a:spcAft>
                <a:spcPts val="0"/>
              </a:spcAft>
              <a:buClr>
                <a:schemeClr val="dk1"/>
              </a:buClr>
              <a:buSzPts val="1800"/>
              <a:buFont typeface="Arial" charset="0"/>
              <a:buChar char="•"/>
              <a:defRPr sz="2400" kern="1200">
                <a:solidFill>
                  <a:schemeClr val="tx1"/>
                </a:solidFill>
                <a:latin typeface="Arial" pitchFamily="34" charset="0"/>
                <a:ea typeface="+mn-ea"/>
                <a:cs typeface="Arial" pitchFamily="34" charset="0"/>
              </a:defRPr>
            </a:lvl3pPr>
            <a:lvl4pPr marL="1828800" lvl="3" indent="-342900" algn="l" rtl="0" fontAlgn="base">
              <a:spcBef>
                <a:spcPts val="360"/>
              </a:spcBef>
              <a:spcAft>
                <a:spcPts val="0"/>
              </a:spcAft>
              <a:buClr>
                <a:schemeClr val="dk1"/>
              </a:buClr>
              <a:buSzPts val="1800"/>
              <a:buFont typeface="Arial" charset="0"/>
              <a:buChar char="–"/>
              <a:defRPr sz="2000" kern="1200">
                <a:solidFill>
                  <a:schemeClr val="tx1"/>
                </a:solidFill>
                <a:latin typeface="Arial" pitchFamily="34" charset="0"/>
                <a:ea typeface="+mn-ea"/>
                <a:cs typeface="Arial" pitchFamily="34" charset="0"/>
              </a:defRPr>
            </a:lvl4pPr>
            <a:lvl5pPr marL="2286000" lvl="4" indent="-342900" algn="l" rtl="0" fontAlgn="base">
              <a:spcBef>
                <a:spcPts val="360"/>
              </a:spcBef>
              <a:spcAft>
                <a:spcPts val="0"/>
              </a:spcAft>
              <a:buClr>
                <a:schemeClr val="dk1"/>
              </a:buClr>
              <a:buSzPts val="1800"/>
              <a:buFont typeface="Arial" charset="0"/>
              <a:buChar char="»"/>
              <a:defRPr sz="2000" kern="1200">
                <a:solidFill>
                  <a:schemeClr val="tx1"/>
                </a:solidFill>
                <a:latin typeface="Arial" pitchFamily="34" charset="0"/>
                <a:ea typeface="+mn-ea"/>
                <a:cs typeface="Arial" pitchFamily="34" charset="0"/>
              </a:defRPr>
            </a:lvl5pPr>
            <a:lvl6pPr marL="2743200" lvl="5" indent="-342900" algn="l" defTabSz="914400" rtl="0" eaLnBrk="1" latinLnBrk="0" hangingPunct="1">
              <a:spcBef>
                <a:spcPts val="360"/>
              </a:spcBef>
              <a:spcAft>
                <a:spcPts val="0"/>
              </a:spcAft>
              <a:buClr>
                <a:schemeClr val="dk1"/>
              </a:buClr>
              <a:buSzPts val="1800"/>
              <a:buFont typeface="Arial" pitchFamily="34" charset="0"/>
              <a:buChar char="•"/>
              <a:defRPr sz="2000" kern="1200">
                <a:solidFill>
                  <a:schemeClr val="tx1"/>
                </a:solidFill>
                <a:latin typeface="+mn-lt"/>
                <a:ea typeface="+mn-ea"/>
                <a:cs typeface="+mn-cs"/>
              </a:defRPr>
            </a:lvl6pPr>
            <a:lvl7pPr marL="3200400" lvl="6" indent="-342900" algn="l" defTabSz="914400" rtl="0" eaLnBrk="1" latinLnBrk="0" hangingPunct="1">
              <a:spcBef>
                <a:spcPts val="360"/>
              </a:spcBef>
              <a:spcAft>
                <a:spcPts val="0"/>
              </a:spcAft>
              <a:buClr>
                <a:schemeClr val="dk1"/>
              </a:buClr>
              <a:buSzPts val="1800"/>
              <a:buFont typeface="Arial" pitchFamily="34" charset="0"/>
              <a:buChar char="•"/>
              <a:defRPr sz="2000" kern="1200">
                <a:solidFill>
                  <a:schemeClr val="tx1"/>
                </a:solidFill>
                <a:latin typeface="+mn-lt"/>
                <a:ea typeface="+mn-ea"/>
                <a:cs typeface="+mn-cs"/>
              </a:defRPr>
            </a:lvl7pPr>
            <a:lvl8pPr marL="3657600" lvl="7" indent="-342900" algn="l" defTabSz="914400" rtl="0" eaLnBrk="1" latinLnBrk="0" hangingPunct="1">
              <a:spcBef>
                <a:spcPts val="360"/>
              </a:spcBef>
              <a:spcAft>
                <a:spcPts val="0"/>
              </a:spcAft>
              <a:buClr>
                <a:schemeClr val="dk1"/>
              </a:buClr>
              <a:buSzPts val="1800"/>
              <a:buFont typeface="Arial" pitchFamily="34" charset="0"/>
              <a:buChar char="•"/>
              <a:defRPr sz="2000" kern="1200">
                <a:solidFill>
                  <a:schemeClr val="tx1"/>
                </a:solidFill>
                <a:latin typeface="+mn-lt"/>
                <a:ea typeface="+mn-ea"/>
                <a:cs typeface="+mn-cs"/>
              </a:defRPr>
            </a:lvl8pPr>
            <a:lvl9pPr marL="4114800" lvl="8" indent="-342900" algn="l" defTabSz="914400" rtl="0" eaLnBrk="1" latinLnBrk="0" hangingPunct="1">
              <a:spcBef>
                <a:spcPts val="360"/>
              </a:spcBef>
              <a:spcAft>
                <a:spcPts val="0"/>
              </a:spcAft>
              <a:buClr>
                <a:schemeClr val="dk1"/>
              </a:buClr>
              <a:buSzPts val="1800"/>
              <a:buFont typeface="Arial" pitchFamily="34" charset="0"/>
              <a:buChar char="•"/>
              <a:defRPr sz="2000" kern="1200">
                <a:solidFill>
                  <a:schemeClr val="tx1"/>
                </a:solidFill>
                <a:latin typeface="+mn-lt"/>
                <a:ea typeface="+mn-ea"/>
                <a:cs typeface="+mn-cs"/>
              </a:defRPr>
            </a:lvl9pPr>
          </a:lstStyle>
          <a:p>
            <a:pPr marL="457200" marR="0" lvl="0" indent="-342900" algn="l" defTabSz="914400" rtl="0" eaLnBrk="1" fontAlgn="base" latinLnBrk="0" hangingPunct="1">
              <a:lnSpc>
                <a:spcPts val="3600"/>
              </a:lnSpc>
              <a:spcBef>
                <a:spcPts val="0"/>
              </a:spcBef>
              <a:spcAft>
                <a:spcPct val="0"/>
              </a:spcAft>
              <a:buClr>
                <a:prstClr val="black"/>
              </a:buClr>
              <a:buSzPts val="3600"/>
              <a:buFont typeface="Arial" charset="0"/>
              <a:buNone/>
              <a:tabLst/>
              <a:defRPr/>
            </a:pPr>
            <a:r>
              <a:rPr kumimoji="0" lang="en-US" sz="2400" b="1" i="0" u="none" strike="noStrike" kern="1200" cap="none" spc="-15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Arial"/>
              </a:rPr>
              <a:t>                                     : Multivariate</a:t>
            </a:r>
            <a:endParaRPr kumimoji="0" lang="en-US" sz="2400" b="1" i="0" u="none" strike="noStrike" kern="1200" cap="none" spc="-1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Arial"/>
            </a:endParaRPr>
          </a:p>
        </p:txBody>
      </p:sp>
      <p:pic>
        <p:nvPicPr>
          <p:cNvPr id="7" name="Google Shape;708;p38"/>
          <p:cNvPicPr preferRelativeResize="0"/>
          <p:nvPr/>
        </p:nvPicPr>
        <p:blipFill rotWithShape="1">
          <a:blip r:embed="rId4">
            <a:alphaModFix/>
          </a:blip>
          <a:srcRect/>
          <a:stretch/>
        </p:blipFill>
        <p:spPr>
          <a:xfrm>
            <a:off x="4800600" y="3499600"/>
            <a:ext cx="4170589" cy="3211599"/>
          </a:xfrm>
          <a:prstGeom prst="rect">
            <a:avLst/>
          </a:prstGeom>
          <a:noFill/>
          <a:ln>
            <a:noFill/>
          </a:ln>
        </p:spPr>
      </p:pic>
      <p:pic>
        <p:nvPicPr>
          <p:cNvPr id="8" name="Picture 7"/>
          <p:cNvPicPr>
            <a:picLocks noChangeAspect="1"/>
          </p:cNvPicPr>
          <p:nvPr/>
        </p:nvPicPr>
        <p:blipFill>
          <a:blip r:embed="rId5"/>
          <a:stretch>
            <a:fillRect/>
          </a:stretch>
        </p:blipFill>
        <p:spPr>
          <a:xfrm>
            <a:off x="4419600" y="914400"/>
            <a:ext cx="3572259" cy="2935511"/>
          </a:xfrm>
          <a:prstGeom prst="rect">
            <a:avLst/>
          </a:prstGeom>
        </p:spPr>
      </p:pic>
    </p:spTree>
    <p:extLst>
      <p:ext uri="{BB962C8B-B14F-4D97-AF65-F5344CB8AC3E}">
        <p14:creationId xmlns:p14="http://schemas.microsoft.com/office/powerpoint/2010/main" val="339674724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dirty="0" smtClean="0">
                <a:solidFill>
                  <a:srgbClr val="C00000"/>
                </a:solidFill>
                <a:ea typeface="Cambria" panose="02040503050406030204" pitchFamily="18" charset="0"/>
              </a:rPr>
              <a:t>Closed Form Solution</a:t>
            </a:r>
            <a:endParaRPr sz="3200" dirty="0">
              <a:solidFill>
                <a:srgbClr val="C00000"/>
              </a:solidFill>
              <a:ea typeface="Cambria" panose="02040503050406030204" pitchFamily="18" charset="0"/>
            </a:endParaRPr>
          </a:p>
        </p:txBody>
      </p:sp>
    </p:spTree>
    <p:extLst>
      <p:ext uri="{BB962C8B-B14F-4D97-AF65-F5344CB8AC3E}">
        <p14:creationId xmlns:p14="http://schemas.microsoft.com/office/powerpoint/2010/main" val="325235581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Vectorization</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0" y="1447800"/>
            <a:ext cx="6218146" cy="3883515"/>
          </a:xfrm>
          <a:prstGeom prst="rect">
            <a:avLst/>
          </a:prstGeom>
        </p:spPr>
      </p:pic>
      <p:pic>
        <p:nvPicPr>
          <p:cNvPr id="8" name="Picture 7"/>
          <p:cNvPicPr>
            <a:picLocks noChangeAspect="1"/>
          </p:cNvPicPr>
          <p:nvPr/>
        </p:nvPicPr>
        <p:blipFill>
          <a:blip r:embed="rId3"/>
          <a:stretch>
            <a:fillRect/>
          </a:stretch>
        </p:blipFill>
        <p:spPr>
          <a:xfrm>
            <a:off x="7077277" y="838200"/>
            <a:ext cx="2066723" cy="2292295"/>
          </a:xfrm>
          <a:prstGeom prst="rect">
            <a:avLst/>
          </a:prstGeom>
        </p:spPr>
      </p:pic>
      <p:pic>
        <p:nvPicPr>
          <p:cNvPr id="16" name="Picture 15"/>
          <p:cNvPicPr>
            <a:picLocks noChangeAspect="1"/>
          </p:cNvPicPr>
          <p:nvPr/>
        </p:nvPicPr>
        <p:blipFill>
          <a:blip r:embed="rId4"/>
          <a:stretch>
            <a:fillRect/>
          </a:stretch>
        </p:blipFill>
        <p:spPr>
          <a:xfrm>
            <a:off x="838200" y="5483715"/>
            <a:ext cx="5944115" cy="877900"/>
          </a:xfrm>
          <a:prstGeom prst="rect">
            <a:avLst/>
          </a:prstGeom>
        </p:spPr>
      </p:pic>
    </p:spTree>
    <p:extLst>
      <p:ext uri="{BB962C8B-B14F-4D97-AF65-F5344CB8AC3E}">
        <p14:creationId xmlns:p14="http://schemas.microsoft.com/office/powerpoint/2010/main" val="113103884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5"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Vectorization</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04800" y="1503243"/>
            <a:ext cx="5638800" cy="3694757"/>
          </a:xfrm>
          <a:prstGeom prst="rect">
            <a:avLst/>
          </a:prstGeom>
        </p:spPr>
      </p:pic>
      <p:pic>
        <p:nvPicPr>
          <p:cNvPr id="4" name="Picture 3"/>
          <p:cNvPicPr>
            <a:picLocks noChangeAspect="1"/>
          </p:cNvPicPr>
          <p:nvPr/>
        </p:nvPicPr>
        <p:blipFill>
          <a:blip r:embed="rId3"/>
          <a:stretch>
            <a:fillRect/>
          </a:stretch>
        </p:blipFill>
        <p:spPr>
          <a:xfrm>
            <a:off x="5343855" y="2571750"/>
            <a:ext cx="1309357" cy="1695450"/>
          </a:xfrm>
          <a:prstGeom prst="rect">
            <a:avLst/>
          </a:prstGeom>
        </p:spPr>
      </p:pic>
      <p:pic>
        <p:nvPicPr>
          <p:cNvPr id="8" name="Picture 7"/>
          <p:cNvPicPr>
            <a:picLocks noChangeAspect="1"/>
          </p:cNvPicPr>
          <p:nvPr/>
        </p:nvPicPr>
        <p:blipFill>
          <a:blip r:embed="rId4"/>
          <a:stretch>
            <a:fillRect/>
          </a:stretch>
        </p:blipFill>
        <p:spPr>
          <a:xfrm>
            <a:off x="7077277" y="838200"/>
            <a:ext cx="2066723" cy="2292295"/>
          </a:xfrm>
          <a:prstGeom prst="rect">
            <a:avLst/>
          </a:prstGeom>
        </p:spPr>
      </p:pic>
      <p:pic>
        <p:nvPicPr>
          <p:cNvPr id="12" name="Picture 11"/>
          <p:cNvPicPr>
            <a:picLocks noChangeAspect="1"/>
          </p:cNvPicPr>
          <p:nvPr/>
        </p:nvPicPr>
        <p:blipFill>
          <a:blip r:embed="rId5"/>
          <a:stretch>
            <a:fillRect/>
          </a:stretch>
        </p:blipFill>
        <p:spPr>
          <a:xfrm>
            <a:off x="4890658" y="4636198"/>
            <a:ext cx="4253342" cy="2054405"/>
          </a:xfrm>
          <a:prstGeom prst="rect">
            <a:avLst/>
          </a:prstGeom>
        </p:spPr>
      </p:pic>
    </p:spTree>
    <p:extLst>
      <p:ext uri="{BB962C8B-B14F-4D97-AF65-F5344CB8AC3E}">
        <p14:creationId xmlns:p14="http://schemas.microsoft.com/office/powerpoint/2010/main" val="221179983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Vectorization</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304800" y="1447800"/>
            <a:ext cx="5669771" cy="3682303"/>
          </a:xfrm>
          <a:prstGeom prst="rect">
            <a:avLst/>
          </a:prstGeom>
        </p:spPr>
      </p:pic>
      <p:pic>
        <p:nvPicPr>
          <p:cNvPr id="11" name="Picture 10"/>
          <p:cNvPicPr>
            <a:picLocks noChangeAspect="1"/>
          </p:cNvPicPr>
          <p:nvPr/>
        </p:nvPicPr>
        <p:blipFill>
          <a:blip r:embed="rId3"/>
          <a:stretch>
            <a:fillRect/>
          </a:stretch>
        </p:blipFill>
        <p:spPr>
          <a:xfrm>
            <a:off x="1905000" y="4800600"/>
            <a:ext cx="6041208" cy="1700833"/>
          </a:xfrm>
          <a:prstGeom prst="rect">
            <a:avLst/>
          </a:prstGeom>
        </p:spPr>
      </p:pic>
      <p:pic>
        <p:nvPicPr>
          <p:cNvPr id="12" name="Picture 11"/>
          <p:cNvPicPr>
            <a:picLocks noChangeAspect="1"/>
          </p:cNvPicPr>
          <p:nvPr/>
        </p:nvPicPr>
        <p:blipFill>
          <a:blip r:embed="rId4"/>
          <a:stretch>
            <a:fillRect/>
          </a:stretch>
        </p:blipFill>
        <p:spPr>
          <a:xfrm>
            <a:off x="7077277" y="838200"/>
            <a:ext cx="2066723" cy="2292295"/>
          </a:xfrm>
          <a:prstGeom prst="rect">
            <a:avLst/>
          </a:prstGeom>
        </p:spPr>
      </p:pic>
    </p:spTree>
    <p:extLst>
      <p:ext uri="{BB962C8B-B14F-4D97-AF65-F5344CB8AC3E}">
        <p14:creationId xmlns:p14="http://schemas.microsoft.com/office/powerpoint/2010/main" val="62323183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Vectorization</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04800" y="1447800"/>
            <a:ext cx="5715000" cy="3943351"/>
          </a:xfrm>
          <a:prstGeom prst="rect">
            <a:avLst/>
          </a:prstGeom>
        </p:spPr>
      </p:pic>
    </p:spTree>
    <p:extLst>
      <p:ext uri="{BB962C8B-B14F-4D97-AF65-F5344CB8AC3E}">
        <p14:creationId xmlns:p14="http://schemas.microsoft.com/office/powerpoint/2010/main" val="229274838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Vectorization</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304800" y="1524000"/>
            <a:ext cx="5323033" cy="3505543"/>
          </a:xfrm>
          <a:prstGeom prst="rect">
            <a:avLst/>
          </a:prstGeom>
        </p:spPr>
      </p:pic>
    </p:spTree>
    <p:extLst>
      <p:ext uri="{BB962C8B-B14F-4D97-AF65-F5344CB8AC3E}">
        <p14:creationId xmlns:p14="http://schemas.microsoft.com/office/powerpoint/2010/main" val="366711541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Google Shape;690;p35"/>
          <p:cNvSpPr txBox="1">
            <a:spLocks/>
          </p:cNvSpPr>
          <p:nvPr/>
        </p:nvSpPr>
        <p:spPr>
          <a:xfrm>
            <a:off x="304800" y="152400"/>
            <a:ext cx="6324600" cy="1143000"/>
          </a:xfrm>
          <a:prstGeom prst="rect">
            <a:avLst/>
          </a:prstGeom>
          <a:noFill/>
          <a:ln w="9525">
            <a:noFill/>
            <a:miter lim="800000"/>
            <a:headEnd/>
            <a:tailEnd/>
          </a:ln>
        </p:spPr>
        <p:txBody>
          <a:bodyPr spcFirstLastPara="1" vert="horz" wrap="square" lIns="91440" tIns="45720" rIns="91440" bIns="45720" numCol="1" rtlCol="0" anchor="ctr" anchorCtr="0" compatLnSpc="1">
            <a:prstTxWarp prst="textNoShape">
              <a:avLst/>
            </a:prstTxWarp>
            <a:no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Fit the Linear Regression Model : </a:t>
            </a:r>
          </a:p>
          <a:p>
            <a:pPr marL="0" marR="0" lvl="0" indent="0" algn="l" defTabSz="685800" rtl="0" eaLnBrk="1" fontAlgn="auto" latinLnBrk="0" hangingPunct="1">
              <a:lnSpc>
                <a:spcPts val="3600"/>
              </a:lnSpc>
              <a:spcBef>
                <a:spcPct val="20000"/>
              </a:spcBef>
              <a:spcAft>
                <a:spcPct val="0"/>
              </a:spcAft>
              <a:buClrTx/>
              <a:buSzTx/>
              <a:buFont typeface="Arial" pitchFamily="34" charset="0"/>
              <a:buNone/>
              <a:tabLst/>
              <a:defRPr/>
            </a:pPr>
            <a:r>
              <a:rPr kumimoji="0" lang="en-US" sz="2400" b="0" i="0" u="none" strike="noStrike" kern="1200" cap="none" spc="0" normalizeH="0" baseline="0" noProof="0" dirty="0" smtClean="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rPr>
              <a:t>Using Closed Form </a:t>
            </a:r>
            <a:endParaRPr kumimoji="0" lang="en-US" sz="2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11" name="Picture 10"/>
          <p:cNvPicPr>
            <a:picLocks noChangeAspect="1"/>
          </p:cNvPicPr>
          <p:nvPr/>
        </p:nvPicPr>
        <p:blipFill>
          <a:blip r:embed="rId2"/>
          <a:stretch>
            <a:fillRect/>
          </a:stretch>
        </p:blipFill>
        <p:spPr>
          <a:xfrm>
            <a:off x="3815079" y="4963681"/>
            <a:ext cx="5362258" cy="1509682"/>
          </a:xfrm>
          <a:prstGeom prst="rect">
            <a:avLst/>
          </a:prstGeom>
        </p:spPr>
      </p:pic>
      <p:pic>
        <p:nvPicPr>
          <p:cNvPr id="12" name="Picture 11"/>
          <p:cNvPicPr>
            <a:picLocks noChangeAspect="1"/>
          </p:cNvPicPr>
          <p:nvPr/>
        </p:nvPicPr>
        <p:blipFill>
          <a:blip r:embed="rId3"/>
          <a:stretch>
            <a:fillRect/>
          </a:stretch>
        </p:blipFill>
        <p:spPr>
          <a:xfrm>
            <a:off x="7077277" y="838200"/>
            <a:ext cx="2066723" cy="2292295"/>
          </a:xfrm>
          <a:prstGeom prst="rect">
            <a:avLst/>
          </a:prstGeom>
        </p:spPr>
      </p:pic>
      <p:pic>
        <p:nvPicPr>
          <p:cNvPr id="5" name="Picture 4"/>
          <p:cNvPicPr>
            <a:picLocks noChangeAspect="1"/>
          </p:cNvPicPr>
          <p:nvPr/>
        </p:nvPicPr>
        <p:blipFill>
          <a:blip r:embed="rId4"/>
          <a:stretch>
            <a:fillRect/>
          </a:stretch>
        </p:blipFill>
        <p:spPr>
          <a:xfrm>
            <a:off x="5377313" y="4276725"/>
            <a:ext cx="3738112" cy="609600"/>
          </a:xfrm>
          <a:prstGeom prst="rect">
            <a:avLst/>
          </a:prstGeom>
        </p:spPr>
      </p:pic>
      <p:pic>
        <p:nvPicPr>
          <p:cNvPr id="15" name="Picture 14"/>
          <p:cNvPicPr>
            <a:picLocks noChangeAspect="1"/>
          </p:cNvPicPr>
          <p:nvPr/>
        </p:nvPicPr>
        <p:blipFill>
          <a:blip r:embed="rId5"/>
          <a:stretch>
            <a:fillRect/>
          </a:stretch>
        </p:blipFill>
        <p:spPr>
          <a:xfrm>
            <a:off x="152400" y="1371600"/>
            <a:ext cx="6872668" cy="1371600"/>
          </a:xfrm>
          <a:prstGeom prst="rect">
            <a:avLst/>
          </a:prstGeom>
        </p:spPr>
      </p:pic>
      <p:pic>
        <p:nvPicPr>
          <p:cNvPr id="16" name="Picture 15"/>
          <p:cNvPicPr>
            <a:picLocks noChangeAspect="1"/>
          </p:cNvPicPr>
          <p:nvPr/>
        </p:nvPicPr>
        <p:blipFill>
          <a:blip r:embed="rId6"/>
          <a:stretch>
            <a:fillRect/>
          </a:stretch>
        </p:blipFill>
        <p:spPr>
          <a:xfrm>
            <a:off x="0" y="2590799"/>
            <a:ext cx="4419600" cy="2164833"/>
          </a:xfrm>
          <a:prstGeom prst="rect">
            <a:avLst/>
          </a:prstGeom>
        </p:spPr>
      </p:pic>
      <p:pic>
        <p:nvPicPr>
          <p:cNvPr id="17" name="Picture 16"/>
          <p:cNvPicPr>
            <a:picLocks noChangeAspect="1"/>
          </p:cNvPicPr>
          <p:nvPr/>
        </p:nvPicPr>
        <p:blipFill>
          <a:blip r:embed="rId7"/>
          <a:stretch>
            <a:fillRect/>
          </a:stretch>
        </p:blipFill>
        <p:spPr>
          <a:xfrm>
            <a:off x="123825" y="4630714"/>
            <a:ext cx="3657917" cy="1755800"/>
          </a:xfrm>
          <a:prstGeom prst="rect">
            <a:avLst/>
          </a:prstGeom>
        </p:spPr>
      </p:pic>
    </p:spTree>
    <p:extLst>
      <p:ext uri="{BB962C8B-B14F-4D97-AF65-F5344CB8AC3E}">
        <p14:creationId xmlns:p14="http://schemas.microsoft.com/office/powerpoint/2010/main" val="3584024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1"/>
          <p:cNvSpPr txBox="1">
            <a:spLocks noGrp="1"/>
          </p:cNvSpPr>
          <p:nvPr>
            <p:ph type="title"/>
          </p:nvPr>
        </p:nvSpPr>
        <p:spPr>
          <a:xfrm>
            <a:off x="191552" y="748163"/>
            <a:ext cx="7431600" cy="6351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When Do We Use Machine Learning?</a:t>
            </a:r>
            <a:endParaRPr sz="3600"/>
          </a:p>
        </p:txBody>
      </p:sp>
      <p:sp>
        <p:nvSpPr>
          <p:cNvPr id="593" name="Google Shape;593;p21"/>
          <p:cNvSpPr txBox="1"/>
          <p:nvPr/>
        </p:nvSpPr>
        <p:spPr>
          <a:xfrm>
            <a:off x="653674" y="1447800"/>
            <a:ext cx="8178175" cy="1943350"/>
          </a:xfrm>
          <a:prstGeom prst="rect">
            <a:avLst/>
          </a:prstGeom>
          <a:noFill/>
          <a:ln>
            <a:noFill/>
          </a:ln>
        </p:spPr>
        <p:txBody>
          <a:bodyPr spcFirstLastPara="1" wrap="square" lIns="0" tIns="62850" rIns="0" bIns="0" anchor="t" anchorCtr="0">
            <a:noAutofit/>
          </a:bodyPr>
          <a:lstStyle/>
          <a:p>
            <a:pPr marL="12700" marR="0" lvl="0" indent="0" algn="l" rtl="0">
              <a:lnSpc>
                <a:spcPct val="10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ML is used when:</a:t>
            </a:r>
            <a:endParaRPr sz="2800">
              <a:solidFill>
                <a:schemeClr val="dk1"/>
              </a:solidFill>
              <a:latin typeface="Trebuchet MS"/>
              <a:ea typeface="Trebuchet MS"/>
              <a:cs typeface="Trebuchet MS"/>
              <a:sym typeface="Trebuchet MS"/>
            </a:endParaRPr>
          </a:p>
          <a:p>
            <a:pPr marL="355600" marR="0" lvl="0" indent="-330200" algn="l" rtl="0">
              <a:lnSpc>
                <a:spcPct val="100000"/>
              </a:lnSpc>
              <a:spcBef>
                <a:spcPts val="34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Human expertise does not exist (navigating on Mars)</a:t>
            </a:r>
            <a:endParaRPr sz="2200">
              <a:solidFill>
                <a:schemeClr val="dk1"/>
              </a:solidFill>
              <a:latin typeface="Trebuchet MS"/>
              <a:ea typeface="Trebuchet MS"/>
              <a:cs typeface="Trebuchet MS"/>
              <a:sym typeface="Trebuchet MS"/>
            </a:endParaRPr>
          </a:p>
          <a:p>
            <a:pPr marL="355600" marR="0" lvl="0" indent="-330200" algn="l" rtl="0">
              <a:lnSpc>
                <a:spcPct val="100000"/>
              </a:lnSpc>
              <a:spcBef>
                <a:spcPts val="22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Humans can’t explain their expertise (speech recognition)</a:t>
            </a:r>
            <a:endParaRPr sz="2200">
              <a:solidFill>
                <a:schemeClr val="dk1"/>
              </a:solidFill>
              <a:latin typeface="Trebuchet MS"/>
              <a:ea typeface="Trebuchet MS"/>
              <a:cs typeface="Trebuchet MS"/>
              <a:sym typeface="Trebuchet MS"/>
            </a:endParaRPr>
          </a:p>
          <a:p>
            <a:pPr marL="355600" marR="0" lvl="0" indent="-330200" algn="l" rtl="0">
              <a:lnSpc>
                <a:spcPct val="100000"/>
              </a:lnSpc>
              <a:spcBef>
                <a:spcPts val="320"/>
              </a:spcBef>
              <a:spcAft>
                <a:spcPts val="0"/>
              </a:spcAft>
              <a:buClr>
                <a:schemeClr val="dk1"/>
              </a:buClr>
              <a:buSzPts val="2200"/>
              <a:buFont typeface="Arial"/>
              <a:buChar char="•"/>
            </a:pPr>
            <a:r>
              <a:rPr lang="en-US" sz="2200">
                <a:solidFill>
                  <a:schemeClr val="dk1"/>
                </a:solidFill>
                <a:latin typeface="Trebuchet MS"/>
                <a:ea typeface="Trebuchet MS"/>
                <a:cs typeface="Trebuchet MS"/>
                <a:sym typeface="Trebuchet MS"/>
              </a:rPr>
              <a:t>Models must be customized (personalized medicine)</a:t>
            </a:r>
            <a:endParaRPr sz="2200">
              <a:solidFill>
                <a:schemeClr val="dk1"/>
              </a:solidFill>
              <a:latin typeface="Trebuchet MS"/>
              <a:ea typeface="Trebuchet MS"/>
              <a:cs typeface="Trebuchet MS"/>
              <a:sym typeface="Trebuchet MS"/>
            </a:endParaRPr>
          </a:p>
          <a:p>
            <a:pPr marL="355600" marR="0" lvl="0" indent="-342900" algn="l" rtl="0">
              <a:lnSpc>
                <a:spcPct val="100000"/>
              </a:lnSpc>
              <a:spcBef>
                <a:spcPts val="32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Models are based on huge amounts of data (genomics)</a:t>
            </a:r>
            <a:endParaRPr sz="2400">
              <a:solidFill>
                <a:schemeClr val="dk1"/>
              </a:solidFill>
              <a:latin typeface="Trebuchet MS"/>
              <a:ea typeface="Trebuchet MS"/>
              <a:cs typeface="Trebuchet MS"/>
              <a:sym typeface="Trebuchet MS"/>
            </a:endParaRPr>
          </a:p>
        </p:txBody>
      </p:sp>
      <p:sp>
        <p:nvSpPr>
          <p:cNvPr id="594" name="Google Shape;594;p21"/>
          <p:cNvSpPr/>
          <p:nvPr/>
        </p:nvSpPr>
        <p:spPr>
          <a:xfrm>
            <a:off x="457200" y="3520224"/>
            <a:ext cx="2082600" cy="1667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5" name="Google Shape;595;p21"/>
          <p:cNvSpPr/>
          <p:nvPr/>
        </p:nvSpPr>
        <p:spPr>
          <a:xfrm>
            <a:off x="2702204" y="3520224"/>
            <a:ext cx="2001300" cy="1667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6" name="Google Shape;596;p21"/>
          <p:cNvSpPr/>
          <p:nvPr/>
        </p:nvSpPr>
        <p:spPr>
          <a:xfrm>
            <a:off x="4865890" y="3516515"/>
            <a:ext cx="1973400" cy="167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7" name="Google Shape;597;p21"/>
          <p:cNvSpPr/>
          <p:nvPr/>
        </p:nvSpPr>
        <p:spPr>
          <a:xfrm>
            <a:off x="7001891" y="3520224"/>
            <a:ext cx="1830000" cy="1667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598" name="Google Shape;598;p21"/>
          <p:cNvSpPr txBox="1"/>
          <p:nvPr/>
        </p:nvSpPr>
        <p:spPr>
          <a:xfrm>
            <a:off x="78752" y="5532550"/>
            <a:ext cx="7657200" cy="1353300"/>
          </a:xfrm>
          <a:prstGeom prst="rect">
            <a:avLst/>
          </a:prstGeom>
          <a:noFill/>
          <a:ln>
            <a:noFill/>
          </a:ln>
        </p:spPr>
        <p:txBody>
          <a:bodyPr spcFirstLastPara="1" wrap="square" lIns="0" tIns="62850" rIns="0" bIns="0" anchor="t" anchorCtr="0">
            <a:noAutofit/>
          </a:bodyPr>
          <a:lstStyle/>
          <a:p>
            <a:pPr marL="469900" marR="0" lvl="0" indent="0" algn="l" rtl="0">
              <a:lnSpc>
                <a:spcPct val="100000"/>
              </a:lnSpc>
              <a:spcBef>
                <a:spcPts val="0"/>
              </a:spcBef>
              <a:spcAft>
                <a:spcPts val="0"/>
              </a:spcAft>
              <a:buClr>
                <a:schemeClr val="dk1"/>
              </a:buClr>
              <a:buSzPts val="2800"/>
              <a:buFont typeface="Trebuchet MS"/>
              <a:buNone/>
            </a:pPr>
            <a:r>
              <a:rPr lang="en-US" sz="2800">
                <a:solidFill>
                  <a:schemeClr val="dk1"/>
                </a:solidFill>
                <a:latin typeface="Trebuchet MS"/>
                <a:ea typeface="Trebuchet MS"/>
                <a:cs typeface="Trebuchet MS"/>
                <a:sym typeface="Trebuchet MS"/>
              </a:rPr>
              <a:t>Learning isn’t always useful:</a:t>
            </a:r>
            <a:endParaRPr sz="2800">
              <a:solidFill>
                <a:schemeClr val="dk1"/>
              </a:solidFill>
              <a:latin typeface="Trebuchet MS"/>
              <a:ea typeface="Trebuchet MS"/>
              <a:cs typeface="Trebuchet MS"/>
              <a:sym typeface="Trebuchet MS"/>
            </a:endParaRPr>
          </a:p>
          <a:p>
            <a:pPr marL="812800" marR="0" lvl="0" indent="-342900" algn="l" rtl="0">
              <a:lnSpc>
                <a:spcPct val="100000"/>
              </a:lnSpc>
              <a:spcBef>
                <a:spcPts val="340"/>
              </a:spcBef>
              <a:spcAft>
                <a:spcPts val="0"/>
              </a:spcAft>
              <a:buClr>
                <a:schemeClr val="dk1"/>
              </a:buClr>
              <a:buSzPts val="2400"/>
              <a:buFont typeface="Arial"/>
              <a:buChar char="•"/>
            </a:pPr>
            <a:r>
              <a:rPr lang="en-US" sz="2400">
                <a:solidFill>
                  <a:schemeClr val="dk1"/>
                </a:solidFill>
                <a:latin typeface="Trebuchet MS"/>
                <a:ea typeface="Trebuchet MS"/>
                <a:cs typeface="Trebuchet MS"/>
                <a:sym typeface="Trebuchet MS"/>
              </a:rPr>
              <a:t>There is no need to “learn” to calculate payroll</a:t>
            </a:r>
            <a:endParaRPr sz="2400">
              <a:solidFill>
                <a:schemeClr val="dk1"/>
              </a:solidFill>
              <a:latin typeface="Trebuchet MS"/>
              <a:ea typeface="Trebuchet MS"/>
              <a:cs typeface="Trebuchet MS"/>
              <a:sym typeface="Trebuchet MS"/>
            </a:endParaRPr>
          </a:p>
          <a:p>
            <a:pPr marL="0" marR="0" lvl="0" indent="0" algn="l" rtl="0">
              <a:lnSpc>
                <a:spcPct val="100000"/>
              </a:lnSpc>
              <a:spcBef>
                <a:spcPts val="1795"/>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Eric Eaton</a:t>
            </a:r>
            <a:endParaRPr sz="1400">
              <a:solidFill>
                <a:schemeClr val="dk1"/>
              </a:solidFill>
              <a:latin typeface="Trebuchet MS"/>
              <a:ea typeface="Trebuchet MS"/>
              <a:cs typeface="Trebuchet MS"/>
              <a:sym typeface="Trebuchet MS"/>
            </a:endParaRPr>
          </a:p>
        </p:txBody>
      </p:sp>
      <p:sp>
        <p:nvSpPr>
          <p:cNvPr id="599" name="Google Shape;599;p21"/>
          <p:cNvSpPr txBox="1"/>
          <p:nvPr/>
        </p:nvSpPr>
        <p:spPr>
          <a:xfrm>
            <a:off x="8503595" y="6422075"/>
            <a:ext cx="3282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Gradient Descent Approach</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802152997"/>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1"/>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38" name="Google Shape;1138;p11"/>
          <p:cNvPicPr preferRelativeResize="0"/>
          <p:nvPr/>
        </p:nvPicPr>
        <p:blipFill rotWithShape="1">
          <a:blip r:embed="rId3">
            <a:alphaModFix/>
          </a:blip>
          <a:srcRect/>
          <a:stretch/>
        </p:blipFill>
        <p:spPr>
          <a:xfrm>
            <a:off x="222162" y="1524000"/>
            <a:ext cx="7251875" cy="4313238"/>
          </a:xfrm>
          <a:prstGeom prst="rect">
            <a:avLst/>
          </a:prstGeom>
          <a:noFill/>
          <a:ln>
            <a:noFill/>
          </a:ln>
        </p:spPr>
      </p:pic>
      <p:pic>
        <p:nvPicPr>
          <p:cNvPr id="1139" name="Google Shape;1139;p11"/>
          <p:cNvPicPr preferRelativeResize="0"/>
          <p:nvPr/>
        </p:nvPicPr>
        <p:blipFill rotWithShape="1">
          <a:blip r:embed="rId4">
            <a:alphaModFix/>
          </a:blip>
          <a:srcRect/>
          <a:stretch/>
        </p:blipFill>
        <p:spPr>
          <a:xfrm>
            <a:off x="2239136" y="5791200"/>
            <a:ext cx="1692655" cy="533400"/>
          </a:xfrm>
          <a:prstGeom prst="rect">
            <a:avLst/>
          </a:prstGeom>
          <a:noFill/>
          <a:ln>
            <a:noFill/>
          </a:ln>
        </p:spPr>
      </p:pic>
      <p:sp>
        <p:nvSpPr>
          <p:cNvPr id="1140" name="Google Shape;1140;p11"/>
          <p:cNvSpPr txBox="1"/>
          <p:nvPr/>
        </p:nvSpPr>
        <p:spPr>
          <a:xfrm>
            <a:off x="762000" y="5791200"/>
            <a:ext cx="147713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1328166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
          <p:cNvSpPr txBox="1">
            <a:spLocks noGrp="1"/>
          </p:cNvSpPr>
          <p:nvPr>
            <p:ph type="title"/>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lvl="0" indent="0" algn="l" rtl="0">
              <a:spcBef>
                <a:spcPts val="0"/>
              </a:spcBef>
              <a:spcAft>
                <a:spcPts val="0"/>
              </a:spcAft>
              <a:buClr>
                <a:schemeClr val="dk1"/>
              </a:buClr>
              <a:buSzPts val="2400"/>
              <a:buFont typeface="Arial"/>
              <a:buNone/>
            </a:pPr>
            <a:r>
              <a:rPr lang="en-US" sz="2400" b="1">
                <a:latin typeface="Arial"/>
                <a:ea typeface="Arial"/>
                <a:cs typeface="Arial"/>
                <a:sym typeface="Arial"/>
              </a:rPr>
              <a:t>Intuition Behind Cost Function</a:t>
            </a:r>
            <a:endParaRPr sz="2400" b="1">
              <a:latin typeface="Arial"/>
              <a:ea typeface="Arial"/>
              <a:cs typeface="Arial"/>
              <a:sym typeface="Arial"/>
            </a:endParaRPr>
          </a:p>
        </p:txBody>
      </p:sp>
      <p:pic>
        <p:nvPicPr>
          <p:cNvPr id="1146" name="Google Shape;1146;p12"/>
          <p:cNvPicPr preferRelativeResize="0"/>
          <p:nvPr/>
        </p:nvPicPr>
        <p:blipFill rotWithShape="1">
          <a:blip r:embed="rId3">
            <a:alphaModFix/>
          </a:blip>
          <a:srcRect/>
          <a:stretch/>
        </p:blipFill>
        <p:spPr>
          <a:xfrm>
            <a:off x="2239136" y="5791200"/>
            <a:ext cx="1692655" cy="533400"/>
          </a:xfrm>
          <a:prstGeom prst="rect">
            <a:avLst/>
          </a:prstGeom>
          <a:noFill/>
          <a:ln>
            <a:noFill/>
          </a:ln>
        </p:spPr>
      </p:pic>
      <p:sp>
        <p:nvSpPr>
          <p:cNvPr id="1147" name="Google Shape;1147;p12"/>
          <p:cNvSpPr txBox="1"/>
          <p:nvPr/>
        </p:nvSpPr>
        <p:spPr>
          <a:xfrm>
            <a:off x="762000" y="5791200"/>
            <a:ext cx="1477136"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pic>
        <p:nvPicPr>
          <p:cNvPr id="1148" name="Google Shape;1148;p12"/>
          <p:cNvPicPr preferRelativeResize="0"/>
          <p:nvPr/>
        </p:nvPicPr>
        <p:blipFill rotWithShape="1">
          <a:blip r:embed="rId4">
            <a:alphaModFix/>
          </a:blip>
          <a:srcRect/>
          <a:stretch/>
        </p:blipFill>
        <p:spPr>
          <a:xfrm>
            <a:off x="1500568" y="1685649"/>
            <a:ext cx="4648464" cy="3486348"/>
          </a:xfrm>
          <a:prstGeom prst="rect">
            <a:avLst/>
          </a:prstGeom>
          <a:noFill/>
          <a:ln>
            <a:noFill/>
          </a:ln>
        </p:spPr>
      </p:pic>
    </p:spTree>
    <p:extLst>
      <p:ext uri="{BB962C8B-B14F-4D97-AF65-F5344CB8AC3E}">
        <p14:creationId xmlns:p14="http://schemas.microsoft.com/office/powerpoint/2010/main" val="357488012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pic>
        <p:nvPicPr>
          <p:cNvPr id="1185" name="Google Shape;1185;p17"/>
          <p:cNvPicPr preferRelativeResize="0"/>
          <p:nvPr/>
        </p:nvPicPr>
        <p:blipFill rotWithShape="1">
          <a:blip r:embed="rId3">
            <a:alphaModFix/>
          </a:blip>
          <a:srcRect/>
          <a:stretch/>
        </p:blipFill>
        <p:spPr>
          <a:xfrm>
            <a:off x="838200" y="1676400"/>
            <a:ext cx="6096528" cy="4365114"/>
          </a:xfrm>
          <a:prstGeom prst="rect">
            <a:avLst/>
          </a:prstGeom>
          <a:noFill/>
          <a:ln>
            <a:noFill/>
          </a:ln>
        </p:spPr>
      </p:pic>
      <p:sp>
        <p:nvSpPr>
          <p:cNvPr id="1186" name="Google Shape;1186;p17"/>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Basic Search Procedure</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87" name="Google Shape;1187;p17"/>
          <p:cNvSpPr txBox="1"/>
          <p:nvPr/>
        </p:nvSpPr>
        <p:spPr>
          <a:xfrm>
            <a:off x="744322" y="6172200"/>
            <a:ext cx="314214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Figure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5498343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1192" name="Google Shape;1192;p19"/>
          <p:cNvPicPr preferRelativeResize="0"/>
          <p:nvPr/>
        </p:nvPicPr>
        <p:blipFill rotWithShape="1">
          <a:blip r:embed="rId3">
            <a:alphaModFix/>
          </a:blip>
          <a:srcRect/>
          <a:stretch/>
        </p:blipFill>
        <p:spPr>
          <a:xfrm>
            <a:off x="838200" y="1676400"/>
            <a:ext cx="6096528" cy="4365114"/>
          </a:xfrm>
          <a:prstGeom prst="rect">
            <a:avLst/>
          </a:prstGeom>
          <a:noFill/>
          <a:ln>
            <a:noFill/>
          </a:ln>
        </p:spPr>
      </p:pic>
      <p:sp>
        <p:nvSpPr>
          <p:cNvPr id="1193" name="Google Shape;1193;p19"/>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Basic Search Procedure</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4" name="Google Shape;1194;p19"/>
          <p:cNvSpPr txBox="1"/>
          <p:nvPr/>
        </p:nvSpPr>
        <p:spPr>
          <a:xfrm>
            <a:off x="744322" y="6172200"/>
            <a:ext cx="314214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Figure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193197313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20"/>
          <p:cNvPicPr preferRelativeResize="0"/>
          <p:nvPr/>
        </p:nvPicPr>
        <p:blipFill rotWithShape="1">
          <a:blip r:embed="rId3">
            <a:alphaModFix/>
          </a:blip>
          <a:srcRect/>
          <a:stretch/>
        </p:blipFill>
        <p:spPr>
          <a:xfrm>
            <a:off x="381000" y="1676400"/>
            <a:ext cx="7699915" cy="4554107"/>
          </a:xfrm>
          <a:prstGeom prst="rect">
            <a:avLst/>
          </a:prstGeom>
          <a:noFill/>
          <a:ln>
            <a:noFill/>
          </a:ln>
        </p:spPr>
      </p:pic>
      <p:sp>
        <p:nvSpPr>
          <p:cNvPr id="1200" name="Google Shape;1200;p20"/>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Basic Search Procedure</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201" name="Google Shape;1201;p20"/>
          <p:cNvSpPr txBox="1"/>
          <p:nvPr/>
        </p:nvSpPr>
        <p:spPr>
          <a:xfrm>
            <a:off x="744322" y="6172200"/>
            <a:ext cx="3142142"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Figure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74745344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28"/>
          <p:cNvPicPr preferRelativeResize="0"/>
          <p:nvPr/>
        </p:nvPicPr>
        <p:blipFill rotWithShape="1">
          <a:blip r:embed="rId3">
            <a:alphaModFix/>
          </a:blip>
          <a:srcRect/>
          <a:stretch/>
        </p:blipFill>
        <p:spPr>
          <a:xfrm>
            <a:off x="0" y="2282953"/>
            <a:ext cx="9144000" cy="4041647"/>
          </a:xfrm>
          <a:prstGeom prst="rect">
            <a:avLst/>
          </a:prstGeom>
          <a:noFill/>
          <a:ln>
            <a:noFill/>
          </a:ln>
        </p:spPr>
      </p:pic>
      <p:sp>
        <p:nvSpPr>
          <p:cNvPr id="1243" name="Google Shape;1243;p28"/>
          <p:cNvSpPr txBox="1"/>
          <p:nvPr/>
        </p:nvSpPr>
        <p:spPr>
          <a:xfrm>
            <a:off x="609600" y="62484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dirty="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dirty="0">
              <a:ln>
                <a:noFill/>
              </a:ln>
              <a:solidFill>
                <a:srgbClr val="000000"/>
              </a:solidFill>
              <a:effectLst/>
              <a:uLnTx/>
              <a:uFillTx/>
              <a:latin typeface="Tahoma"/>
              <a:ea typeface="Tahoma"/>
              <a:cs typeface="Tahoma"/>
              <a:sym typeface="Tahoma"/>
            </a:endParaRPr>
          </a:p>
        </p:txBody>
      </p:sp>
      <p:sp>
        <p:nvSpPr>
          <p:cNvPr id="1244" name="Google Shape;1244;p28"/>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graphicFrame>
        <p:nvGraphicFramePr>
          <p:cNvPr id="5" name="Table 4"/>
          <p:cNvGraphicFramePr>
            <a:graphicFrameLocks noGrp="1"/>
          </p:cNvGraphicFramePr>
          <p:nvPr>
            <p:extLst>
              <p:ext uri="{D42A27DB-BD31-4B8C-83A1-F6EECF244321}">
                <p14:modId xmlns:p14="http://schemas.microsoft.com/office/powerpoint/2010/main" val="1348646088"/>
              </p:ext>
            </p:extLst>
          </p:nvPr>
        </p:nvGraphicFramePr>
        <p:xfrm>
          <a:off x="3505200" y="762000"/>
          <a:ext cx="2743200" cy="1965960"/>
        </p:xfrm>
        <a:graphic>
          <a:graphicData uri="http://schemas.openxmlformats.org/drawingml/2006/table">
            <a:tbl>
              <a:tblPr>
                <a:tableStyleId>{2D5ABB26-0587-4C30-8999-92F81FD0307C}</a:tableStyleId>
              </a:tblPr>
              <a:tblGrid>
                <a:gridCol w="1229710">
                  <a:extLst>
                    <a:ext uri="{9D8B030D-6E8A-4147-A177-3AD203B41FA5}">
                      <a16:colId xmlns:a16="http://schemas.microsoft.com/office/drawing/2014/main" xmlns="" val="20000"/>
                    </a:ext>
                  </a:extLst>
                </a:gridCol>
                <a:gridCol w="1513490">
                  <a:extLst>
                    <a:ext uri="{9D8B030D-6E8A-4147-A177-3AD203B41FA5}">
                      <a16:colId xmlns:a16="http://schemas.microsoft.com/office/drawing/2014/main" xmlns="" val="20001"/>
                    </a:ext>
                  </a:extLst>
                </a:gridCol>
              </a:tblGrid>
              <a:tr h="379877">
                <a:tc>
                  <a:txBody>
                    <a:bodyPr/>
                    <a:lstStyle/>
                    <a:p>
                      <a:pPr algn="ctr" fontAlgn="b"/>
                      <a:r>
                        <a:rPr lang="en-US" sz="1800" b="1" u="none" strike="noStrike" dirty="0" smtClean="0">
                          <a:effectLst/>
                        </a:rPr>
                        <a:t>Size in</a:t>
                      </a:r>
                      <a:r>
                        <a:rPr lang="en-US" sz="1800" b="1" u="none" strike="noStrike" baseline="0" dirty="0" smtClean="0">
                          <a:effectLst/>
                        </a:rPr>
                        <a:t> </a:t>
                      </a:r>
                      <a:r>
                        <a:rPr lang="en-US" sz="1800" b="1" u="none" strike="noStrike" dirty="0" smtClean="0">
                          <a:effectLst/>
                        </a:rPr>
                        <a:t>feet</a:t>
                      </a:r>
                      <a:r>
                        <a:rPr lang="en-US" sz="1800" b="1" u="none" strike="noStrike" baseline="30000" dirty="0" smtClean="0">
                          <a:effectLst/>
                        </a:rPr>
                        <a:t>2</a:t>
                      </a:r>
                      <a:r>
                        <a:rPr lang="en-US" sz="1800" b="1" u="none" strike="noStrike" dirty="0" smtClean="0">
                          <a:effectLst/>
                        </a:rPr>
                        <a:t> (</a:t>
                      </a:r>
                      <a:r>
                        <a:rPr lang="en-US" sz="1800" b="0" u="none" strike="noStrike" dirty="0" smtClean="0">
                          <a:effectLst/>
                        </a:rPr>
                        <a:t>x</a:t>
                      </a:r>
                      <a:r>
                        <a:rPr lang="en-US" sz="1800" b="1" u="none" strike="noStrike" dirty="0" smtClean="0">
                          <a:effectLst/>
                        </a:rPr>
                        <a:t>)</a:t>
                      </a:r>
                      <a:endParaRPr lang="en-US" sz="1800" b="1" i="0" u="none" strike="noStrike" dirty="0">
                        <a:solidFill>
                          <a:srgbClr val="000000"/>
                        </a:solidFill>
                        <a:effectLst/>
                        <a:latin typeface="Calibri"/>
                      </a:endParaRPr>
                    </a:p>
                  </a:txBody>
                  <a:tcPr marL="7620" marR="7620" marT="762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smtClean="0">
                          <a:effectLst/>
                        </a:rPr>
                        <a:t>Price ($) in 1000's (</a:t>
                      </a:r>
                      <a:r>
                        <a:rPr lang="en-US" sz="1800" b="0" u="none" strike="noStrike" dirty="0" smtClean="0">
                          <a:effectLst/>
                        </a:rPr>
                        <a:t>y</a:t>
                      </a:r>
                      <a:r>
                        <a:rPr lang="en-US" sz="1800" b="1" u="none" strike="noStrike" dirty="0" smtClean="0">
                          <a:effectLst/>
                        </a:rPr>
                        <a:t>)</a:t>
                      </a:r>
                      <a:endParaRPr lang="en-US" sz="1800" b="1" i="0" u="none" strike="noStrike" dirty="0">
                        <a:solidFill>
                          <a:srgbClr val="000000"/>
                        </a:solidFill>
                        <a:effectLst/>
                        <a:latin typeface="Calibri"/>
                      </a:endParaRPr>
                    </a:p>
                  </a:txBody>
                  <a:tcPr marL="7620" marR="7620" marT="762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42086">
                <a:tc>
                  <a:txBody>
                    <a:bodyPr/>
                    <a:lstStyle/>
                    <a:p>
                      <a:pPr algn="ctr" fontAlgn="b"/>
                      <a:r>
                        <a:rPr lang="en-US" sz="1800" u="none" strike="noStrike" dirty="0">
                          <a:effectLst/>
                        </a:rPr>
                        <a:t>2104</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800" b="0" i="0" u="none" strike="noStrike" dirty="0" smtClean="0">
                          <a:solidFill>
                            <a:schemeClr val="tx1"/>
                          </a:solidFill>
                          <a:effectLst/>
                          <a:latin typeface="+mn-lt"/>
                        </a:rPr>
                        <a:t>460</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0001"/>
                  </a:ext>
                </a:extLst>
              </a:tr>
              <a:tr h="242086">
                <a:tc>
                  <a:txBody>
                    <a:bodyPr/>
                    <a:lstStyle/>
                    <a:p>
                      <a:pPr algn="ctr" fontAlgn="b"/>
                      <a:r>
                        <a:rPr lang="en-US" sz="1800" u="none" strike="noStrike" dirty="0" smtClean="0">
                          <a:effectLst/>
                        </a:rPr>
                        <a:t>1416</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232</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2"/>
                  </a:ext>
                </a:extLst>
              </a:tr>
              <a:tr h="242086">
                <a:tc>
                  <a:txBody>
                    <a:bodyPr/>
                    <a:lstStyle/>
                    <a:p>
                      <a:pPr algn="ctr" fontAlgn="b"/>
                      <a:r>
                        <a:rPr lang="en-US" sz="1800" u="none" strike="noStrike" dirty="0" smtClean="0">
                          <a:effectLst/>
                        </a:rPr>
                        <a:t>1534</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315</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3"/>
                  </a:ext>
                </a:extLst>
              </a:tr>
              <a:tr h="242086">
                <a:tc>
                  <a:txBody>
                    <a:bodyPr/>
                    <a:lstStyle/>
                    <a:p>
                      <a:pPr algn="ctr" fontAlgn="b"/>
                      <a:r>
                        <a:rPr lang="en-US" sz="1800" u="none" strike="noStrike" dirty="0" smtClean="0">
                          <a:effectLst/>
                        </a:rPr>
                        <a:t>852</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178</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4"/>
                  </a:ext>
                </a:extLst>
              </a:tr>
              <a:tr h="242086">
                <a:tc>
                  <a:txBody>
                    <a:bodyPr/>
                    <a:lstStyle/>
                    <a:p>
                      <a:pPr algn="ctr" fontAlgn="b"/>
                      <a:r>
                        <a:rPr lang="en-US" sz="1800" u="none" strike="noStrike" dirty="0" smtClean="0">
                          <a:effectLst/>
                        </a:rPr>
                        <a:t>…</a:t>
                      </a:r>
                      <a:endParaRPr lang="en-US" sz="1800" b="0" i="0" u="none" strike="noStrike" dirty="0">
                        <a:solidFill>
                          <a:srgbClr val="000000"/>
                        </a:solidFill>
                        <a:effectLst/>
                        <a:latin typeface="Calibri"/>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800" u="none" strike="noStrike" dirty="0" smtClean="0">
                          <a:effectLst/>
                        </a:rPr>
                        <a:t>…</a:t>
                      </a:r>
                      <a:endParaRPr lang="en-US" sz="1800" b="0" i="0" u="none" strike="noStrike" dirty="0">
                        <a:solidFill>
                          <a:srgbClr val="000000"/>
                        </a:solidFill>
                        <a:effectLst/>
                        <a:latin typeface="Calibri"/>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61901454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p29"/>
          <p:cNvPicPr preferRelativeResize="0"/>
          <p:nvPr/>
        </p:nvPicPr>
        <p:blipFill rotWithShape="1">
          <a:blip r:embed="rId3">
            <a:alphaModFix/>
          </a:blip>
          <a:srcRect/>
          <a:stretch/>
        </p:blipFill>
        <p:spPr>
          <a:xfrm>
            <a:off x="0" y="1447800"/>
            <a:ext cx="9144000" cy="3962399"/>
          </a:xfrm>
          <a:prstGeom prst="rect">
            <a:avLst/>
          </a:prstGeom>
          <a:noFill/>
          <a:ln>
            <a:noFill/>
          </a:ln>
        </p:spPr>
      </p:pic>
      <p:sp>
        <p:nvSpPr>
          <p:cNvPr id="1250" name="Google Shape;1250;p29"/>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51" name="Google Shape;1251;p29"/>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34378090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pic>
        <p:nvPicPr>
          <p:cNvPr id="1256" name="Google Shape;1256;p30"/>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57" name="Google Shape;1257;p30"/>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58" name="Google Shape;1258;p30"/>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5681532"/>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Google Shape;1263;p31"/>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64" name="Google Shape;1264;p31"/>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65" name="Google Shape;1265;p31"/>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386060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22"/>
          <p:cNvSpPr txBox="1"/>
          <p:nvPr/>
        </p:nvSpPr>
        <p:spPr>
          <a:xfrm>
            <a:off x="533400" y="1527737"/>
            <a:ext cx="5085300" cy="43002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Web search</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Computational biology</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Finance</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E-commerce</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Space exploration</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Robotics</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Information extraction</a:t>
            </a:r>
            <a:endParaRPr sz="2800">
              <a:solidFill>
                <a:schemeClr val="dk1"/>
              </a:solidFill>
              <a:latin typeface="Trebuchet MS"/>
              <a:ea typeface="Trebuchet MS"/>
              <a:cs typeface="Trebuchet MS"/>
              <a:sym typeface="Trebuchet MS"/>
            </a:endParaRPr>
          </a:p>
          <a:p>
            <a:pPr marL="355600" marR="0" lvl="0" indent="-342900" algn="l" rtl="0">
              <a:lnSpc>
                <a:spcPct val="11889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Social networks</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Language Processing</a:t>
            </a:r>
            <a:endParaRPr/>
          </a:p>
          <a:p>
            <a:pPr marL="12700" marR="0" lvl="0" indent="0" algn="l" rtl="0">
              <a:lnSpc>
                <a:spcPct val="100000"/>
              </a:lnSpc>
              <a:spcBef>
                <a:spcPts val="40"/>
              </a:spcBef>
              <a:spcAft>
                <a:spcPts val="0"/>
              </a:spcAft>
              <a:buNone/>
            </a:pPr>
            <a:r>
              <a:rPr lang="en-US" sz="2800">
                <a:solidFill>
                  <a:schemeClr val="dk1"/>
                </a:solidFill>
                <a:latin typeface="Trebuchet MS"/>
                <a:ea typeface="Trebuchet MS"/>
                <a:cs typeface="Trebuchet MS"/>
                <a:sym typeface="Trebuchet MS"/>
              </a:rPr>
              <a:t>Many more emerging…</a:t>
            </a:r>
            <a:endParaRPr sz="2800">
              <a:solidFill>
                <a:schemeClr val="dk1"/>
              </a:solidFill>
              <a:latin typeface="Trebuchet MS"/>
              <a:ea typeface="Trebuchet MS"/>
              <a:cs typeface="Trebuchet MS"/>
              <a:sym typeface="Trebuchet MS"/>
            </a:endParaRPr>
          </a:p>
        </p:txBody>
      </p:sp>
      <p:sp>
        <p:nvSpPr>
          <p:cNvPr id="605" name="Google Shape;605;p22"/>
          <p:cNvSpPr txBox="1"/>
          <p:nvPr/>
        </p:nvSpPr>
        <p:spPr>
          <a:xfrm>
            <a:off x="78754" y="6569500"/>
            <a:ext cx="28137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Pedro Domingos</a:t>
            </a:r>
            <a:endParaRPr sz="1400">
              <a:solidFill>
                <a:schemeClr val="dk1"/>
              </a:solidFill>
              <a:latin typeface="Trebuchet MS"/>
              <a:ea typeface="Trebuchet MS"/>
              <a:cs typeface="Trebuchet MS"/>
              <a:sym typeface="Trebuchet MS"/>
            </a:endParaRPr>
          </a:p>
        </p:txBody>
      </p:sp>
      <p:sp>
        <p:nvSpPr>
          <p:cNvPr id="606" name="Google Shape;606;p22"/>
          <p:cNvSpPr txBox="1"/>
          <p:nvPr/>
        </p:nvSpPr>
        <p:spPr>
          <a:xfrm>
            <a:off x="0" y="433252"/>
            <a:ext cx="91440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400"/>
              <a:buFont typeface="Calibri"/>
              <a:buNone/>
            </a:pPr>
            <a:r>
              <a:rPr lang="en-US" sz="4400" b="1">
                <a:solidFill>
                  <a:schemeClr val="dk1"/>
                </a:solidFill>
                <a:latin typeface="Calibri"/>
                <a:ea typeface="Calibri"/>
                <a:cs typeface="Calibri"/>
                <a:sym typeface="Calibri"/>
              </a:rPr>
              <a:t>Application Domains</a:t>
            </a:r>
            <a:endParaRPr sz="44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32"/>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71" name="Google Shape;1271;p32"/>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72" name="Google Shape;1272;p32"/>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50469465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p33"/>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78" name="Google Shape;1278;p33"/>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79" name="Google Shape;1279;p33"/>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6425512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pic>
        <p:nvPicPr>
          <p:cNvPr id="1284" name="Google Shape;1284;p34"/>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85" name="Google Shape;1285;p34"/>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86" name="Google Shape;1286;p34"/>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12000544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pic>
        <p:nvPicPr>
          <p:cNvPr id="1291" name="Google Shape;1291;p35"/>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92" name="Google Shape;1292;p35"/>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293" name="Google Shape;1293;p35"/>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3657997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pic>
        <p:nvPicPr>
          <p:cNvPr id="1298" name="Google Shape;1298;p50"/>
          <p:cNvPicPr preferRelativeResize="0"/>
          <p:nvPr/>
        </p:nvPicPr>
        <p:blipFill rotWithShape="1">
          <a:blip r:embed="rId3">
            <a:alphaModFix/>
          </a:blip>
          <a:srcRect/>
          <a:stretch/>
        </p:blipFill>
        <p:spPr>
          <a:xfrm>
            <a:off x="0" y="1408176"/>
            <a:ext cx="9144000" cy="4041647"/>
          </a:xfrm>
          <a:prstGeom prst="rect">
            <a:avLst/>
          </a:prstGeom>
          <a:noFill/>
          <a:ln>
            <a:noFill/>
          </a:ln>
        </p:spPr>
      </p:pic>
      <p:sp>
        <p:nvSpPr>
          <p:cNvPr id="1299" name="Google Shape;1299;p50"/>
          <p:cNvSpPr txBox="1"/>
          <p:nvPr/>
        </p:nvSpPr>
        <p:spPr>
          <a:xfrm>
            <a:off x="762000" y="5791200"/>
            <a:ext cx="3027817" cy="307777"/>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1200" cap="none" spc="0" normalizeH="0" baseline="0" noProof="0">
                <a:ln>
                  <a:noFill/>
                </a:ln>
                <a:solidFill>
                  <a:srgbClr val="000000"/>
                </a:solidFill>
                <a:effectLst/>
                <a:uLnTx/>
                <a:uFillTx/>
                <a:latin typeface="Tahoma"/>
                <a:ea typeface="Tahoma"/>
                <a:cs typeface="Tahoma"/>
                <a:sym typeface="Tahoma"/>
              </a:rPr>
              <a:t>Source Credit : Slide by Andrew Ng </a:t>
            </a:r>
            <a:endParaRPr kumimoji="0" sz="1400" b="0" i="0" u="none" strike="noStrike" kern="1200" cap="none" spc="0" normalizeH="0" baseline="0" noProof="0">
              <a:ln>
                <a:noFill/>
              </a:ln>
              <a:solidFill>
                <a:srgbClr val="000000"/>
              </a:solidFill>
              <a:effectLst/>
              <a:uLnTx/>
              <a:uFillTx/>
              <a:latin typeface="Tahoma"/>
              <a:ea typeface="Tahoma"/>
              <a:cs typeface="Tahoma"/>
              <a:sym typeface="Tahoma"/>
            </a:endParaRPr>
          </a:p>
        </p:txBody>
      </p:sp>
      <p:sp>
        <p:nvSpPr>
          <p:cNvPr id="1300" name="Google Shape;1300;p50"/>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base"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120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84103633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Google Shape;1206;p22"/>
          <p:cNvPicPr preferRelativeResize="0"/>
          <p:nvPr/>
        </p:nvPicPr>
        <p:blipFill rotWithShape="1">
          <a:blip r:embed="rId3">
            <a:alphaModFix/>
          </a:blip>
          <a:srcRect/>
          <a:stretch/>
        </p:blipFill>
        <p:spPr>
          <a:xfrm>
            <a:off x="762000" y="1562884"/>
            <a:ext cx="7620000" cy="4761715"/>
          </a:xfrm>
          <a:prstGeom prst="rect">
            <a:avLst/>
          </a:prstGeom>
          <a:noFill/>
          <a:ln>
            <a:noFill/>
          </a:ln>
        </p:spPr>
      </p:pic>
      <p:sp>
        <p:nvSpPr>
          <p:cNvPr id="1207" name="Google Shape;1207;p22"/>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49069192"/>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pic>
        <p:nvPicPr>
          <p:cNvPr id="1230" name="Google Shape;1230;p26"/>
          <p:cNvPicPr preferRelativeResize="0"/>
          <p:nvPr/>
        </p:nvPicPr>
        <p:blipFill rotWithShape="1">
          <a:blip r:embed="rId3">
            <a:alphaModFix/>
          </a:blip>
          <a:srcRect/>
          <a:stretch/>
        </p:blipFill>
        <p:spPr>
          <a:xfrm>
            <a:off x="761999" y="1551150"/>
            <a:ext cx="7632643" cy="4773450"/>
          </a:xfrm>
          <a:prstGeom prst="rect">
            <a:avLst/>
          </a:prstGeom>
          <a:noFill/>
          <a:ln>
            <a:noFill/>
          </a:ln>
        </p:spPr>
      </p:pic>
      <p:sp>
        <p:nvSpPr>
          <p:cNvPr id="1231" name="Google Shape;1231;p26"/>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Gradient Descent</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90831647"/>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27"/>
          <p:cNvPicPr preferRelativeResize="0"/>
          <p:nvPr/>
        </p:nvPicPr>
        <p:blipFill rotWithShape="1">
          <a:blip r:embed="rId3">
            <a:alphaModFix/>
          </a:blip>
          <a:srcRect/>
          <a:stretch/>
        </p:blipFill>
        <p:spPr>
          <a:xfrm>
            <a:off x="762000" y="1600200"/>
            <a:ext cx="7391400" cy="4622089"/>
          </a:xfrm>
          <a:prstGeom prst="rect">
            <a:avLst/>
          </a:prstGeom>
          <a:noFill/>
          <a:ln>
            <a:noFill/>
          </a:ln>
        </p:spPr>
      </p:pic>
      <p:sp>
        <p:nvSpPr>
          <p:cNvPr id="1237" name="Google Shape;1237;p27"/>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Gradient Descent for Linear Regression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3186128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6" name="Google Shape;1306;p51"/>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smtClean="0">
                <a:ln>
                  <a:noFill/>
                </a:ln>
                <a:solidFill>
                  <a:srgbClr val="000000"/>
                </a:solidFill>
                <a:effectLst/>
                <a:uLnTx/>
                <a:uFillTx/>
                <a:latin typeface="Arial"/>
                <a:ea typeface="Arial"/>
                <a:cs typeface="Arial"/>
                <a:sym typeface="Arial"/>
              </a:rPr>
              <a:t>Guarantee of Convergence</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345E0D1A-609E-7945-A938-F9CAE755BFD6}"/>
                  </a:ext>
                </a:extLst>
              </p:cNvPr>
              <p:cNvSpPr/>
              <p:nvPr/>
            </p:nvSpPr>
            <p:spPr>
              <a:xfrm>
                <a:off x="5678471" y="1473494"/>
                <a:ext cx="2280753" cy="7080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α</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prstClr val="black"/>
                              </a:solidFill>
                              <a:effectLst/>
                              <a:uLnTx/>
                              <a:uFillTx/>
                              <a:latin typeface="Cambria Math"/>
                              <a:ea typeface="Cambria Math" panose="02040503050406030204" pitchFamily="18" charset="0"/>
                              <a:cs typeface="+mn-cs"/>
                            </a:rPr>
                          </m:ctrlPr>
                        </m:fPr>
                        <m:num>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𝒅</m:t>
                          </m:r>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𝑱</m:t>
                          </m:r>
                          <m:d>
                            <m:dPr>
                              <m:ctrlPr>
                                <a:rPr kumimoji="0" lang="en-GB" sz="1800" b="1" i="1" u="none" strike="noStrike" kern="1200" cap="none" spc="0" normalizeH="0" baseline="0" noProof="0">
                                  <a:ln>
                                    <a:noFill/>
                                  </a:ln>
                                  <a:solidFill>
                                    <a:srgbClr val="C00000"/>
                                  </a:solidFill>
                                  <a:effectLst/>
                                  <a:uLnTx/>
                                  <a:uFillTx/>
                                  <a:latin typeface="Cambria Math"/>
                                  <a:ea typeface="+mn-ea"/>
                                  <a:cs typeface="+mn-cs"/>
                                </a:rPr>
                              </m:ctrlPr>
                            </m:dPr>
                            <m:e>
                              <m:sSub>
                                <m:sSubPr>
                                  <m:ctrlPr>
                                    <a:rPr kumimoji="0" lang="en-GB" sz="1800" b="1" i="1" u="none" strike="noStrike" kern="1200" cap="none" spc="0" normalizeH="0" baseline="0" noProof="0">
                                      <a:ln>
                                        <a:noFill/>
                                      </a:ln>
                                      <a:solidFill>
                                        <a:srgbClr val="C00000"/>
                                      </a:solidFill>
                                      <a:effectLst/>
                                      <a:uLnTx/>
                                      <a:uFillTx/>
                                      <a:latin typeface="Cambria Math"/>
                                      <a:ea typeface="+mn-ea"/>
                                      <a:cs typeface="+mn-cs"/>
                                    </a:rPr>
                                  </m:ctrlPr>
                                </m:sSubPr>
                                <m:e>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𝜽</m:t>
                                  </m:r>
                                </m:e>
                                <m:sub>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𝟏</m:t>
                                  </m:r>
                                </m:sub>
                              </m:sSub>
                            </m:e>
                          </m:d>
                        </m:num>
                        <m:den>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𝒅</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Rectangle 4">
                <a:extLst>
                  <a:ext uri="{FF2B5EF4-FFF2-40B4-BE49-F238E27FC236}">
                    <a16:creationId xmlns:a16="http://schemas.microsoft.com/office/drawing/2014/main" id="{345E0D1A-609E-7945-A938-F9CAE755BFD6}"/>
                  </a:ext>
                </a:extLst>
              </p:cNvPr>
              <p:cNvSpPr>
                <a:spLocks noRot="1" noChangeAspect="1" noMove="1" noResize="1" noEditPoints="1" noAdjustHandles="1" noChangeArrowheads="1" noChangeShapeType="1" noTextEdit="1"/>
              </p:cNvSpPr>
              <p:nvPr/>
            </p:nvSpPr>
            <p:spPr>
              <a:xfrm>
                <a:off x="5678471" y="1473494"/>
                <a:ext cx="2280753" cy="70801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A6105138-0AC2-5949-AF9C-C55293ADC0DA}"/>
                  </a:ext>
                </a:extLst>
              </p:cNvPr>
              <p:cNvSpPr/>
              <p:nvPr/>
            </p:nvSpPr>
            <p:spPr>
              <a:xfrm>
                <a:off x="5985956" y="2034222"/>
                <a:ext cx="31580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α</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𝑃𝑜𝑠𝑖𝑡𝑖𝑣𝑒</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𝑁𝑢𝑚𝑏𝑒𝑟</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Rectangle 5">
                <a:extLst>
                  <a:ext uri="{FF2B5EF4-FFF2-40B4-BE49-F238E27FC236}">
                    <a16:creationId xmlns:a16="http://schemas.microsoft.com/office/drawing/2014/main" id="{A6105138-0AC2-5949-AF9C-C55293ADC0DA}"/>
                  </a:ext>
                </a:extLst>
              </p:cNvPr>
              <p:cNvSpPr>
                <a:spLocks noRot="1" noChangeAspect="1" noMove="1" noResize="1" noEditPoints="1" noAdjustHandles="1" noChangeArrowheads="1" noChangeShapeType="1" noTextEdit="1"/>
              </p:cNvSpPr>
              <p:nvPr/>
            </p:nvSpPr>
            <p:spPr>
              <a:xfrm>
                <a:off x="5985956" y="2034222"/>
                <a:ext cx="3158044" cy="369332"/>
              </a:xfrm>
              <a:prstGeom prst="rect">
                <a:avLst/>
              </a:prstGeom>
              <a:blipFill>
                <a:blip r:embed="rId4"/>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3D586F47-EF56-6C44-88F2-295B79C28767}"/>
                  </a:ext>
                </a:extLst>
              </p:cNvPr>
              <p:cNvSpPr txBox="1"/>
              <p:nvPr/>
            </p:nvSpPr>
            <p:spPr>
              <a:xfrm>
                <a:off x="6025069" y="2372904"/>
                <a:ext cx="30798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1800" b="0" i="0" u="none" strike="noStrike" kern="1200" cap="none" spc="0" normalizeH="0" baseline="0" noProof="0" dirty="0">
                    <a:ln>
                      <a:noFill/>
                    </a:ln>
                    <a:solidFill>
                      <a:prstClr val="black"/>
                    </a:solidFill>
                    <a:effectLst/>
                    <a:uLnTx/>
                    <a:uFillTx/>
                    <a:latin typeface="Calibri"/>
                    <a:ea typeface="+mn-ea"/>
                    <a:cs typeface="+mn-cs"/>
                  </a:rPr>
                  <a:t>Decrease </a:t>
                </a:r>
                <a14:m>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x-none" sz="1800" b="0" i="0" u="none" strike="noStrike" kern="1200" cap="none" spc="0" normalizeH="0" baseline="0" noProof="0" dirty="0">
                    <a:ln>
                      <a:noFill/>
                    </a:ln>
                    <a:solidFill>
                      <a:prstClr val="black"/>
                    </a:solidFill>
                    <a:effectLst/>
                    <a:uLnTx/>
                    <a:uFillTx/>
                    <a:latin typeface="Calibri"/>
                    <a:ea typeface="+mn-ea"/>
                    <a:cs typeface="+mn-cs"/>
                  </a:rPr>
                  <a:t> by a certain value </a:t>
                </a:r>
              </a:p>
            </p:txBody>
          </p:sp>
        </mc:Choice>
        <mc:Fallback xmlns="">
          <p:sp>
            <p:nvSpPr>
              <p:cNvPr id="7" name="TextBox 6">
                <a:extLst>
                  <a:ext uri="{FF2B5EF4-FFF2-40B4-BE49-F238E27FC236}">
                    <a16:creationId xmlns:a16="http://schemas.microsoft.com/office/drawing/2014/main" id="{3D586F47-EF56-6C44-88F2-295B79C28767}"/>
                  </a:ext>
                </a:extLst>
              </p:cNvPr>
              <p:cNvSpPr txBox="1">
                <a:spLocks noRot="1" noChangeAspect="1" noMove="1" noResize="1" noEditPoints="1" noAdjustHandles="1" noChangeArrowheads="1" noChangeShapeType="1" noTextEdit="1"/>
              </p:cNvSpPr>
              <p:nvPr/>
            </p:nvSpPr>
            <p:spPr>
              <a:xfrm>
                <a:off x="6025069" y="2372904"/>
                <a:ext cx="3079817" cy="369332"/>
              </a:xfrm>
              <a:prstGeom prst="rect">
                <a:avLst/>
              </a:prstGeom>
              <a:blipFill>
                <a:blip r:embed="rId5"/>
                <a:stretch>
                  <a:fillRect l="-1581" t="-8197" r="-593" b="-24590"/>
                </a:stretch>
              </a:blipFill>
            </p:spPr>
            <p:txBody>
              <a:bodyPr/>
              <a:lstStyle/>
              <a:p>
                <a:r>
                  <a:rPr lang="en-IN">
                    <a:noFill/>
                  </a:rPr>
                  <a:t> </a:t>
                </a:r>
              </a:p>
            </p:txBody>
          </p:sp>
        </mc:Fallback>
      </mc:AlternateContent>
      <p:sp>
        <p:nvSpPr>
          <p:cNvPr id="8" name="Rectangle 7"/>
          <p:cNvSpPr/>
          <p:nvPr/>
        </p:nvSpPr>
        <p:spPr>
          <a:xfrm>
            <a:off x="228600" y="6172200"/>
            <a:ext cx="254749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smtClean="0">
                <a:ln>
                  <a:noFill/>
                </a:ln>
                <a:solidFill>
                  <a:srgbClr val="323232"/>
                </a:solidFill>
                <a:effectLst/>
                <a:uLnTx/>
                <a:uFillTx/>
                <a:latin typeface="Times New Roman" panose="02020603050405020304" pitchFamily="18" charset="0"/>
                <a:ea typeface="+mn-ea"/>
                <a:cs typeface="Times New Roman" panose="02020603050405020304" pitchFamily="18" charset="0"/>
              </a:rPr>
              <a:t>Source Credit</a:t>
            </a:r>
            <a:r>
              <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rPr>
              <a:t>: </a:t>
            </a:r>
            <a:r>
              <a:rPr kumimoji="0" lang="en-IN" sz="1050" b="0" i="0" u="none" strike="noStrike" kern="1200" cap="none" spc="0" normalizeH="0" baseline="0" noProof="0" dirty="0" err="1">
                <a:ln>
                  <a:noFill/>
                </a:ln>
                <a:solidFill>
                  <a:srgbClr val="323232"/>
                </a:solidFill>
                <a:effectLst/>
                <a:uLnTx/>
                <a:uFillTx/>
                <a:latin typeface="Times New Roman" panose="02020603050405020304" pitchFamily="18" charset="0"/>
                <a:ea typeface="+mn-ea"/>
                <a:cs typeface="Times New Roman" panose="02020603050405020304" pitchFamily="18" charset="0"/>
              </a:rPr>
              <a:t>Prof.</a:t>
            </a:r>
            <a:r>
              <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rPr>
              <a:t> Mohammad </a:t>
            </a:r>
            <a:r>
              <a:rPr kumimoji="0" lang="en-IN" sz="1050" b="0" i="0" u="none" strike="noStrike" kern="1200" cap="none" spc="0" normalizeH="0" baseline="0" noProof="0" dirty="0" err="1">
                <a:ln>
                  <a:noFill/>
                </a:ln>
                <a:solidFill>
                  <a:srgbClr val="323232"/>
                </a:solidFill>
                <a:effectLst/>
                <a:uLnTx/>
                <a:uFillTx/>
                <a:latin typeface="Times New Roman" panose="02020603050405020304" pitchFamily="18" charset="0"/>
                <a:ea typeface="+mn-ea"/>
                <a:cs typeface="Times New Roman" panose="02020603050405020304" pitchFamily="18" charset="0"/>
              </a:rPr>
              <a:t>Hammoud</a:t>
            </a:r>
            <a:endPar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endParaRPr>
          </a:p>
        </p:txBody>
      </p:sp>
      <p:pic>
        <p:nvPicPr>
          <p:cNvPr id="20" name="Picture 19">
            <a:extLst>
              <a:ext uri="{FF2B5EF4-FFF2-40B4-BE49-F238E27FC236}">
                <a16:creationId xmlns:a16="http://schemas.microsoft.com/office/drawing/2014/main" xmlns="" id="{93B14EDD-ADF2-A949-8761-556E6A535048}"/>
              </a:ext>
            </a:extLst>
          </p:cNvPr>
          <p:cNvPicPr>
            <a:picLocks noChangeAspect="1"/>
          </p:cNvPicPr>
          <p:nvPr/>
        </p:nvPicPr>
        <p:blipFill>
          <a:blip r:embed="rId6"/>
          <a:stretch>
            <a:fillRect/>
          </a:stretch>
        </p:blipFill>
        <p:spPr>
          <a:xfrm>
            <a:off x="386776" y="1520265"/>
            <a:ext cx="3018138" cy="1985495"/>
          </a:xfrm>
          <a:prstGeom prst="rect">
            <a:avLst/>
          </a:prstGeom>
        </p:spPr>
      </p:pic>
      <p:sp>
        <p:nvSpPr>
          <p:cNvPr id="21" name="Rectangle 20">
            <a:extLst>
              <a:ext uri="{FF2B5EF4-FFF2-40B4-BE49-F238E27FC236}">
                <a16:creationId xmlns:a16="http://schemas.microsoft.com/office/drawing/2014/main" xmlns="" id="{DA0A8A8B-41C5-FC44-BD8A-0A8BD4F84870}"/>
              </a:ext>
            </a:extLst>
          </p:cNvPr>
          <p:cNvSpPr/>
          <p:nvPr/>
        </p:nvSpPr>
        <p:spPr>
          <a:xfrm>
            <a:off x="3404914" y="3355720"/>
            <a:ext cx="369012"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FF0000"/>
                </a:solidFill>
                <a:effectLst/>
                <a:uLnTx/>
                <a:uFillTx/>
                <a:latin typeface="Calibri"/>
                <a:ea typeface="+mn-ea"/>
                <a:cs typeface="+mn-cs"/>
              </a:rPr>
              <a:t>𝞱</a:t>
            </a:r>
            <a:r>
              <a:rPr kumimoji="0" lang="en-GB" sz="1500" b="0" i="1" u="none" strike="noStrike" kern="1200" cap="none" spc="0" normalizeH="0" baseline="-25000" noProof="0" dirty="0">
                <a:ln>
                  <a:noFill/>
                </a:ln>
                <a:solidFill>
                  <a:srgbClr val="FF0000"/>
                </a:solidFill>
                <a:effectLst/>
                <a:uLnTx/>
                <a:uFillTx/>
                <a:latin typeface="Calibri"/>
                <a:ea typeface="+mn-ea"/>
                <a:cs typeface="+mn-cs"/>
              </a:rPr>
              <a:t>1</a:t>
            </a:r>
            <a:endParaRPr kumimoji="0" lang="x-none" sz="1500" b="0" i="0" u="none" strike="noStrike" kern="1200" cap="none" spc="0" normalizeH="0" baseline="0" noProof="0" dirty="0">
              <a:ln>
                <a:noFill/>
              </a:ln>
              <a:solidFill>
                <a:srgbClr val="FF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xmlns="" id="{DD125D12-F1AB-5940-928F-F1D808724869}"/>
                  </a:ext>
                </a:extLst>
              </p:cNvPr>
              <p:cNvSpPr/>
              <p:nvPr/>
            </p:nvSpPr>
            <p:spPr>
              <a:xfrm>
                <a:off x="1764679" y="1219200"/>
                <a:ext cx="309700"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5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𝑱</m:t>
                      </m:r>
                    </m:oMath>
                  </m:oMathPara>
                </a14:m>
                <a:endParaRPr kumimoji="0" lang="x-none" sz="15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22" name="Rectangle 21">
                <a:extLst>
                  <a:ext uri="{FF2B5EF4-FFF2-40B4-BE49-F238E27FC236}">
                    <a16:creationId xmlns:a16="http://schemas.microsoft.com/office/drawing/2014/main" id="{DD125D12-F1AB-5940-928F-F1D808724869}"/>
                  </a:ext>
                </a:extLst>
              </p:cNvPr>
              <p:cNvSpPr>
                <a:spLocks noRot="1" noChangeAspect="1" noMove="1" noResize="1" noEditPoints="1" noAdjustHandles="1" noChangeArrowheads="1" noChangeShapeType="1" noTextEdit="1"/>
              </p:cNvSpPr>
              <p:nvPr/>
            </p:nvSpPr>
            <p:spPr>
              <a:xfrm>
                <a:off x="1764679" y="1219200"/>
                <a:ext cx="309700" cy="323165"/>
              </a:xfrm>
              <a:prstGeom prst="rect">
                <a:avLst/>
              </a:prstGeom>
              <a:blipFill>
                <a:blip r:embed="rId7"/>
                <a:stretch>
                  <a:fillRect b="-5660"/>
                </a:stretch>
              </a:blipFill>
            </p:spPr>
            <p:txBody>
              <a:bodyPr/>
              <a:lstStyle/>
              <a:p>
                <a:r>
                  <a:rPr lang="en-IN">
                    <a:noFill/>
                  </a:rPr>
                  <a:t> </a:t>
                </a:r>
              </a:p>
            </p:txBody>
          </p:sp>
        </mc:Fallback>
      </mc:AlternateContent>
      <p:sp>
        <p:nvSpPr>
          <p:cNvPr id="23" name="Oval 22">
            <a:extLst>
              <a:ext uri="{FF2B5EF4-FFF2-40B4-BE49-F238E27FC236}">
                <a16:creationId xmlns:a16="http://schemas.microsoft.com/office/drawing/2014/main" xmlns="" id="{3C1F1403-3DAC-454E-BCB9-A145C4226850}"/>
              </a:ext>
            </a:extLst>
          </p:cNvPr>
          <p:cNvSpPr/>
          <p:nvPr/>
        </p:nvSpPr>
        <p:spPr>
          <a:xfrm>
            <a:off x="2869715" y="2565232"/>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xmlns="" id="{968869EA-885A-4642-8957-06917457EBB9}"/>
              </a:ext>
            </a:extLst>
          </p:cNvPr>
          <p:cNvCxnSpPr>
            <a:cxnSpLocks/>
          </p:cNvCxnSpPr>
          <p:nvPr/>
        </p:nvCxnSpPr>
        <p:spPr>
          <a:xfrm flipH="1">
            <a:off x="2734562" y="2074051"/>
            <a:ext cx="389238" cy="101652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B9702A3E-36FD-0547-B212-23D32533C48B}"/>
              </a:ext>
            </a:extLst>
          </p:cNvPr>
          <p:cNvSpPr txBox="1"/>
          <p:nvPr/>
        </p:nvSpPr>
        <p:spPr>
          <a:xfrm>
            <a:off x="3709196" y="2473070"/>
            <a:ext cx="1624804"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1500" b="0" i="0" u="none" strike="noStrike" kern="1200" cap="none" spc="0" normalizeH="0" baseline="0" noProof="0" dirty="0">
                <a:ln>
                  <a:noFill/>
                </a:ln>
                <a:solidFill>
                  <a:srgbClr val="00B050"/>
                </a:solidFill>
                <a:effectLst/>
                <a:uLnTx/>
                <a:uFillTx/>
                <a:latin typeface="Calibri"/>
                <a:ea typeface="+mn-ea"/>
                <a:cs typeface="+mn-cs"/>
              </a:rPr>
              <a:t>Positive Derivative</a:t>
            </a:r>
          </a:p>
        </p:txBody>
      </p:sp>
      <p:cxnSp>
        <p:nvCxnSpPr>
          <p:cNvPr id="26" name="Curved Connector 25">
            <a:extLst>
              <a:ext uri="{FF2B5EF4-FFF2-40B4-BE49-F238E27FC236}">
                <a16:creationId xmlns:a16="http://schemas.microsoft.com/office/drawing/2014/main" xmlns="" id="{CB4ADC49-38D8-F241-BF02-7E9B0C13B811}"/>
              </a:ext>
            </a:extLst>
          </p:cNvPr>
          <p:cNvCxnSpPr>
            <a:cxnSpLocks/>
            <a:endCxn id="25" idx="1"/>
          </p:cNvCxnSpPr>
          <p:nvPr/>
        </p:nvCxnSpPr>
        <p:spPr>
          <a:xfrm>
            <a:off x="3031124" y="2565232"/>
            <a:ext cx="678072" cy="69421"/>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37B12DEB-4312-3A4F-9712-2B3D0E4411C8}"/>
              </a:ext>
            </a:extLst>
          </p:cNvPr>
          <p:cNvCxnSpPr>
            <a:cxnSpLocks/>
            <a:stCxn id="23" idx="4"/>
          </p:cNvCxnSpPr>
          <p:nvPr/>
        </p:nvCxnSpPr>
        <p:spPr>
          <a:xfrm>
            <a:off x="2916053" y="2657907"/>
            <a:ext cx="0" cy="84785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D8946BBA-6F74-B642-87AF-79A6789C17BB}"/>
              </a:ext>
            </a:extLst>
          </p:cNvPr>
          <p:cNvSpPr/>
          <p:nvPr/>
        </p:nvSpPr>
        <p:spPr>
          <a:xfrm>
            <a:off x="2793134" y="3505857"/>
            <a:ext cx="349776"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cxnSp>
        <p:nvCxnSpPr>
          <p:cNvPr id="29" name="Straight Arrow Connector 28">
            <a:extLst>
              <a:ext uri="{FF2B5EF4-FFF2-40B4-BE49-F238E27FC236}">
                <a16:creationId xmlns:a16="http://schemas.microsoft.com/office/drawing/2014/main" xmlns="" id="{FFA8E2E6-5FC3-CA40-991A-02AB440129ED}"/>
              </a:ext>
            </a:extLst>
          </p:cNvPr>
          <p:cNvCxnSpPr/>
          <p:nvPr/>
        </p:nvCxnSpPr>
        <p:spPr>
          <a:xfrm flipH="1">
            <a:off x="2592623" y="3782856"/>
            <a:ext cx="3234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xmlns="" id="{93B14EDD-ADF2-A949-8761-556E6A535048}"/>
              </a:ext>
            </a:extLst>
          </p:cNvPr>
          <p:cNvPicPr>
            <a:picLocks noChangeAspect="1"/>
          </p:cNvPicPr>
          <p:nvPr/>
        </p:nvPicPr>
        <p:blipFill>
          <a:blip r:embed="rId6"/>
          <a:stretch>
            <a:fillRect/>
          </a:stretch>
        </p:blipFill>
        <p:spPr>
          <a:xfrm>
            <a:off x="381000" y="3863373"/>
            <a:ext cx="3018138" cy="1985495"/>
          </a:xfrm>
          <a:prstGeom prst="rect">
            <a:avLst/>
          </a:prstGeom>
        </p:spPr>
      </p:pic>
      <p:sp>
        <p:nvSpPr>
          <p:cNvPr id="31" name="Rectangle 30">
            <a:extLst>
              <a:ext uri="{FF2B5EF4-FFF2-40B4-BE49-F238E27FC236}">
                <a16:creationId xmlns:a16="http://schemas.microsoft.com/office/drawing/2014/main" xmlns="" id="{DA0A8A8B-41C5-FC44-BD8A-0A8BD4F84870}"/>
              </a:ext>
            </a:extLst>
          </p:cNvPr>
          <p:cNvSpPr/>
          <p:nvPr/>
        </p:nvSpPr>
        <p:spPr>
          <a:xfrm>
            <a:off x="3399138" y="5698828"/>
            <a:ext cx="369012"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FF0000"/>
                </a:solidFill>
                <a:effectLst/>
                <a:uLnTx/>
                <a:uFillTx/>
                <a:latin typeface="Calibri"/>
                <a:ea typeface="+mn-ea"/>
                <a:cs typeface="+mn-cs"/>
              </a:rPr>
              <a:t>𝞱</a:t>
            </a:r>
            <a:r>
              <a:rPr kumimoji="0" lang="en-GB" sz="1500" b="0" i="1" u="none" strike="noStrike" kern="1200" cap="none" spc="0" normalizeH="0" baseline="-25000" noProof="0" dirty="0">
                <a:ln>
                  <a:noFill/>
                </a:ln>
                <a:solidFill>
                  <a:srgbClr val="FF0000"/>
                </a:solidFill>
                <a:effectLst/>
                <a:uLnTx/>
                <a:uFillTx/>
                <a:latin typeface="Calibri"/>
                <a:ea typeface="+mn-ea"/>
                <a:cs typeface="+mn-cs"/>
              </a:rPr>
              <a:t>1</a:t>
            </a:r>
            <a:endParaRPr kumimoji="0" lang="x-none" sz="1500" b="0" i="0" u="none" strike="noStrike" kern="1200" cap="none" spc="0" normalizeH="0" baseline="0" noProof="0" dirty="0">
              <a:ln>
                <a:noFill/>
              </a:ln>
              <a:solidFill>
                <a:srgbClr val="FF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xmlns="" id="{DD125D12-F1AB-5940-928F-F1D808724869}"/>
                  </a:ext>
                </a:extLst>
              </p:cNvPr>
              <p:cNvSpPr/>
              <p:nvPr/>
            </p:nvSpPr>
            <p:spPr>
              <a:xfrm>
                <a:off x="1758903" y="3562308"/>
                <a:ext cx="309700"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5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𝑱</m:t>
                      </m:r>
                    </m:oMath>
                  </m:oMathPara>
                </a14:m>
                <a:endParaRPr kumimoji="0" lang="x-none" sz="15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32" name="Rectangle 31">
                <a:extLst>
                  <a:ext uri="{FF2B5EF4-FFF2-40B4-BE49-F238E27FC236}">
                    <a16:creationId xmlns:a16="http://schemas.microsoft.com/office/drawing/2014/main" id="{DD125D12-F1AB-5940-928F-F1D808724869}"/>
                  </a:ext>
                </a:extLst>
              </p:cNvPr>
              <p:cNvSpPr>
                <a:spLocks noRot="1" noChangeAspect="1" noMove="1" noResize="1" noEditPoints="1" noAdjustHandles="1" noChangeArrowheads="1" noChangeShapeType="1" noTextEdit="1"/>
              </p:cNvSpPr>
              <p:nvPr/>
            </p:nvSpPr>
            <p:spPr>
              <a:xfrm>
                <a:off x="1758903" y="3562308"/>
                <a:ext cx="309700" cy="323165"/>
              </a:xfrm>
              <a:prstGeom prst="rect">
                <a:avLst/>
              </a:prstGeom>
              <a:blipFill>
                <a:blip r:embed="rId8"/>
                <a:stretch>
                  <a:fillRect b="-7547"/>
                </a:stretch>
              </a:blipFill>
            </p:spPr>
            <p:txBody>
              <a:bodyPr/>
              <a:lstStyle/>
              <a:p>
                <a:r>
                  <a:rPr lang="en-IN">
                    <a:noFill/>
                  </a:rPr>
                  <a:t> </a:t>
                </a:r>
              </a:p>
            </p:txBody>
          </p:sp>
        </mc:Fallback>
      </mc:AlternateContent>
      <p:sp>
        <p:nvSpPr>
          <p:cNvPr id="33" name="Oval 32">
            <a:extLst>
              <a:ext uri="{FF2B5EF4-FFF2-40B4-BE49-F238E27FC236}">
                <a16:creationId xmlns:a16="http://schemas.microsoft.com/office/drawing/2014/main" xmlns="" id="{3C1F1403-3DAC-454E-BCB9-A145C4226850}"/>
              </a:ext>
            </a:extLst>
          </p:cNvPr>
          <p:cNvSpPr/>
          <p:nvPr/>
        </p:nvSpPr>
        <p:spPr>
          <a:xfrm>
            <a:off x="2863939" y="4908340"/>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sp>
        <p:nvSpPr>
          <p:cNvPr id="34" name="Rectangle 33">
            <a:extLst>
              <a:ext uri="{FF2B5EF4-FFF2-40B4-BE49-F238E27FC236}">
                <a16:creationId xmlns:a16="http://schemas.microsoft.com/office/drawing/2014/main" xmlns="" id="{D8946BBA-6F74-B642-87AF-79A6789C17BB}"/>
              </a:ext>
            </a:extLst>
          </p:cNvPr>
          <p:cNvSpPr/>
          <p:nvPr/>
        </p:nvSpPr>
        <p:spPr>
          <a:xfrm>
            <a:off x="2199481" y="5948318"/>
            <a:ext cx="709618"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New 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cxnSp>
        <p:nvCxnSpPr>
          <p:cNvPr id="35" name="Straight Arrow Connector 34">
            <a:extLst>
              <a:ext uri="{FF2B5EF4-FFF2-40B4-BE49-F238E27FC236}">
                <a16:creationId xmlns:a16="http://schemas.microsoft.com/office/drawing/2014/main" xmlns="" id="{290F11FC-624D-C44B-B346-FBD8238EABDE}"/>
              </a:ext>
            </a:extLst>
          </p:cNvPr>
          <p:cNvCxnSpPr>
            <a:cxnSpLocks/>
            <a:endCxn id="37" idx="0"/>
          </p:cNvCxnSpPr>
          <p:nvPr/>
        </p:nvCxnSpPr>
        <p:spPr>
          <a:xfrm flipH="1">
            <a:off x="2796134" y="5001015"/>
            <a:ext cx="104876" cy="2121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233F9215-E951-A247-A4E8-E706CE046437}"/>
              </a:ext>
            </a:extLst>
          </p:cNvPr>
          <p:cNvCxnSpPr>
            <a:cxnSpLocks/>
          </p:cNvCxnSpPr>
          <p:nvPr/>
        </p:nvCxnSpPr>
        <p:spPr>
          <a:xfrm>
            <a:off x="2795937" y="5282132"/>
            <a:ext cx="0" cy="566736"/>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xmlns="" id="{5B5DC047-FB2E-2C46-8005-B1814C22C0CC}"/>
              </a:ext>
            </a:extLst>
          </p:cNvPr>
          <p:cNvSpPr/>
          <p:nvPr/>
        </p:nvSpPr>
        <p:spPr>
          <a:xfrm>
            <a:off x="2749797" y="5213153"/>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cxnSp>
        <p:nvCxnSpPr>
          <p:cNvPr id="38" name="Straight Connector 37">
            <a:extLst>
              <a:ext uri="{FF2B5EF4-FFF2-40B4-BE49-F238E27FC236}">
                <a16:creationId xmlns:a16="http://schemas.microsoft.com/office/drawing/2014/main" xmlns="" id="{988DA9F7-7FCD-4846-93E2-F1803627A26B}"/>
              </a:ext>
            </a:extLst>
          </p:cNvPr>
          <p:cNvCxnSpPr>
            <a:cxnSpLocks/>
          </p:cNvCxnSpPr>
          <p:nvPr/>
        </p:nvCxnSpPr>
        <p:spPr>
          <a:xfrm>
            <a:off x="2910277" y="5001015"/>
            <a:ext cx="0" cy="84785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A74EE720-102D-7A4D-A523-C7C5D04404BA}"/>
              </a:ext>
            </a:extLst>
          </p:cNvPr>
          <p:cNvSpPr/>
          <p:nvPr/>
        </p:nvSpPr>
        <p:spPr>
          <a:xfrm>
            <a:off x="2864534" y="5948318"/>
            <a:ext cx="635110"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Old 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cxnSp>
        <p:nvCxnSpPr>
          <p:cNvPr id="40" name="Curved Connector 39">
            <a:extLst>
              <a:ext uri="{FF2B5EF4-FFF2-40B4-BE49-F238E27FC236}">
                <a16:creationId xmlns:a16="http://schemas.microsoft.com/office/drawing/2014/main" xmlns="" id="{288D5889-19BE-084B-8D11-1B9BB5F3F0BA}"/>
              </a:ext>
            </a:extLst>
          </p:cNvPr>
          <p:cNvCxnSpPr>
            <a:cxnSpLocks/>
            <a:endCxn id="39" idx="0"/>
          </p:cNvCxnSpPr>
          <p:nvPr/>
        </p:nvCxnSpPr>
        <p:spPr>
          <a:xfrm>
            <a:off x="2910277" y="5848868"/>
            <a:ext cx="271812" cy="99450"/>
          </a:xfrm>
          <a:prstGeom prst="curvedConnector2">
            <a:avLst/>
          </a:prstGeom>
          <a:ln>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xmlns="" id="{D0CCF471-B546-934E-8F1C-A23EE9EE55F4}"/>
              </a:ext>
            </a:extLst>
          </p:cNvPr>
          <p:cNvCxnSpPr>
            <a:cxnSpLocks/>
            <a:endCxn id="34" idx="0"/>
          </p:cNvCxnSpPr>
          <p:nvPr/>
        </p:nvCxnSpPr>
        <p:spPr>
          <a:xfrm rot="10800000" flipV="1">
            <a:off x="2554290" y="5848868"/>
            <a:ext cx="269452" cy="99450"/>
          </a:xfrm>
          <a:prstGeom prst="curved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167267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6" name="Google Shape;1306;p51"/>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dirty="0" smtClean="0">
                <a:ln>
                  <a:noFill/>
                </a:ln>
                <a:solidFill>
                  <a:srgbClr val="000000"/>
                </a:solidFill>
                <a:effectLst/>
                <a:uLnTx/>
                <a:uFillTx/>
                <a:latin typeface="Arial"/>
                <a:ea typeface="Arial"/>
                <a:cs typeface="Arial"/>
                <a:sym typeface="Arial"/>
              </a:rPr>
              <a:t>Guarantee of Convergence</a:t>
            </a:r>
            <a:endParaRPr kumimoji="0" sz="2400" b="1" i="0" u="none" strike="noStrike" kern="0" cap="none" spc="0" normalizeH="0" baseline="0" noProof="0" dirty="0">
              <a:ln>
                <a:noFill/>
              </a:ln>
              <a:solidFill>
                <a:srgbClr val="000000"/>
              </a:solidFill>
              <a:effectLst/>
              <a:uLnTx/>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345E0D1A-609E-7945-A938-F9CAE755BFD6}"/>
                  </a:ext>
                </a:extLst>
              </p:cNvPr>
              <p:cNvSpPr/>
              <p:nvPr/>
            </p:nvSpPr>
            <p:spPr>
              <a:xfrm>
                <a:off x="5678471" y="1473494"/>
                <a:ext cx="2280753" cy="7080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α</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US" sz="1800" b="0" i="1" u="none" strike="noStrike" kern="1200" cap="none" spc="0" normalizeH="0" baseline="0" noProof="0">
                              <a:ln>
                                <a:noFill/>
                              </a:ln>
                              <a:solidFill>
                                <a:prstClr val="black"/>
                              </a:solidFill>
                              <a:effectLst/>
                              <a:uLnTx/>
                              <a:uFillTx/>
                              <a:latin typeface="Cambria Math"/>
                              <a:ea typeface="Cambria Math" panose="02040503050406030204" pitchFamily="18" charset="0"/>
                              <a:cs typeface="+mn-cs"/>
                            </a:rPr>
                          </m:ctrlPr>
                        </m:fPr>
                        <m:num>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𝒅</m:t>
                          </m:r>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mn-ea"/>
                              <a:cs typeface="+mn-cs"/>
                            </a:rPr>
                            <m:t>𝑱</m:t>
                          </m:r>
                          <m:d>
                            <m:dPr>
                              <m:ctrlPr>
                                <a:rPr kumimoji="0" lang="en-GB" sz="1800" b="1" i="1" u="none" strike="noStrike" kern="1200" cap="none" spc="0" normalizeH="0" baseline="0" noProof="0">
                                  <a:ln>
                                    <a:noFill/>
                                  </a:ln>
                                  <a:solidFill>
                                    <a:srgbClr val="C00000"/>
                                  </a:solidFill>
                                  <a:effectLst/>
                                  <a:uLnTx/>
                                  <a:uFillTx/>
                                  <a:latin typeface="Cambria Math"/>
                                  <a:ea typeface="+mn-ea"/>
                                  <a:cs typeface="+mn-cs"/>
                                </a:rPr>
                              </m:ctrlPr>
                            </m:dPr>
                            <m:e>
                              <m:sSub>
                                <m:sSubPr>
                                  <m:ctrlPr>
                                    <a:rPr kumimoji="0" lang="en-GB" sz="1800" b="1" i="1" u="none" strike="noStrike" kern="1200" cap="none" spc="0" normalizeH="0" baseline="0" noProof="0">
                                      <a:ln>
                                        <a:noFill/>
                                      </a:ln>
                                      <a:solidFill>
                                        <a:srgbClr val="C00000"/>
                                      </a:solidFill>
                                      <a:effectLst/>
                                      <a:uLnTx/>
                                      <a:uFillTx/>
                                      <a:latin typeface="Cambria Math"/>
                                      <a:ea typeface="+mn-ea"/>
                                      <a:cs typeface="+mn-cs"/>
                                    </a:rPr>
                                  </m:ctrlPr>
                                </m:sSubPr>
                                <m:e>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𝜽</m:t>
                                  </m:r>
                                </m:e>
                                <m:sub>
                                  <m:r>
                                    <a:rPr kumimoji="0" lang="en-GB" sz="1800" b="1" i="1" u="none" strike="noStrike" kern="1200" cap="none" spc="0" normalizeH="0" baseline="0" noProof="0">
                                      <a:ln>
                                        <a:noFill/>
                                      </a:ln>
                                      <a:solidFill>
                                        <a:srgbClr val="C00000"/>
                                      </a:solidFill>
                                      <a:effectLst/>
                                      <a:uLnTx/>
                                      <a:uFillTx/>
                                      <a:latin typeface="Cambria Math" panose="02040503050406030204" pitchFamily="18" charset="0"/>
                                      <a:ea typeface="Cambria Math" panose="02040503050406030204" pitchFamily="18" charset="0"/>
                                      <a:cs typeface="+mn-cs"/>
                                    </a:rPr>
                                    <m:t>𝟏</m:t>
                                  </m:r>
                                </m:sub>
                              </m:sSub>
                            </m:e>
                          </m:d>
                        </m:num>
                        <m:den>
                          <m:r>
                            <a:rPr kumimoji="0" lang="en-GB"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𝒅</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oMath>
                  </m:oMathPara>
                </a14:m>
                <a:endParaRPr kumimoji="0" lang="en-GB"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Rectangle 4">
                <a:extLst>
                  <a:ext uri="{FF2B5EF4-FFF2-40B4-BE49-F238E27FC236}">
                    <a16:creationId xmlns:a16="http://schemas.microsoft.com/office/drawing/2014/main" id="{345E0D1A-609E-7945-A938-F9CAE755BFD6}"/>
                  </a:ext>
                </a:extLst>
              </p:cNvPr>
              <p:cNvSpPr>
                <a:spLocks noRot="1" noChangeAspect="1" noMove="1" noResize="1" noEditPoints="1" noAdjustHandles="1" noChangeArrowheads="1" noChangeShapeType="1" noTextEdit="1"/>
              </p:cNvSpPr>
              <p:nvPr/>
            </p:nvSpPr>
            <p:spPr>
              <a:xfrm>
                <a:off x="5678471" y="1473494"/>
                <a:ext cx="2280753" cy="70801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A6105138-0AC2-5949-AF9C-C55293ADC0DA}"/>
                  </a:ext>
                </a:extLst>
              </p:cNvPr>
              <p:cNvSpPr/>
              <p:nvPr/>
            </p:nvSpPr>
            <p:spPr>
              <a:xfrm>
                <a:off x="5985956" y="2034222"/>
                <a:ext cx="32622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GB"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α</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𝑁𝑒𝑔𝑎𝑡𝑖𝑣𝑒</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𝑁𝑢𝑚𝑏𝑒𝑟</m:t>
                      </m:r>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Rectangle 5">
                <a:extLst>
                  <a:ext uri="{FF2B5EF4-FFF2-40B4-BE49-F238E27FC236}">
                    <a16:creationId xmlns:a16="http://schemas.microsoft.com/office/drawing/2014/main" id="{A6105138-0AC2-5949-AF9C-C55293ADC0DA}"/>
                  </a:ext>
                </a:extLst>
              </p:cNvPr>
              <p:cNvSpPr>
                <a:spLocks noRot="1" noChangeAspect="1" noMove="1" noResize="1" noEditPoints="1" noAdjustHandles="1" noChangeArrowheads="1" noChangeShapeType="1" noTextEdit="1"/>
              </p:cNvSpPr>
              <p:nvPr/>
            </p:nvSpPr>
            <p:spPr>
              <a:xfrm>
                <a:off x="5985956" y="2034222"/>
                <a:ext cx="3262240" cy="369332"/>
              </a:xfrm>
              <a:prstGeom prst="rect">
                <a:avLst/>
              </a:prstGeom>
              <a:blipFill>
                <a:blip r:embed="rId4"/>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xmlns="" id="{3D586F47-EF56-6C44-88F2-295B79C28767}"/>
                  </a:ext>
                </a:extLst>
              </p:cNvPr>
              <p:cNvSpPr txBox="1"/>
              <p:nvPr/>
            </p:nvSpPr>
            <p:spPr>
              <a:xfrm>
                <a:off x="6025069" y="2372904"/>
                <a:ext cx="30541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1800" b="0" i="0" u="none" strike="noStrike" kern="1200" cap="none" spc="0" normalizeH="0" baseline="0" noProof="0" dirty="0">
                    <a:ln>
                      <a:noFill/>
                    </a:ln>
                    <a:solidFill>
                      <a:prstClr val="black"/>
                    </a:solidFill>
                    <a:effectLst/>
                    <a:uLnTx/>
                    <a:uFillTx/>
                    <a:latin typeface="Calibri"/>
                    <a:ea typeface="+mn-ea"/>
                    <a:cs typeface="+mn-cs"/>
                  </a:rPr>
                  <a:t>Increase </a:t>
                </a:r>
                <a14:m>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x-none" sz="1800" b="0" i="0" u="none" strike="noStrike" kern="1200" cap="none" spc="0" normalizeH="0" baseline="0" noProof="0" dirty="0">
                    <a:ln>
                      <a:noFill/>
                    </a:ln>
                    <a:solidFill>
                      <a:prstClr val="black"/>
                    </a:solidFill>
                    <a:effectLst/>
                    <a:uLnTx/>
                    <a:uFillTx/>
                    <a:latin typeface="Calibri"/>
                    <a:ea typeface="+mn-ea"/>
                    <a:cs typeface="+mn-cs"/>
                  </a:rPr>
                  <a:t> by a certain value </a:t>
                </a:r>
                <a:r>
                  <a:rPr kumimoji="0" lang="x-none" sz="1800" b="0" i="0" u="none" strike="noStrike" kern="1200" cap="none" spc="0" normalizeH="0" baseline="0" noProof="0" dirty="0" smtClean="0">
                    <a:ln>
                      <a:noFill/>
                    </a:ln>
                    <a:solidFill>
                      <a:prstClr val="black"/>
                    </a:solidFill>
                    <a:effectLst/>
                    <a:uLnTx/>
                    <a:uFillTx/>
                    <a:latin typeface="Calibri"/>
                    <a:ea typeface="+mn-ea"/>
                    <a:cs typeface="+mn-cs"/>
                  </a:rPr>
                  <a:t> </a:t>
                </a:r>
                <a:endParaRPr kumimoji="0" lang="x-none"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7" name="TextBox 6">
                <a:extLst>
                  <a:ext uri="{FF2B5EF4-FFF2-40B4-BE49-F238E27FC236}">
                    <a16:creationId xmlns:a16="http://schemas.microsoft.com/office/drawing/2014/main" id="{3D586F47-EF56-6C44-88F2-295B79C28767}"/>
                  </a:ext>
                </a:extLst>
              </p:cNvPr>
              <p:cNvSpPr txBox="1">
                <a:spLocks noRot="1" noChangeAspect="1" noMove="1" noResize="1" noEditPoints="1" noAdjustHandles="1" noChangeArrowheads="1" noChangeShapeType="1" noTextEdit="1"/>
              </p:cNvSpPr>
              <p:nvPr/>
            </p:nvSpPr>
            <p:spPr>
              <a:xfrm>
                <a:off x="6025069" y="2372904"/>
                <a:ext cx="3054169" cy="369332"/>
              </a:xfrm>
              <a:prstGeom prst="rect">
                <a:avLst/>
              </a:prstGeom>
              <a:blipFill>
                <a:blip r:embed="rId5"/>
                <a:stretch>
                  <a:fillRect l="-1597" t="-8197" b="-24590"/>
                </a:stretch>
              </a:blipFill>
            </p:spPr>
            <p:txBody>
              <a:bodyPr/>
              <a:lstStyle/>
              <a:p>
                <a:r>
                  <a:rPr lang="en-IN">
                    <a:noFill/>
                  </a:rPr>
                  <a:t> </a:t>
                </a:r>
              </a:p>
            </p:txBody>
          </p:sp>
        </mc:Fallback>
      </mc:AlternateContent>
      <p:sp>
        <p:nvSpPr>
          <p:cNvPr id="8" name="Rectangle 7"/>
          <p:cNvSpPr/>
          <p:nvPr/>
        </p:nvSpPr>
        <p:spPr>
          <a:xfrm>
            <a:off x="228600" y="6172200"/>
            <a:ext cx="2547492"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smtClean="0">
                <a:ln>
                  <a:noFill/>
                </a:ln>
                <a:solidFill>
                  <a:srgbClr val="323232"/>
                </a:solidFill>
                <a:effectLst/>
                <a:uLnTx/>
                <a:uFillTx/>
                <a:latin typeface="Times New Roman" panose="02020603050405020304" pitchFamily="18" charset="0"/>
                <a:ea typeface="+mn-ea"/>
                <a:cs typeface="Times New Roman" panose="02020603050405020304" pitchFamily="18" charset="0"/>
              </a:rPr>
              <a:t>Source Credit</a:t>
            </a:r>
            <a:r>
              <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rPr>
              <a:t>: </a:t>
            </a:r>
            <a:r>
              <a:rPr kumimoji="0" lang="en-IN" sz="1050" b="0" i="0" u="none" strike="noStrike" kern="1200" cap="none" spc="0" normalizeH="0" baseline="0" noProof="0" dirty="0" err="1">
                <a:ln>
                  <a:noFill/>
                </a:ln>
                <a:solidFill>
                  <a:srgbClr val="323232"/>
                </a:solidFill>
                <a:effectLst/>
                <a:uLnTx/>
                <a:uFillTx/>
                <a:latin typeface="Times New Roman" panose="02020603050405020304" pitchFamily="18" charset="0"/>
                <a:ea typeface="+mn-ea"/>
                <a:cs typeface="Times New Roman" panose="02020603050405020304" pitchFamily="18" charset="0"/>
              </a:rPr>
              <a:t>Prof.</a:t>
            </a:r>
            <a:r>
              <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rPr>
              <a:t> Mohammad </a:t>
            </a:r>
            <a:r>
              <a:rPr kumimoji="0" lang="en-IN" sz="1050" b="0" i="0" u="none" strike="noStrike" kern="1200" cap="none" spc="0" normalizeH="0" baseline="0" noProof="0" dirty="0" err="1">
                <a:ln>
                  <a:noFill/>
                </a:ln>
                <a:solidFill>
                  <a:srgbClr val="323232"/>
                </a:solidFill>
                <a:effectLst/>
                <a:uLnTx/>
                <a:uFillTx/>
                <a:latin typeface="Times New Roman" panose="02020603050405020304" pitchFamily="18" charset="0"/>
                <a:ea typeface="+mn-ea"/>
                <a:cs typeface="Times New Roman" panose="02020603050405020304" pitchFamily="18" charset="0"/>
              </a:rPr>
              <a:t>Hammoud</a:t>
            </a:r>
            <a:endParaRPr kumimoji="0" lang="en-IN" sz="1050" b="0" i="0" u="none" strike="noStrike" kern="1200" cap="none" spc="0" normalizeH="0" baseline="0" noProof="0" dirty="0">
              <a:ln>
                <a:noFill/>
              </a:ln>
              <a:solidFill>
                <a:srgbClr val="323232"/>
              </a:solidFill>
              <a:effectLst/>
              <a:uLnTx/>
              <a:uFillTx/>
              <a:latin typeface="Times New Roman" panose="02020603050405020304" pitchFamily="18" charset="0"/>
              <a:ea typeface="+mn-ea"/>
              <a:cs typeface="Times New Roman" panose="02020603050405020304" pitchFamily="18" charset="0"/>
            </a:endParaRPr>
          </a:p>
        </p:txBody>
      </p:sp>
      <p:pic>
        <p:nvPicPr>
          <p:cNvPr id="42" name="Picture 41">
            <a:extLst>
              <a:ext uri="{FF2B5EF4-FFF2-40B4-BE49-F238E27FC236}">
                <a16:creationId xmlns:a16="http://schemas.microsoft.com/office/drawing/2014/main" xmlns="" id="{93B14EDD-ADF2-A949-8761-556E6A535048}"/>
              </a:ext>
            </a:extLst>
          </p:cNvPr>
          <p:cNvPicPr>
            <a:picLocks noChangeAspect="1"/>
          </p:cNvPicPr>
          <p:nvPr/>
        </p:nvPicPr>
        <p:blipFill>
          <a:blip r:embed="rId6"/>
          <a:stretch>
            <a:fillRect/>
          </a:stretch>
        </p:blipFill>
        <p:spPr>
          <a:xfrm>
            <a:off x="1032450" y="1512881"/>
            <a:ext cx="3018138" cy="1985495"/>
          </a:xfrm>
          <a:prstGeom prst="rect">
            <a:avLst/>
          </a:prstGeom>
        </p:spPr>
      </p:pic>
      <p:sp>
        <p:nvSpPr>
          <p:cNvPr id="43" name="Rectangle 42">
            <a:extLst>
              <a:ext uri="{FF2B5EF4-FFF2-40B4-BE49-F238E27FC236}">
                <a16:creationId xmlns:a16="http://schemas.microsoft.com/office/drawing/2014/main" xmlns="" id="{DA0A8A8B-41C5-FC44-BD8A-0A8BD4F84870}"/>
              </a:ext>
            </a:extLst>
          </p:cNvPr>
          <p:cNvSpPr/>
          <p:nvPr/>
        </p:nvSpPr>
        <p:spPr>
          <a:xfrm>
            <a:off x="4050588" y="3348336"/>
            <a:ext cx="369012"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FF0000"/>
                </a:solidFill>
                <a:effectLst/>
                <a:uLnTx/>
                <a:uFillTx/>
                <a:latin typeface="Calibri"/>
                <a:ea typeface="+mn-ea"/>
                <a:cs typeface="+mn-cs"/>
              </a:rPr>
              <a:t>𝞱</a:t>
            </a:r>
            <a:r>
              <a:rPr kumimoji="0" lang="en-GB" sz="1500" b="0" i="1" u="none" strike="noStrike" kern="1200" cap="none" spc="0" normalizeH="0" baseline="-25000" noProof="0" dirty="0">
                <a:ln>
                  <a:noFill/>
                </a:ln>
                <a:solidFill>
                  <a:srgbClr val="FF0000"/>
                </a:solidFill>
                <a:effectLst/>
                <a:uLnTx/>
                <a:uFillTx/>
                <a:latin typeface="Calibri"/>
                <a:ea typeface="+mn-ea"/>
                <a:cs typeface="+mn-cs"/>
              </a:rPr>
              <a:t>1</a:t>
            </a:r>
            <a:endParaRPr kumimoji="0" lang="x-none" sz="1500" b="0" i="0" u="none" strike="noStrike" kern="1200" cap="none" spc="0" normalizeH="0" baseline="0" noProof="0" dirty="0">
              <a:ln>
                <a:noFill/>
              </a:ln>
              <a:solidFill>
                <a:srgbClr val="FF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xmlns="" id="{DD125D12-F1AB-5940-928F-F1D808724869}"/>
                  </a:ext>
                </a:extLst>
              </p:cNvPr>
              <p:cNvSpPr/>
              <p:nvPr/>
            </p:nvSpPr>
            <p:spPr>
              <a:xfrm>
                <a:off x="2410353" y="1211816"/>
                <a:ext cx="309700"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5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𝑱</m:t>
                      </m:r>
                    </m:oMath>
                  </m:oMathPara>
                </a14:m>
                <a:endParaRPr kumimoji="0" lang="x-none" sz="15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4" name="Rectangle 43">
                <a:extLst>
                  <a:ext uri="{FF2B5EF4-FFF2-40B4-BE49-F238E27FC236}">
                    <a16:creationId xmlns:a16="http://schemas.microsoft.com/office/drawing/2014/main" id="{DD125D12-F1AB-5940-928F-F1D808724869}"/>
                  </a:ext>
                </a:extLst>
              </p:cNvPr>
              <p:cNvSpPr>
                <a:spLocks noRot="1" noChangeAspect="1" noMove="1" noResize="1" noEditPoints="1" noAdjustHandles="1" noChangeArrowheads="1" noChangeShapeType="1" noTextEdit="1"/>
              </p:cNvSpPr>
              <p:nvPr/>
            </p:nvSpPr>
            <p:spPr>
              <a:xfrm>
                <a:off x="2410353" y="1211816"/>
                <a:ext cx="309700" cy="323165"/>
              </a:xfrm>
              <a:prstGeom prst="rect">
                <a:avLst/>
              </a:prstGeom>
              <a:blipFill>
                <a:blip r:embed="rId7"/>
                <a:stretch>
                  <a:fillRect b="-5660"/>
                </a:stretch>
              </a:blipFill>
            </p:spPr>
            <p:txBody>
              <a:bodyPr/>
              <a:lstStyle/>
              <a:p>
                <a:r>
                  <a:rPr lang="en-IN">
                    <a:noFill/>
                  </a:rPr>
                  <a:t> </a:t>
                </a:r>
              </a:p>
            </p:txBody>
          </p:sp>
        </mc:Fallback>
      </mc:AlternateContent>
      <p:sp>
        <p:nvSpPr>
          <p:cNvPr id="45" name="Oval 44">
            <a:extLst>
              <a:ext uri="{FF2B5EF4-FFF2-40B4-BE49-F238E27FC236}">
                <a16:creationId xmlns:a16="http://schemas.microsoft.com/office/drawing/2014/main" xmlns="" id="{3C1F1403-3DAC-454E-BCB9-A145C4226850}"/>
              </a:ext>
            </a:extLst>
          </p:cNvPr>
          <p:cNvSpPr/>
          <p:nvPr/>
        </p:nvSpPr>
        <p:spPr>
          <a:xfrm>
            <a:off x="2208653" y="2557848"/>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cxnSp>
        <p:nvCxnSpPr>
          <p:cNvPr id="46" name="Straight Connector 45">
            <a:extLst>
              <a:ext uri="{FF2B5EF4-FFF2-40B4-BE49-F238E27FC236}">
                <a16:creationId xmlns:a16="http://schemas.microsoft.com/office/drawing/2014/main" xmlns="" id="{968869EA-885A-4642-8957-06917457EBB9}"/>
              </a:ext>
            </a:extLst>
          </p:cNvPr>
          <p:cNvCxnSpPr>
            <a:cxnSpLocks/>
          </p:cNvCxnSpPr>
          <p:nvPr/>
        </p:nvCxnSpPr>
        <p:spPr>
          <a:xfrm>
            <a:off x="2054975" y="2076810"/>
            <a:ext cx="401717" cy="11067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B9702A3E-36FD-0547-B212-23D32533C48B}"/>
              </a:ext>
            </a:extLst>
          </p:cNvPr>
          <p:cNvSpPr txBox="1"/>
          <p:nvPr/>
        </p:nvSpPr>
        <p:spPr>
          <a:xfrm>
            <a:off x="120180" y="2505628"/>
            <a:ext cx="974882"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x-none" sz="1500" b="0" i="0" u="none" strike="noStrike" kern="1200" cap="none" spc="0" normalizeH="0" baseline="0" noProof="0" dirty="0">
                <a:ln>
                  <a:noFill/>
                </a:ln>
                <a:solidFill>
                  <a:srgbClr val="00B050"/>
                </a:solidFill>
                <a:effectLst/>
                <a:uLnTx/>
                <a:uFillTx/>
                <a:latin typeface="Calibri"/>
                <a:ea typeface="+mn-ea"/>
                <a:cs typeface="+mn-cs"/>
              </a:rPr>
              <a:t>Negative </a:t>
            </a:r>
            <a:br>
              <a:rPr kumimoji="0" lang="x-none" sz="1500" b="0" i="0" u="none" strike="noStrike" kern="1200" cap="none" spc="0" normalizeH="0" baseline="0" noProof="0" dirty="0">
                <a:ln>
                  <a:noFill/>
                </a:ln>
                <a:solidFill>
                  <a:srgbClr val="00B050"/>
                </a:solidFill>
                <a:effectLst/>
                <a:uLnTx/>
                <a:uFillTx/>
                <a:latin typeface="Calibri"/>
                <a:ea typeface="+mn-ea"/>
                <a:cs typeface="+mn-cs"/>
              </a:rPr>
            </a:br>
            <a:r>
              <a:rPr kumimoji="0" lang="x-none" sz="1500" b="0" i="0" u="none" strike="noStrike" kern="1200" cap="none" spc="0" normalizeH="0" baseline="0" noProof="0" dirty="0">
                <a:ln>
                  <a:noFill/>
                </a:ln>
                <a:solidFill>
                  <a:srgbClr val="00B050"/>
                </a:solidFill>
                <a:effectLst/>
                <a:uLnTx/>
                <a:uFillTx/>
                <a:latin typeface="Calibri"/>
                <a:ea typeface="+mn-ea"/>
                <a:cs typeface="+mn-cs"/>
              </a:rPr>
              <a:t>Derivative</a:t>
            </a:r>
          </a:p>
        </p:txBody>
      </p:sp>
      <p:cxnSp>
        <p:nvCxnSpPr>
          <p:cNvPr id="48" name="Curved Connector 47">
            <a:extLst>
              <a:ext uri="{FF2B5EF4-FFF2-40B4-BE49-F238E27FC236}">
                <a16:creationId xmlns:a16="http://schemas.microsoft.com/office/drawing/2014/main" xmlns="" id="{CB4ADC49-38D8-F241-BF02-7E9B0C13B811}"/>
              </a:ext>
            </a:extLst>
          </p:cNvPr>
          <p:cNvCxnSpPr>
            <a:cxnSpLocks/>
            <a:endCxn id="47" idx="3"/>
          </p:cNvCxnSpPr>
          <p:nvPr/>
        </p:nvCxnSpPr>
        <p:spPr>
          <a:xfrm rot="10800000" flipV="1">
            <a:off x="1095063" y="2630195"/>
            <a:ext cx="1016031" cy="152431"/>
          </a:xfrm>
          <a:prstGeom prst="curvedConnector3">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37B12DEB-4312-3A4F-9712-2B3D0E4411C8}"/>
              </a:ext>
            </a:extLst>
          </p:cNvPr>
          <p:cNvCxnSpPr>
            <a:cxnSpLocks/>
            <a:stCxn id="45" idx="4"/>
          </p:cNvCxnSpPr>
          <p:nvPr/>
        </p:nvCxnSpPr>
        <p:spPr>
          <a:xfrm>
            <a:off x="2254991" y="2650523"/>
            <a:ext cx="0" cy="84785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xmlns="" id="{D8946BBA-6F74-B642-87AF-79A6789C17BB}"/>
              </a:ext>
            </a:extLst>
          </p:cNvPr>
          <p:cNvSpPr/>
          <p:nvPr/>
        </p:nvSpPr>
        <p:spPr>
          <a:xfrm>
            <a:off x="2105943" y="3509918"/>
            <a:ext cx="349776"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cxnSp>
        <p:nvCxnSpPr>
          <p:cNvPr id="51" name="Straight Arrow Connector 50">
            <a:extLst>
              <a:ext uri="{FF2B5EF4-FFF2-40B4-BE49-F238E27FC236}">
                <a16:creationId xmlns:a16="http://schemas.microsoft.com/office/drawing/2014/main" xmlns="" id="{FFA8E2E6-5FC3-CA40-991A-02AB440129ED}"/>
              </a:ext>
            </a:extLst>
          </p:cNvPr>
          <p:cNvCxnSpPr>
            <a:cxnSpLocks/>
          </p:cNvCxnSpPr>
          <p:nvPr/>
        </p:nvCxnSpPr>
        <p:spPr>
          <a:xfrm>
            <a:off x="2241606" y="3790490"/>
            <a:ext cx="3374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xmlns="" id="{93B14EDD-ADF2-A949-8761-556E6A535048}"/>
              </a:ext>
            </a:extLst>
          </p:cNvPr>
          <p:cNvPicPr>
            <a:picLocks noChangeAspect="1"/>
          </p:cNvPicPr>
          <p:nvPr/>
        </p:nvPicPr>
        <p:blipFill>
          <a:blip r:embed="rId6"/>
          <a:stretch>
            <a:fillRect/>
          </a:stretch>
        </p:blipFill>
        <p:spPr>
          <a:xfrm>
            <a:off x="1032450" y="3882465"/>
            <a:ext cx="3018138" cy="1985495"/>
          </a:xfrm>
          <a:prstGeom prst="rect">
            <a:avLst/>
          </a:prstGeom>
        </p:spPr>
      </p:pic>
      <p:sp>
        <p:nvSpPr>
          <p:cNvPr id="53" name="Rectangle 52">
            <a:extLst>
              <a:ext uri="{FF2B5EF4-FFF2-40B4-BE49-F238E27FC236}">
                <a16:creationId xmlns:a16="http://schemas.microsoft.com/office/drawing/2014/main" xmlns="" id="{DA0A8A8B-41C5-FC44-BD8A-0A8BD4F84870}"/>
              </a:ext>
            </a:extLst>
          </p:cNvPr>
          <p:cNvSpPr/>
          <p:nvPr/>
        </p:nvSpPr>
        <p:spPr>
          <a:xfrm>
            <a:off x="4050588" y="5717920"/>
            <a:ext cx="369012"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500" b="0" i="0" u="none" strike="noStrike" kern="1200" cap="none" spc="0" normalizeH="0" baseline="0" noProof="0" dirty="0">
                <a:ln>
                  <a:noFill/>
                </a:ln>
                <a:solidFill>
                  <a:srgbClr val="FF0000"/>
                </a:solidFill>
                <a:effectLst/>
                <a:uLnTx/>
                <a:uFillTx/>
                <a:latin typeface="Calibri"/>
                <a:ea typeface="+mn-ea"/>
                <a:cs typeface="+mn-cs"/>
              </a:rPr>
              <a:t>𝞱</a:t>
            </a:r>
            <a:r>
              <a:rPr kumimoji="0" lang="en-GB" sz="1500" b="0" i="1" u="none" strike="noStrike" kern="1200" cap="none" spc="0" normalizeH="0" baseline="-25000" noProof="0" dirty="0">
                <a:ln>
                  <a:noFill/>
                </a:ln>
                <a:solidFill>
                  <a:srgbClr val="FF0000"/>
                </a:solidFill>
                <a:effectLst/>
                <a:uLnTx/>
                <a:uFillTx/>
                <a:latin typeface="Calibri"/>
                <a:ea typeface="+mn-ea"/>
                <a:cs typeface="+mn-cs"/>
              </a:rPr>
              <a:t>1</a:t>
            </a:r>
            <a:endParaRPr kumimoji="0" lang="x-none" sz="1500" b="0" i="0" u="none" strike="noStrike" kern="1200" cap="none" spc="0" normalizeH="0" baseline="0" noProof="0" dirty="0">
              <a:ln>
                <a:noFill/>
              </a:ln>
              <a:solidFill>
                <a:srgbClr val="FF0000"/>
              </a:solidFill>
              <a:effectLst/>
              <a:uLnTx/>
              <a:uFillTx/>
              <a:latin typeface="Calibri"/>
              <a:ea typeface="+mn-ea"/>
              <a:cs typeface="+mn-cs"/>
            </a:endParaRPr>
          </a:p>
        </p:txBody>
      </p:sp>
      <p:sp>
        <p:nvSpPr>
          <p:cNvPr id="55" name="Oval 54">
            <a:extLst>
              <a:ext uri="{FF2B5EF4-FFF2-40B4-BE49-F238E27FC236}">
                <a16:creationId xmlns:a16="http://schemas.microsoft.com/office/drawing/2014/main" xmlns="" id="{3C1F1403-3DAC-454E-BCB9-A145C4226850}"/>
              </a:ext>
            </a:extLst>
          </p:cNvPr>
          <p:cNvSpPr/>
          <p:nvPr/>
        </p:nvSpPr>
        <p:spPr>
          <a:xfrm>
            <a:off x="2208653" y="4927432"/>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cxnSp>
        <p:nvCxnSpPr>
          <p:cNvPr id="56" name="Straight Connector 55">
            <a:extLst>
              <a:ext uri="{FF2B5EF4-FFF2-40B4-BE49-F238E27FC236}">
                <a16:creationId xmlns:a16="http://schemas.microsoft.com/office/drawing/2014/main" xmlns="" id="{37B12DEB-4312-3A4F-9712-2B3D0E4411C8}"/>
              </a:ext>
            </a:extLst>
          </p:cNvPr>
          <p:cNvCxnSpPr>
            <a:cxnSpLocks/>
            <a:stCxn id="55" idx="4"/>
          </p:cNvCxnSpPr>
          <p:nvPr/>
        </p:nvCxnSpPr>
        <p:spPr>
          <a:xfrm>
            <a:off x="2254991" y="5020107"/>
            <a:ext cx="0" cy="84785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xmlns="" id="{954973D2-1F86-B149-BEDB-B8EC1E5813BF}"/>
              </a:ext>
            </a:extLst>
          </p:cNvPr>
          <p:cNvSpPr/>
          <p:nvPr/>
        </p:nvSpPr>
        <p:spPr>
          <a:xfrm>
            <a:off x="2387827" y="5329031"/>
            <a:ext cx="92676" cy="9267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x-none" sz="1350" b="0" i="0" u="none" strike="noStrike" kern="1200" cap="none" spc="0" normalizeH="0" baseline="0" noProof="0">
              <a:ln>
                <a:noFill/>
              </a:ln>
              <a:solidFill>
                <a:prstClr val="white"/>
              </a:solidFill>
              <a:effectLst/>
              <a:uLnTx/>
              <a:uFillTx/>
              <a:latin typeface="Arial"/>
              <a:ea typeface="+mn-ea"/>
              <a:cs typeface="+mn-cs"/>
            </a:endParaRPr>
          </a:p>
        </p:txBody>
      </p:sp>
      <p:cxnSp>
        <p:nvCxnSpPr>
          <p:cNvPr id="58" name="Straight Connector 57">
            <a:extLst>
              <a:ext uri="{FF2B5EF4-FFF2-40B4-BE49-F238E27FC236}">
                <a16:creationId xmlns:a16="http://schemas.microsoft.com/office/drawing/2014/main" xmlns="" id="{98489898-BAB6-5246-9497-BE91B9E24390}"/>
              </a:ext>
            </a:extLst>
          </p:cNvPr>
          <p:cNvCxnSpPr>
            <a:cxnSpLocks/>
          </p:cNvCxnSpPr>
          <p:nvPr/>
        </p:nvCxnSpPr>
        <p:spPr>
          <a:xfrm>
            <a:off x="2428107" y="5421707"/>
            <a:ext cx="0" cy="446253"/>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CF560C0F-8BF5-0A4B-B715-7004748627CD}"/>
              </a:ext>
            </a:extLst>
          </p:cNvPr>
          <p:cNvSpPr/>
          <p:nvPr/>
        </p:nvSpPr>
        <p:spPr>
          <a:xfrm>
            <a:off x="2387827" y="5954037"/>
            <a:ext cx="709618"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New 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xmlns="" id="{637D3240-8026-E247-B5E6-2D7C6A226D55}"/>
              </a:ext>
            </a:extLst>
          </p:cNvPr>
          <p:cNvSpPr/>
          <p:nvPr/>
        </p:nvSpPr>
        <p:spPr>
          <a:xfrm>
            <a:off x="1664615" y="5960636"/>
            <a:ext cx="635110" cy="3000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B050"/>
                </a:solidFill>
                <a:effectLst/>
                <a:uLnTx/>
                <a:uFillTx/>
                <a:latin typeface="Calibri"/>
                <a:ea typeface="+mn-ea"/>
                <a:cs typeface="+mn-cs"/>
              </a:rPr>
              <a:t>Old 𝞱</a:t>
            </a:r>
            <a:r>
              <a:rPr kumimoji="0" lang="en-GB" sz="1350" b="0" i="1" u="none" strike="noStrike" kern="1200" cap="none" spc="0" normalizeH="0" baseline="-25000" noProof="0" dirty="0">
                <a:ln>
                  <a:noFill/>
                </a:ln>
                <a:solidFill>
                  <a:srgbClr val="00B050"/>
                </a:solidFill>
                <a:effectLst/>
                <a:uLnTx/>
                <a:uFillTx/>
                <a:latin typeface="Calibri"/>
                <a:ea typeface="+mn-ea"/>
                <a:cs typeface="+mn-cs"/>
              </a:rPr>
              <a:t>1</a:t>
            </a:r>
            <a:endParaRPr kumimoji="0" lang="x-none" sz="1350" b="0" i="0" u="none" strike="noStrike" kern="1200" cap="none" spc="0" normalizeH="0" baseline="0" noProof="0" dirty="0">
              <a:ln>
                <a:noFill/>
              </a:ln>
              <a:solidFill>
                <a:srgbClr val="00B050"/>
              </a:solidFill>
              <a:effectLst/>
              <a:uLnTx/>
              <a:uFillTx/>
              <a:latin typeface="Calibri"/>
              <a:ea typeface="+mn-ea"/>
              <a:cs typeface="+mn-cs"/>
            </a:endParaRPr>
          </a:p>
        </p:txBody>
      </p:sp>
      <p:cxnSp>
        <p:nvCxnSpPr>
          <p:cNvPr id="61" name="Curved Connector 60">
            <a:extLst>
              <a:ext uri="{FF2B5EF4-FFF2-40B4-BE49-F238E27FC236}">
                <a16:creationId xmlns:a16="http://schemas.microsoft.com/office/drawing/2014/main" xmlns="" id="{89B44AFD-C8C6-9E4A-8651-D83685C91F53}"/>
              </a:ext>
            </a:extLst>
          </p:cNvPr>
          <p:cNvCxnSpPr>
            <a:cxnSpLocks/>
            <a:endCxn id="60" idx="0"/>
          </p:cNvCxnSpPr>
          <p:nvPr/>
        </p:nvCxnSpPr>
        <p:spPr>
          <a:xfrm rot="10800000" flipV="1">
            <a:off x="1982171" y="5848364"/>
            <a:ext cx="271791" cy="112272"/>
          </a:xfrm>
          <a:prstGeom prst="curvedConnector2">
            <a:avLst/>
          </a:prstGeom>
          <a:ln>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xmlns="" id="{B7261B43-0632-6047-BF9D-0E194F124C83}"/>
              </a:ext>
            </a:extLst>
          </p:cNvPr>
          <p:cNvCxnSpPr>
            <a:cxnSpLocks/>
            <a:endCxn id="59" idx="0"/>
          </p:cNvCxnSpPr>
          <p:nvPr/>
        </p:nvCxnSpPr>
        <p:spPr>
          <a:xfrm>
            <a:off x="2427075" y="5854863"/>
            <a:ext cx="315561" cy="99174"/>
          </a:xfrm>
          <a:prstGeom prst="curvedConnector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CD035097-36EF-F44B-9A79-8CBBF9E60F79}"/>
              </a:ext>
            </a:extLst>
          </p:cNvPr>
          <p:cNvCxnSpPr>
            <a:cxnSpLocks/>
            <a:endCxn id="57" idx="1"/>
          </p:cNvCxnSpPr>
          <p:nvPr/>
        </p:nvCxnSpPr>
        <p:spPr>
          <a:xfrm>
            <a:off x="2269222" y="5006535"/>
            <a:ext cx="132178" cy="3360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786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3"/>
          <p:cNvSpPr txBox="1">
            <a:spLocks noGrp="1"/>
          </p:cNvSpPr>
          <p:nvPr>
            <p:ph type="title"/>
          </p:nvPr>
        </p:nvSpPr>
        <p:spPr>
          <a:xfrm>
            <a:off x="765075" y="2144075"/>
            <a:ext cx="7643700" cy="2920200"/>
          </a:xfrm>
          <a:prstGeom prst="rect">
            <a:avLst/>
          </a:prstGeom>
          <a:noFill/>
          <a:ln>
            <a:noFill/>
          </a:ln>
        </p:spPr>
        <p:txBody>
          <a:bodyPr spcFirstLastPara="1" wrap="square" lIns="0" tIns="9525" rIns="0" bIns="0" anchor="t" anchorCtr="0">
            <a:noAutofit/>
          </a:bodyPr>
          <a:lstStyle/>
          <a:p>
            <a:pPr marL="1471930" marR="5080" lvl="0" indent="-1459865" algn="l" rtl="0">
              <a:lnSpc>
                <a:spcPct val="100400"/>
              </a:lnSpc>
              <a:spcBef>
                <a:spcPts val="0"/>
              </a:spcBef>
              <a:spcAft>
                <a:spcPts val="0"/>
              </a:spcAft>
              <a:buClr>
                <a:schemeClr val="dk1"/>
              </a:buClr>
              <a:buSzPts val="1400"/>
              <a:buFont typeface="Trebuchet MS"/>
              <a:buNone/>
            </a:pPr>
            <a:r>
              <a:rPr lang="en-US"/>
              <a:t>State of the Art Applications of Machine Learning</a:t>
            </a:r>
            <a:endParaRPr/>
          </a:p>
          <a:p>
            <a:pPr marL="1471930" marR="5080" lvl="0" indent="-1459865" algn="l" rtl="0">
              <a:lnSpc>
                <a:spcPct val="100400"/>
              </a:lnSpc>
              <a:spcBef>
                <a:spcPts val="0"/>
              </a:spcBef>
              <a:spcAft>
                <a:spcPts val="0"/>
              </a:spcAft>
              <a:buClr>
                <a:schemeClr val="dk1"/>
              </a:buClr>
              <a:buSzPts val="1400"/>
              <a:buFont typeface="Trebuchet MS"/>
              <a:buNone/>
            </a:pPr>
            <a:endParaRPr/>
          </a:p>
          <a:p>
            <a:pPr marL="1471930" marR="5080" lvl="0" indent="-1459865" algn="l" rtl="0">
              <a:lnSpc>
                <a:spcPct val="100400"/>
              </a:lnSpc>
              <a:spcBef>
                <a:spcPts val="0"/>
              </a:spcBef>
              <a:spcAft>
                <a:spcPts val="0"/>
              </a:spcAft>
              <a:buClr>
                <a:schemeClr val="dk1"/>
              </a:buClr>
              <a:buSzPts val="1400"/>
              <a:buFont typeface="Trebuchet MS"/>
              <a:buNone/>
            </a:pPr>
            <a:r>
              <a:rPr lang="en-US" sz="1800"/>
              <a:t>.</a:t>
            </a:r>
            <a:endParaRPr/>
          </a:p>
        </p:txBody>
      </p:sp>
      <p:sp>
        <p:nvSpPr>
          <p:cNvPr id="612" name="Google Shape;612;p23"/>
          <p:cNvSpPr txBox="1"/>
          <p:nvPr/>
        </p:nvSpPr>
        <p:spPr>
          <a:xfrm>
            <a:off x="8425815" y="6422072"/>
            <a:ext cx="180975" cy="208279"/>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pic>
        <p:nvPicPr>
          <p:cNvPr id="1305" name="Google Shape;1305;p51"/>
          <p:cNvPicPr preferRelativeResize="0"/>
          <p:nvPr/>
        </p:nvPicPr>
        <p:blipFill rotWithShape="1">
          <a:blip r:embed="rId3">
            <a:alphaModFix/>
          </a:blip>
          <a:srcRect/>
          <a:stretch/>
        </p:blipFill>
        <p:spPr>
          <a:xfrm>
            <a:off x="304430" y="1384826"/>
            <a:ext cx="7239370" cy="4979652"/>
          </a:xfrm>
          <a:prstGeom prst="rect">
            <a:avLst/>
          </a:prstGeom>
          <a:noFill/>
          <a:ln>
            <a:noFill/>
          </a:ln>
        </p:spPr>
      </p:pic>
      <p:sp>
        <p:nvSpPr>
          <p:cNvPr id="1306" name="Google Shape;1306;p51"/>
          <p:cNvSpPr txBox="1"/>
          <p:nvPr/>
        </p:nvSpPr>
        <p:spPr>
          <a:xfrm>
            <a:off x="762000" y="685800"/>
            <a:ext cx="6172200" cy="380647"/>
          </a:xfrm>
          <a:prstGeom prst="rect">
            <a:avLst/>
          </a:prstGeom>
          <a:noFill/>
          <a:ln>
            <a:noFill/>
          </a:ln>
        </p:spPr>
        <p:txBody>
          <a:bodyPr spcFirstLastPara="1" wrap="square" lIns="0" tIns="11200" rIns="0" bIns="0" anchor="ctr" anchorCtr="0">
            <a:spAutoFit/>
          </a:bodyPr>
          <a:lstStyle/>
          <a:p>
            <a:pPr marL="11206"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Choosing Learning Rate</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5658956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smtClean="0"/>
              <a:t>Gradient Descent algorithm : Effect of Feature Scaling</a:t>
            </a:r>
            <a:endParaRPr lang="en-US" sz="2400" dirty="0"/>
          </a:p>
        </p:txBody>
      </p:sp>
      <p:pic>
        <p:nvPicPr>
          <p:cNvPr id="5" name="Picture 4"/>
          <p:cNvPicPr>
            <a:picLocks noChangeAspect="1"/>
          </p:cNvPicPr>
          <p:nvPr/>
        </p:nvPicPr>
        <p:blipFill rotWithShape="1">
          <a:blip r:embed="rId2"/>
          <a:srcRect t="-1" b="-2778"/>
          <a:stretch/>
        </p:blipFill>
        <p:spPr>
          <a:xfrm>
            <a:off x="457200" y="1600200"/>
            <a:ext cx="7780083" cy="2819400"/>
          </a:xfrm>
          <a:prstGeom prst="rect">
            <a:avLst/>
          </a:prstGeom>
        </p:spPr>
      </p:pic>
    </p:spTree>
    <p:extLst>
      <p:ext uri="{BB962C8B-B14F-4D97-AF65-F5344CB8AC3E}">
        <p14:creationId xmlns:p14="http://schemas.microsoft.com/office/powerpoint/2010/main" val="802499714"/>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smtClean="0"/>
              <a:t>Gradient Descent algorithm : Effect of Learning Rate</a:t>
            </a:r>
            <a:endParaRPr lang="en-US" sz="2400" dirty="0"/>
          </a:p>
        </p:txBody>
      </p:sp>
      <p:pic>
        <p:nvPicPr>
          <p:cNvPr id="4" name="Picture 3"/>
          <p:cNvPicPr>
            <a:picLocks noChangeAspect="1"/>
          </p:cNvPicPr>
          <p:nvPr/>
        </p:nvPicPr>
        <p:blipFill>
          <a:blip r:embed="rId2"/>
          <a:stretch>
            <a:fillRect/>
          </a:stretch>
        </p:blipFill>
        <p:spPr>
          <a:xfrm>
            <a:off x="320039" y="1600200"/>
            <a:ext cx="8229599" cy="3657600"/>
          </a:xfrm>
          <a:prstGeom prst="rect">
            <a:avLst/>
          </a:prstGeom>
        </p:spPr>
      </p:pic>
    </p:spTree>
    <p:extLst>
      <p:ext uri="{BB962C8B-B14F-4D97-AF65-F5344CB8AC3E}">
        <p14:creationId xmlns:p14="http://schemas.microsoft.com/office/powerpoint/2010/main" val="368445906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5662" y="1340107"/>
            <a:ext cx="8352865" cy="2062103"/>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Batch</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gradient descent refers to calculating the derivative from all training data before calculating an update.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srgbClr val="555555"/>
                </a:solidFill>
                <a:effectLst/>
                <a:uLnTx/>
                <a:uFillTx/>
                <a:latin typeface="Arial" panose="020B0604020202020204" pitchFamily="34" charset="0"/>
                <a:ea typeface="+mn-ea"/>
                <a:cs typeface="Arial" panose="020B0604020202020204" pitchFamily="34" charset="0"/>
              </a:rPr>
              <a:t>Minibatch</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refers to calculating derivative of mini groups of training data before calculating an update.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Stochastic</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gradient descent refers to calculating the derivative from each training data instance and calculating the update immediately</a:t>
            </a:r>
          </a:p>
        </p:txBody>
      </p:sp>
      <p:sp>
        <p:nvSpPr>
          <p:cNvPr id="6" name="Title 1"/>
          <p:cNvSpPr txBox="1">
            <a:spLocks/>
          </p:cNvSpPr>
          <p:nvPr/>
        </p:nvSpPr>
        <p:spPr>
          <a:xfrm>
            <a:off x="31376" y="228600"/>
            <a:ext cx="6991350" cy="765175"/>
          </a:xfrm>
          <a:prstGeom prst="rect">
            <a:avLst/>
          </a:prstGeom>
        </p:spPr>
        <p:txBody>
          <a:bodyPr vert="horz" lIns="91440" tIns="45720" rIns="91440" bIns="45720" rtlCol="0" anchor="ctr">
            <a:normAutofit fontScale="975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150" normalizeH="0" baseline="0" noProof="0" dirty="0" smtClean="0">
                <a:ln>
                  <a:noFill/>
                </a:ln>
                <a:solidFill>
                  <a:prstClr val="black"/>
                </a:solidFill>
                <a:effectLst/>
                <a:uLnTx/>
                <a:uFillTx/>
                <a:latin typeface="Arial" pitchFamily="34" charset="0"/>
                <a:ea typeface="+mj-ea"/>
                <a:cs typeface="Arial" pitchFamily="34" charset="0"/>
              </a:rPr>
              <a:t>Gradient Descent</a:t>
            </a:r>
            <a:r>
              <a:rPr kumimoji="0" lang="en-US" sz="2400" b="1" i="0" u="none" strike="noStrike" kern="1200" cap="none" spc="-150" normalizeH="0" baseline="0" noProof="0" smtClean="0">
                <a:ln>
                  <a:noFill/>
                </a:ln>
                <a:solidFill>
                  <a:prstClr val="black"/>
                </a:solidFill>
                <a:effectLst/>
                <a:uLnTx/>
                <a:uFillTx/>
                <a:latin typeface="Arial" pitchFamily="34" charset="0"/>
                <a:ea typeface="+mj-ea"/>
                <a:cs typeface="Arial" pitchFamily="34" charset="0"/>
              </a:rPr>
              <a:t>: Variants</a:t>
            </a:r>
            <a:endParaRPr kumimoji="0" lang="en-IN" sz="2400" b="1" i="0" u="none" strike="noStrike" kern="1200" cap="none" spc="-150" normalizeH="0" baseline="-25000" noProof="0" dirty="0">
              <a:ln>
                <a:noFill/>
              </a:ln>
              <a:solidFill>
                <a:prstClr val="black"/>
              </a:solidFill>
              <a:effectLst/>
              <a:uLnTx/>
              <a:uFillTx/>
              <a:latin typeface="Arial" pitchFamily="34" charset="0"/>
              <a:ea typeface="+mj-ea"/>
              <a:cs typeface="Arial" pitchFamily="34" charset="0"/>
            </a:endParaRPr>
          </a:p>
        </p:txBody>
      </p:sp>
      <p:pic>
        <p:nvPicPr>
          <p:cNvPr id="15" name="Content Placeholder 5">
            <a:extLst>
              <a:ext uri="{FF2B5EF4-FFF2-40B4-BE49-F238E27FC236}">
                <a16:creationId xmlns:a16="http://schemas.microsoft.com/office/drawing/2014/main" xmlns="" id="{1B13C671-2460-4CE1-9FA9-0B1B3090E55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00200" y="3561980"/>
            <a:ext cx="5867400" cy="2708885"/>
          </a:xfrm>
          <a:prstGeom prst="rect">
            <a:avLst/>
          </a:prstGeom>
          <a:ln>
            <a:solidFill>
              <a:schemeClr val="tx1"/>
            </a:solidFill>
          </a:ln>
        </p:spPr>
      </p:pic>
    </p:spTree>
    <p:extLst>
      <p:ext uri="{BB962C8B-B14F-4D97-AF65-F5344CB8AC3E}">
        <p14:creationId xmlns:p14="http://schemas.microsoft.com/office/powerpoint/2010/main" val="274411589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5662" y="1340107"/>
            <a:ext cx="8352865" cy="2062103"/>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Batch</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gradient descent refers to calculating the derivative from all training data before calculating an update.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err="1">
                <a:ln>
                  <a:noFill/>
                </a:ln>
                <a:solidFill>
                  <a:srgbClr val="555555"/>
                </a:solidFill>
                <a:effectLst/>
                <a:uLnTx/>
                <a:uFillTx/>
                <a:latin typeface="Arial" panose="020B0604020202020204" pitchFamily="34" charset="0"/>
                <a:ea typeface="+mn-ea"/>
                <a:cs typeface="Arial" panose="020B0604020202020204" pitchFamily="34" charset="0"/>
              </a:rPr>
              <a:t>Minibatch</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refers to calculating derivative of mini groups of training data before calculating an update.</a:t>
            </a: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Stochastic</a:t>
            </a:r>
            <a:r>
              <a:rPr kumimoji="0" lang="en-US" sz="1600" b="0" i="0" u="none" strike="noStrike" kern="1200" cap="none" spc="0" normalizeH="0" baseline="0" noProof="0" dirty="0">
                <a:ln>
                  <a:noFill/>
                </a:ln>
                <a:solidFill>
                  <a:srgbClr val="555555"/>
                </a:solidFill>
                <a:effectLst/>
                <a:uLnTx/>
                <a:uFillTx/>
                <a:latin typeface="Arial" panose="020B0604020202020204" pitchFamily="34" charset="0"/>
                <a:ea typeface="+mn-ea"/>
                <a:cs typeface="Arial" panose="020B0604020202020204" pitchFamily="34" charset="0"/>
              </a:rPr>
              <a:t> gradient descent refers to calculating the derivative from each training data instance and calculating the update immediately</a:t>
            </a:r>
          </a:p>
        </p:txBody>
      </p:sp>
      <p:sp>
        <p:nvSpPr>
          <p:cNvPr id="6" name="Title 1"/>
          <p:cNvSpPr txBox="1">
            <a:spLocks/>
          </p:cNvSpPr>
          <p:nvPr/>
        </p:nvSpPr>
        <p:spPr>
          <a:xfrm>
            <a:off x="31376" y="228600"/>
            <a:ext cx="6991350" cy="765175"/>
          </a:xfrm>
          <a:prstGeom prst="rect">
            <a:avLst/>
          </a:prstGeom>
        </p:spPr>
        <p:txBody>
          <a:bodyPr vert="horz" lIns="91440" tIns="45720" rIns="91440" bIns="45720" rtlCol="0" anchor="ctr">
            <a:normAutofit fontScale="97500"/>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150" normalizeH="0" baseline="0" noProof="0" dirty="0" smtClean="0">
                <a:ln>
                  <a:noFill/>
                </a:ln>
                <a:solidFill>
                  <a:prstClr val="black"/>
                </a:solidFill>
                <a:effectLst/>
                <a:uLnTx/>
                <a:uFillTx/>
                <a:latin typeface="Arial" pitchFamily="34" charset="0"/>
                <a:ea typeface="+mj-ea"/>
                <a:cs typeface="Arial" pitchFamily="34" charset="0"/>
              </a:rPr>
              <a:t>Gradient Descent</a:t>
            </a:r>
            <a:r>
              <a:rPr kumimoji="0" lang="en-US" sz="2400" b="1" i="0" u="none" strike="noStrike" kern="1200" cap="none" spc="-150" normalizeH="0" baseline="0" noProof="0" smtClean="0">
                <a:ln>
                  <a:noFill/>
                </a:ln>
                <a:solidFill>
                  <a:prstClr val="black"/>
                </a:solidFill>
                <a:effectLst/>
                <a:uLnTx/>
                <a:uFillTx/>
                <a:latin typeface="Arial" pitchFamily="34" charset="0"/>
                <a:ea typeface="+mj-ea"/>
                <a:cs typeface="Arial" pitchFamily="34" charset="0"/>
              </a:rPr>
              <a:t>: Variants</a:t>
            </a:r>
            <a:endParaRPr kumimoji="0" lang="en-IN" sz="2400" b="1" i="0" u="none" strike="noStrike" kern="1200" cap="none" spc="-150" normalizeH="0" baseline="-25000" noProof="0" dirty="0">
              <a:ln>
                <a:noFill/>
              </a:ln>
              <a:solidFill>
                <a:prstClr val="black"/>
              </a:solidFill>
              <a:effectLst/>
              <a:uLnTx/>
              <a:uFillTx/>
              <a:latin typeface="Arial" pitchFamily="34" charset="0"/>
              <a:ea typeface="+mj-ea"/>
              <a:cs typeface="Arial" pitchFamily="34" charset="0"/>
            </a:endParaRPr>
          </a:p>
        </p:txBody>
      </p:sp>
      <p:pic>
        <p:nvPicPr>
          <p:cNvPr id="4" name="Picture 3"/>
          <p:cNvPicPr>
            <a:picLocks noChangeAspect="1"/>
          </p:cNvPicPr>
          <p:nvPr/>
        </p:nvPicPr>
        <p:blipFill>
          <a:blip r:embed="rId2"/>
          <a:stretch>
            <a:fillRect/>
          </a:stretch>
        </p:blipFill>
        <p:spPr>
          <a:xfrm>
            <a:off x="0" y="3748542"/>
            <a:ext cx="3505504" cy="2505673"/>
          </a:xfrm>
          <a:prstGeom prst="rect">
            <a:avLst/>
          </a:prstGeom>
        </p:spPr>
      </p:pic>
      <p:pic>
        <p:nvPicPr>
          <p:cNvPr id="14" name="Picture 13"/>
          <p:cNvPicPr>
            <a:picLocks noChangeAspect="1"/>
          </p:cNvPicPr>
          <p:nvPr/>
        </p:nvPicPr>
        <p:blipFill>
          <a:blip r:embed="rId3"/>
          <a:stretch>
            <a:fillRect/>
          </a:stretch>
        </p:blipFill>
        <p:spPr>
          <a:xfrm>
            <a:off x="4574133" y="3781879"/>
            <a:ext cx="4054394" cy="2656327"/>
          </a:xfrm>
          <a:prstGeom prst="rect">
            <a:avLst/>
          </a:prstGeom>
        </p:spPr>
      </p:pic>
    </p:spTree>
    <p:extLst>
      <p:ext uri="{BB962C8B-B14F-4D97-AF65-F5344CB8AC3E}">
        <p14:creationId xmlns:p14="http://schemas.microsoft.com/office/powerpoint/2010/main" val="2070449085"/>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52"/>
          <p:cNvSpPr txBox="1">
            <a:spLocks noGrp="1"/>
          </p:cNvSpPr>
          <p:nvPr>
            <p:ph type="body" idx="1"/>
          </p:nvPr>
        </p:nvSpPr>
        <p:spPr>
          <a:xfrm>
            <a:off x="304800" y="1447800"/>
            <a:ext cx="8839200"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1800" b="1" dirty="0"/>
              <a:t>Steps : </a:t>
            </a:r>
            <a:endParaRPr lang="en-US" sz="1800" b="1" dirty="0" smtClean="0"/>
          </a:p>
          <a:p>
            <a:pPr marL="0" lvl="0" indent="0" algn="l" rtl="0">
              <a:lnSpc>
                <a:spcPct val="100000"/>
              </a:lnSpc>
              <a:spcBef>
                <a:spcPts val="0"/>
              </a:spcBef>
              <a:spcAft>
                <a:spcPts val="0"/>
              </a:spcAft>
              <a:buSzPts val="1800"/>
              <a:buNone/>
            </a:pPr>
            <a:r>
              <a:rPr lang="en-US" sz="1800" i="1" dirty="0" smtClean="0"/>
              <a:t>(Assuming : ‘n’ no. of instances and two predictors {x1, x2} and linear regression)</a:t>
            </a:r>
            <a:endParaRPr i="1" dirty="0"/>
          </a:p>
          <a:p>
            <a:pPr marL="0" lvl="0" indent="0" algn="l" rtl="0">
              <a:lnSpc>
                <a:spcPct val="100000"/>
              </a:lnSpc>
              <a:spcBef>
                <a:spcPts val="360"/>
              </a:spcBef>
              <a:spcAft>
                <a:spcPts val="0"/>
              </a:spcAft>
              <a:buSzPts val="1800"/>
              <a:buNone/>
            </a:pPr>
            <a:endParaRPr sz="1800" b="1" dirty="0"/>
          </a:p>
          <a:p>
            <a:pPr marL="342900" lvl="0" indent="-342900" algn="l" rtl="0">
              <a:lnSpc>
                <a:spcPct val="150000"/>
              </a:lnSpc>
              <a:spcBef>
                <a:spcPts val="360"/>
              </a:spcBef>
              <a:spcAft>
                <a:spcPts val="0"/>
              </a:spcAft>
              <a:buSzPts val="1800"/>
              <a:buFont typeface="Calibri"/>
              <a:buAutoNum type="arabicPeriod"/>
            </a:pPr>
            <a:r>
              <a:rPr lang="en-US" sz="1800" dirty="0"/>
              <a:t>Identification of the equations </a:t>
            </a:r>
            <a:r>
              <a:rPr lang="en-US" sz="1600" dirty="0"/>
              <a:t>y = w0+w1X1+W2X2</a:t>
            </a:r>
            <a:endParaRPr sz="1800" dirty="0"/>
          </a:p>
          <a:p>
            <a:pPr marL="342900" lvl="0" indent="-342900" algn="l" rtl="0">
              <a:lnSpc>
                <a:spcPct val="150000"/>
              </a:lnSpc>
              <a:spcBef>
                <a:spcPts val="360"/>
              </a:spcBef>
              <a:spcAft>
                <a:spcPts val="0"/>
              </a:spcAft>
              <a:buSzPts val="1800"/>
              <a:buFont typeface="Calibri"/>
              <a:buAutoNum type="arabicPeriod"/>
            </a:pPr>
            <a:r>
              <a:rPr lang="en-US" sz="1800" dirty="0"/>
              <a:t>Cost function  &amp; derivative </a:t>
            </a:r>
            <a:endParaRPr dirty="0"/>
          </a:p>
          <a:p>
            <a:pPr marL="742950" lvl="1" indent="-285750" algn="l" rtl="0">
              <a:lnSpc>
                <a:spcPct val="150000"/>
              </a:lnSpc>
              <a:spcBef>
                <a:spcPts val="320"/>
              </a:spcBef>
              <a:spcAft>
                <a:spcPts val="0"/>
              </a:spcAft>
              <a:buClr>
                <a:schemeClr val="dk1"/>
              </a:buClr>
              <a:buSzPts val="1600"/>
              <a:buFont typeface="Calibri"/>
              <a:buAutoNum type="arabicPeriod"/>
            </a:pPr>
            <a:r>
              <a:rPr lang="en-US" dirty="0"/>
              <a:t>W0` = w0 – </a:t>
            </a:r>
            <a:r>
              <a:rPr lang="en-US" dirty="0" smtClean="0"/>
              <a:t>1/n </a:t>
            </a:r>
            <a:r>
              <a:rPr lang="en-US" dirty="0"/>
              <a:t>* learning rate * (sum (w0+w1X1+W2X2 - y)) </a:t>
            </a:r>
            <a:endParaRPr dirty="0"/>
          </a:p>
          <a:p>
            <a:pPr marL="742950" lvl="1" indent="-285750" algn="l" rtl="0">
              <a:lnSpc>
                <a:spcPct val="150000"/>
              </a:lnSpc>
              <a:spcBef>
                <a:spcPts val="320"/>
              </a:spcBef>
              <a:spcAft>
                <a:spcPts val="0"/>
              </a:spcAft>
              <a:buClr>
                <a:schemeClr val="dk1"/>
              </a:buClr>
              <a:buSzPts val="1600"/>
              <a:buFont typeface="Calibri"/>
              <a:buAutoNum type="arabicPeriod"/>
            </a:pPr>
            <a:r>
              <a:rPr lang="en-US" dirty="0"/>
              <a:t>W1` = w1 – </a:t>
            </a:r>
            <a:r>
              <a:rPr lang="en-US" dirty="0" smtClean="0"/>
              <a:t>1/n </a:t>
            </a:r>
            <a:r>
              <a:rPr lang="en-US" dirty="0"/>
              <a:t>* learning rate * (sum (w0+w1X1+W2X2 - y) * x1) </a:t>
            </a:r>
            <a:endParaRPr dirty="0"/>
          </a:p>
          <a:p>
            <a:pPr marL="742950" lvl="1" indent="-285750" algn="l" rtl="0">
              <a:lnSpc>
                <a:spcPct val="150000"/>
              </a:lnSpc>
              <a:spcBef>
                <a:spcPts val="320"/>
              </a:spcBef>
              <a:spcAft>
                <a:spcPts val="0"/>
              </a:spcAft>
              <a:buClr>
                <a:schemeClr val="dk1"/>
              </a:buClr>
              <a:buSzPts val="1600"/>
              <a:buFont typeface="Calibri"/>
              <a:buAutoNum type="arabicPeriod"/>
            </a:pPr>
            <a:r>
              <a:rPr lang="en-US" dirty="0"/>
              <a:t>W2` = w2 – </a:t>
            </a:r>
            <a:r>
              <a:rPr lang="en-US" dirty="0" smtClean="0"/>
              <a:t>1/n </a:t>
            </a:r>
            <a:r>
              <a:rPr lang="en-US" dirty="0"/>
              <a:t>* learning rate * (sum (w0+w1X1+W2X2 - y)*x2)</a:t>
            </a:r>
            <a:endParaRPr sz="1000" dirty="0"/>
          </a:p>
          <a:p>
            <a:pPr marL="342900" lvl="0" indent="-342900" algn="l" rtl="0">
              <a:lnSpc>
                <a:spcPct val="150000"/>
              </a:lnSpc>
              <a:spcBef>
                <a:spcPts val="360"/>
              </a:spcBef>
              <a:spcAft>
                <a:spcPts val="0"/>
              </a:spcAft>
              <a:buSzPts val="1800"/>
              <a:buFont typeface="Calibri"/>
              <a:buAutoNum type="arabicPeriod"/>
            </a:pPr>
            <a:r>
              <a:rPr lang="en-US" sz="1800" dirty="0"/>
              <a:t>Apply the equations </a:t>
            </a:r>
            <a:endParaRPr sz="1800" dirty="0"/>
          </a:p>
        </p:txBody>
      </p:sp>
      <p:sp>
        <p:nvSpPr>
          <p:cNvPr id="1313" name="Google Shape;1313;p5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dirty="0"/>
              <a:t>Fit a linear Regression Line </a:t>
            </a:r>
            <a:r>
              <a:rPr lang="en-US" sz="2400" dirty="0" smtClean="0"/>
              <a:t>: </a:t>
            </a:r>
            <a:r>
              <a:rPr lang="en-US" sz="2400" dirty="0"/>
              <a:t/>
            </a:r>
            <a:br>
              <a:rPr lang="en-US" sz="2400" dirty="0"/>
            </a:br>
            <a:r>
              <a:rPr lang="en-US" sz="2400" dirty="0"/>
              <a:t>Gradient Descent </a:t>
            </a:r>
            <a:endParaRPr sz="2400" dirty="0"/>
          </a:p>
        </p:txBody>
      </p:sp>
    </p:spTree>
    <p:extLst>
      <p:ext uri="{BB962C8B-B14F-4D97-AF65-F5344CB8AC3E}">
        <p14:creationId xmlns:p14="http://schemas.microsoft.com/office/powerpoint/2010/main" val="255593224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53"/>
          <p:cNvSpPr txBox="1">
            <a:spLocks noGrp="1"/>
          </p:cNvSpPr>
          <p:nvPr>
            <p:ph type="body" idx="1"/>
          </p:nvPr>
        </p:nvSpPr>
        <p:spPr>
          <a:xfrm>
            <a:off x="304800" y="1447800"/>
            <a:ext cx="8229600" cy="5029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SzPts val="1600"/>
              <a:buNone/>
            </a:pPr>
            <a:r>
              <a:rPr lang="en-US" sz="1600" dirty="0"/>
              <a:t>Fit a linear regression. Show only the first iteration of Gradient descent algorithm using learning rate of </a:t>
            </a:r>
            <a:r>
              <a:rPr lang="en-US" sz="1600" b="1" dirty="0"/>
              <a:t>0.02</a:t>
            </a:r>
            <a:r>
              <a:rPr lang="en-US" sz="1600" dirty="0"/>
              <a:t> for the following data , if the Relative Risk of Coronary Heart Disease is believed to be only linearly dependent on BMI as well as Diastolic Pressure. Assume the intercept of the regression model as</a:t>
            </a:r>
            <a:r>
              <a:rPr lang="en-US" sz="1600" b="1" dirty="0"/>
              <a:t> 5 </a:t>
            </a:r>
            <a:r>
              <a:rPr lang="en-US" sz="1600" dirty="0"/>
              <a:t>and the slope of independent variables as </a:t>
            </a:r>
            <a:r>
              <a:rPr lang="en-US" sz="1600" b="1" dirty="0"/>
              <a:t>-0.03 (negative)</a:t>
            </a:r>
            <a:r>
              <a:rPr lang="en-US" sz="1600" dirty="0"/>
              <a:t>.</a:t>
            </a:r>
            <a:endParaRPr dirty="0"/>
          </a:p>
          <a:p>
            <a:pPr marL="0" lvl="0" indent="0" algn="l" rtl="0">
              <a:lnSpc>
                <a:spcPct val="100000"/>
              </a:lnSpc>
              <a:spcBef>
                <a:spcPts val="320"/>
              </a:spcBef>
              <a:spcAft>
                <a:spcPts val="0"/>
              </a:spcAft>
              <a:buSzPts val="1600"/>
              <a:buNone/>
            </a:pPr>
            <a:endParaRPr sz="1600" dirty="0"/>
          </a:p>
          <a:p>
            <a:pPr marL="0" lvl="0" indent="0" algn="l" rtl="0">
              <a:lnSpc>
                <a:spcPct val="100000"/>
              </a:lnSpc>
              <a:spcBef>
                <a:spcPts val="320"/>
              </a:spcBef>
              <a:spcAft>
                <a:spcPts val="0"/>
              </a:spcAft>
              <a:buSzPts val="1600"/>
              <a:buNone/>
            </a:pPr>
            <a:endParaRPr lang="en-US" sz="1600" b="1" dirty="0" smtClean="0"/>
          </a:p>
          <a:p>
            <a:pPr marL="0" lvl="0" indent="0" algn="l" rtl="0">
              <a:lnSpc>
                <a:spcPct val="100000"/>
              </a:lnSpc>
              <a:spcBef>
                <a:spcPts val="320"/>
              </a:spcBef>
              <a:spcAft>
                <a:spcPts val="0"/>
              </a:spcAft>
              <a:buSzPts val="1600"/>
              <a:buNone/>
            </a:pPr>
            <a:endParaRPr lang="en-US" sz="1600" b="1" dirty="0"/>
          </a:p>
          <a:p>
            <a:pPr marL="0" lvl="0" indent="0" algn="l" rtl="0">
              <a:lnSpc>
                <a:spcPct val="100000"/>
              </a:lnSpc>
              <a:spcBef>
                <a:spcPts val="320"/>
              </a:spcBef>
              <a:spcAft>
                <a:spcPts val="0"/>
              </a:spcAft>
              <a:buSzPts val="1600"/>
              <a:buNone/>
            </a:pPr>
            <a:endParaRPr lang="en-US" sz="1600" b="1" dirty="0" smtClean="0"/>
          </a:p>
          <a:p>
            <a:pPr marL="0" lvl="0" indent="0" algn="l" rtl="0">
              <a:lnSpc>
                <a:spcPct val="100000"/>
              </a:lnSpc>
              <a:spcBef>
                <a:spcPts val="320"/>
              </a:spcBef>
              <a:spcAft>
                <a:spcPts val="0"/>
              </a:spcAft>
              <a:buSzPts val="1600"/>
              <a:buNone/>
            </a:pPr>
            <a:endParaRPr lang="en-US" sz="1600" b="1" dirty="0"/>
          </a:p>
          <a:p>
            <a:pPr marL="0" lvl="0" indent="0" algn="l" rtl="0">
              <a:lnSpc>
                <a:spcPct val="100000"/>
              </a:lnSpc>
              <a:spcBef>
                <a:spcPts val="320"/>
              </a:spcBef>
              <a:spcAft>
                <a:spcPts val="0"/>
              </a:spcAft>
              <a:buSzPts val="1600"/>
              <a:buNone/>
            </a:pPr>
            <a:endParaRPr sz="1600" b="1" dirty="0"/>
          </a:p>
          <a:p>
            <a:pPr marL="0" lvl="0" indent="0" algn="l" rtl="0">
              <a:lnSpc>
                <a:spcPct val="100000"/>
              </a:lnSpc>
              <a:spcBef>
                <a:spcPts val="320"/>
              </a:spcBef>
              <a:spcAft>
                <a:spcPts val="0"/>
              </a:spcAft>
              <a:buSzPts val="1600"/>
              <a:buNone/>
            </a:pPr>
            <a:endParaRPr lang="en-US" sz="1600" b="1" dirty="0" smtClean="0"/>
          </a:p>
          <a:p>
            <a:pPr marL="0" lvl="0" indent="0" algn="l" rtl="0">
              <a:lnSpc>
                <a:spcPct val="100000"/>
              </a:lnSpc>
              <a:spcBef>
                <a:spcPts val="320"/>
              </a:spcBef>
              <a:spcAft>
                <a:spcPts val="0"/>
              </a:spcAft>
              <a:buSzPts val="1600"/>
              <a:buNone/>
            </a:pPr>
            <a:endParaRPr sz="1600" b="1" dirty="0"/>
          </a:p>
          <a:p>
            <a:pPr marL="0" lvl="0" indent="0" algn="l" rtl="0">
              <a:lnSpc>
                <a:spcPct val="100000"/>
              </a:lnSpc>
              <a:spcBef>
                <a:spcPts val="320"/>
              </a:spcBef>
              <a:spcAft>
                <a:spcPts val="0"/>
              </a:spcAft>
              <a:buSzPts val="1600"/>
              <a:buNone/>
            </a:pPr>
            <a:r>
              <a:rPr lang="en-US" sz="1600" b="1" dirty="0"/>
              <a:t>Steps : </a:t>
            </a:r>
            <a:endParaRPr dirty="0"/>
          </a:p>
          <a:p>
            <a:pPr marL="342900" lvl="0" indent="-342900" algn="l" rtl="0">
              <a:lnSpc>
                <a:spcPct val="100000"/>
              </a:lnSpc>
              <a:spcBef>
                <a:spcPts val="320"/>
              </a:spcBef>
              <a:spcAft>
                <a:spcPts val="0"/>
              </a:spcAft>
              <a:buSzPts val="1600"/>
              <a:buFont typeface="Calibri"/>
              <a:buAutoNum type="arabicPeriod"/>
            </a:pPr>
            <a:r>
              <a:rPr lang="en-US" sz="1600" dirty="0"/>
              <a:t>Identification of the equations </a:t>
            </a:r>
            <a:r>
              <a:rPr lang="en-US" sz="1400" dirty="0"/>
              <a:t>y = w0+w1X1+W2X2</a:t>
            </a:r>
            <a:endParaRPr sz="1600" dirty="0"/>
          </a:p>
          <a:p>
            <a:pPr marL="342900" lvl="0" indent="-342900" algn="l" rtl="0">
              <a:lnSpc>
                <a:spcPct val="100000"/>
              </a:lnSpc>
              <a:spcBef>
                <a:spcPts val="320"/>
              </a:spcBef>
              <a:spcAft>
                <a:spcPts val="0"/>
              </a:spcAft>
              <a:buSzPts val="1600"/>
              <a:buFont typeface="Calibri"/>
              <a:buAutoNum type="arabicPeriod"/>
            </a:pPr>
            <a:r>
              <a:rPr lang="en-US" sz="1600" dirty="0"/>
              <a:t>Cost function  &amp; derivative </a:t>
            </a:r>
            <a:endParaRPr dirty="0"/>
          </a:p>
          <a:p>
            <a:pPr marL="742950" lvl="1" indent="-285750" algn="l" rtl="0">
              <a:lnSpc>
                <a:spcPct val="100000"/>
              </a:lnSpc>
              <a:spcBef>
                <a:spcPts val="280"/>
              </a:spcBef>
              <a:spcAft>
                <a:spcPts val="0"/>
              </a:spcAft>
              <a:buClr>
                <a:schemeClr val="dk1"/>
              </a:buClr>
              <a:buSzPts val="1400"/>
              <a:buFont typeface="Calibri"/>
              <a:buAutoNum type="arabicPeriod"/>
            </a:pPr>
            <a:r>
              <a:rPr lang="en-US" sz="1400" dirty="0"/>
              <a:t>W0` = w0 – 1/3 * learning rate * (sum (w0+w1X1+W2X2 - y)) </a:t>
            </a:r>
            <a:endParaRPr dirty="0"/>
          </a:p>
          <a:p>
            <a:pPr marL="742950" lvl="1" indent="-285750" algn="l" rtl="0">
              <a:lnSpc>
                <a:spcPct val="100000"/>
              </a:lnSpc>
              <a:spcBef>
                <a:spcPts val="280"/>
              </a:spcBef>
              <a:spcAft>
                <a:spcPts val="0"/>
              </a:spcAft>
              <a:buClr>
                <a:schemeClr val="dk1"/>
              </a:buClr>
              <a:buSzPts val="1400"/>
              <a:buFont typeface="Calibri"/>
              <a:buAutoNum type="arabicPeriod"/>
            </a:pPr>
            <a:r>
              <a:rPr lang="en-US" sz="1400" dirty="0"/>
              <a:t>W1` = w1 – 1/3 * learning rate * (sum (w0+w1X1+W2X2 - y) * x1) </a:t>
            </a:r>
            <a:endParaRPr dirty="0"/>
          </a:p>
          <a:p>
            <a:pPr marL="742950" lvl="1" indent="-285750" algn="l" rtl="0">
              <a:lnSpc>
                <a:spcPct val="100000"/>
              </a:lnSpc>
              <a:spcBef>
                <a:spcPts val="280"/>
              </a:spcBef>
              <a:spcAft>
                <a:spcPts val="0"/>
              </a:spcAft>
              <a:buClr>
                <a:schemeClr val="dk1"/>
              </a:buClr>
              <a:buSzPts val="1400"/>
              <a:buFont typeface="Calibri"/>
              <a:buAutoNum type="arabicPeriod"/>
            </a:pPr>
            <a:r>
              <a:rPr lang="en-US" sz="1400" dirty="0"/>
              <a:t>W2` = w2 – 1/3 * learning rate * (sum (w0+w1X1+W2X2 - y)*x2)</a:t>
            </a:r>
            <a:endParaRPr sz="900" dirty="0"/>
          </a:p>
          <a:p>
            <a:pPr marL="342900" lvl="0" indent="-342900" algn="l" rtl="0">
              <a:lnSpc>
                <a:spcPct val="100000"/>
              </a:lnSpc>
              <a:spcBef>
                <a:spcPts val="320"/>
              </a:spcBef>
              <a:spcAft>
                <a:spcPts val="0"/>
              </a:spcAft>
              <a:buSzPts val="1600"/>
              <a:buFont typeface="Calibri"/>
              <a:buAutoNum type="arabicPeriod"/>
            </a:pPr>
            <a:r>
              <a:rPr lang="en-US" sz="1600" dirty="0"/>
              <a:t>Apply the equations </a:t>
            </a:r>
            <a:endParaRPr sz="1600" dirty="0"/>
          </a:p>
        </p:txBody>
      </p:sp>
      <p:sp>
        <p:nvSpPr>
          <p:cNvPr id="1320" name="Google Shape;1320;p5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Fit a linear Regression Line : </a:t>
            </a:r>
            <a:br>
              <a:rPr lang="en-US" sz="2400"/>
            </a:br>
            <a:r>
              <a:rPr lang="en-US" sz="2400"/>
              <a:t>Gradient Descent </a:t>
            </a:r>
            <a:endParaRPr sz="2400"/>
          </a:p>
        </p:txBody>
      </p:sp>
      <p:pic>
        <p:nvPicPr>
          <p:cNvPr id="1321" name="Google Shape;1321;p53"/>
          <p:cNvPicPr preferRelativeResize="0"/>
          <p:nvPr/>
        </p:nvPicPr>
        <p:blipFill rotWithShape="1">
          <a:blip r:embed="rId3">
            <a:alphaModFix/>
          </a:blip>
          <a:srcRect/>
          <a:stretch/>
        </p:blipFill>
        <p:spPr>
          <a:xfrm>
            <a:off x="1980988" y="2819400"/>
            <a:ext cx="5867612" cy="1752600"/>
          </a:xfrm>
          <a:prstGeom prst="rect">
            <a:avLst/>
          </a:prstGeom>
          <a:noFill/>
          <a:ln>
            <a:noFill/>
          </a:ln>
        </p:spPr>
      </p:pic>
    </p:spTree>
    <p:extLst>
      <p:ext uri="{BB962C8B-B14F-4D97-AF65-F5344CB8AC3E}">
        <p14:creationId xmlns:p14="http://schemas.microsoft.com/office/powerpoint/2010/main" val="96829724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4"/>
          <p:cNvSpPr txBox="1">
            <a:spLocks noGrp="1"/>
          </p:cNvSpPr>
          <p:nvPr>
            <p:ph type="body" idx="1"/>
          </p:nvPr>
        </p:nvSpPr>
        <p:spPr>
          <a:xfrm>
            <a:off x="290512" y="1450974"/>
            <a:ext cx="8229600" cy="5407026"/>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en-US" sz="1600" dirty="0"/>
              <a:t>Fit a linear regression. Show only the first iteration of Gradient descent algorithm using learning rate of </a:t>
            </a:r>
            <a:r>
              <a:rPr lang="en-US" sz="1600" b="1" dirty="0"/>
              <a:t>0.02</a:t>
            </a:r>
            <a:r>
              <a:rPr lang="en-US" sz="1600" dirty="0"/>
              <a:t> for the following data , if the Relative Risk of Coronary Heart Disease is believed to be only linearly dependent on BMI as well as Diastolic Pressure. Assume the intercept of the regression model as</a:t>
            </a:r>
            <a:r>
              <a:rPr lang="en-US" sz="1600" b="1" dirty="0"/>
              <a:t> 5 </a:t>
            </a:r>
            <a:r>
              <a:rPr lang="en-US" sz="1600" dirty="0"/>
              <a:t>and the slope of independent variables as </a:t>
            </a:r>
            <a:r>
              <a:rPr lang="en-US" sz="1600" b="1" dirty="0"/>
              <a:t>-0.03 (negative)</a:t>
            </a:r>
            <a:r>
              <a:rPr lang="en-US" sz="1600" dirty="0"/>
              <a:t>.</a:t>
            </a:r>
            <a:endParaRPr dirty="0"/>
          </a:p>
          <a:p>
            <a:pPr marL="0" lvl="0" indent="0" algn="l" rtl="0">
              <a:lnSpc>
                <a:spcPct val="100000"/>
              </a:lnSpc>
              <a:spcBef>
                <a:spcPts val="296"/>
              </a:spcBef>
              <a:spcAft>
                <a:spcPts val="0"/>
              </a:spcAft>
              <a:buSzPct val="100000"/>
              <a:buNone/>
            </a:pPr>
            <a:endParaRPr sz="1600" dirty="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endParaRPr lang="en-US" sz="1600" b="1" dirty="0" smtClean="0"/>
          </a:p>
          <a:p>
            <a:pPr marL="0" lvl="0" indent="0" algn="l" rtl="0">
              <a:lnSpc>
                <a:spcPct val="100000"/>
              </a:lnSpc>
              <a:spcBef>
                <a:spcPts val="296"/>
              </a:spcBef>
              <a:spcAft>
                <a:spcPts val="0"/>
              </a:spcAft>
              <a:buSzPct val="100000"/>
              <a:buNone/>
            </a:pPr>
            <a:endParaRPr sz="1600" b="1" dirty="0"/>
          </a:p>
          <a:p>
            <a:pPr marL="0" lvl="0" indent="0" algn="l" rtl="0">
              <a:lnSpc>
                <a:spcPct val="100000"/>
              </a:lnSpc>
              <a:spcBef>
                <a:spcPts val="296"/>
              </a:spcBef>
              <a:spcAft>
                <a:spcPts val="0"/>
              </a:spcAft>
              <a:buSzPct val="100000"/>
              <a:buNone/>
            </a:pPr>
            <a:r>
              <a:rPr lang="en-US" sz="1600" b="1" dirty="0"/>
              <a:t>Steps : </a:t>
            </a:r>
            <a:endParaRPr dirty="0"/>
          </a:p>
          <a:p>
            <a:pPr marL="342900" lvl="0" indent="-342900" algn="l" rtl="0">
              <a:lnSpc>
                <a:spcPct val="100000"/>
              </a:lnSpc>
              <a:spcBef>
                <a:spcPts val="296"/>
              </a:spcBef>
              <a:spcAft>
                <a:spcPts val="0"/>
              </a:spcAft>
              <a:buSzPct val="100000"/>
              <a:buFont typeface="Calibri"/>
              <a:buAutoNum type="arabicPeriod"/>
            </a:pPr>
            <a:r>
              <a:rPr lang="en-US" sz="1600" dirty="0"/>
              <a:t>Identification of the equations:  </a:t>
            </a:r>
            <a:r>
              <a:rPr lang="en-US" sz="1400" dirty="0"/>
              <a:t>RR-CHD = 5 – 0.03 * BMI – 0.03 * </a:t>
            </a:r>
            <a:r>
              <a:rPr lang="en-US" sz="1400" dirty="0" err="1"/>
              <a:t>DiastolicPressure</a:t>
            </a:r>
            <a:endParaRPr sz="1600" dirty="0"/>
          </a:p>
          <a:p>
            <a:pPr marL="342900" lvl="0" indent="-342900" algn="l" rtl="0">
              <a:lnSpc>
                <a:spcPct val="100000"/>
              </a:lnSpc>
              <a:spcBef>
                <a:spcPts val="296"/>
              </a:spcBef>
              <a:spcAft>
                <a:spcPts val="0"/>
              </a:spcAft>
              <a:buSzPct val="100000"/>
              <a:buFont typeface="Calibri"/>
              <a:buAutoNum type="arabicPeriod"/>
            </a:pPr>
            <a:r>
              <a:rPr lang="en-US" sz="1600" dirty="0"/>
              <a:t>Cost function  &amp; derivative </a:t>
            </a:r>
            <a:endParaRPr dirty="0"/>
          </a:p>
          <a:p>
            <a:pPr marL="742950" lvl="1" indent="-285781" algn="l" rtl="0">
              <a:lnSpc>
                <a:spcPct val="100000"/>
              </a:lnSpc>
              <a:spcBef>
                <a:spcPts val="277"/>
              </a:spcBef>
              <a:spcAft>
                <a:spcPts val="0"/>
              </a:spcAft>
              <a:buClr>
                <a:schemeClr val="dk1"/>
              </a:buClr>
              <a:buSzPct val="100000"/>
              <a:buFont typeface="Calibri"/>
              <a:buAutoNum type="arabicPeriod"/>
            </a:pPr>
            <a:r>
              <a:rPr lang="en-US" sz="1500" dirty="0"/>
              <a:t>W0` = w0 – 1/3 * 0.02 * (sum (5-0.03BMI-0.03DiastolicPresure - RRCHD))</a:t>
            </a:r>
            <a:endParaRPr dirty="0"/>
          </a:p>
          <a:p>
            <a:pPr marL="914400" lvl="2" indent="0" algn="l" rtl="0">
              <a:spcBef>
                <a:spcPts val="277"/>
              </a:spcBef>
              <a:spcAft>
                <a:spcPts val="0"/>
              </a:spcAft>
              <a:buClr>
                <a:schemeClr val="dk1"/>
              </a:buClr>
              <a:buSzPct val="100000"/>
              <a:buNone/>
            </a:pPr>
            <a:r>
              <a:rPr lang="en-US" sz="1500" dirty="0"/>
              <a:t>= 5 – 1/3 * 0.02 * (sum (5-0.03BMI-0.03DiastolicPresure - RRCHD))</a:t>
            </a:r>
            <a:endParaRPr sz="1500" dirty="0"/>
          </a:p>
          <a:p>
            <a:pPr marL="742950" lvl="1" indent="-285781" algn="l" rtl="0">
              <a:lnSpc>
                <a:spcPct val="100000"/>
              </a:lnSpc>
              <a:spcBef>
                <a:spcPts val="277"/>
              </a:spcBef>
              <a:spcAft>
                <a:spcPts val="0"/>
              </a:spcAft>
              <a:buClr>
                <a:schemeClr val="dk1"/>
              </a:buClr>
              <a:buSzPct val="100000"/>
              <a:buFont typeface="Calibri"/>
              <a:buAutoNum type="arabicPeriod"/>
            </a:pPr>
            <a:r>
              <a:rPr lang="en-US" sz="1500" dirty="0"/>
              <a:t>W1` = w1 – 1/3 * 0.02 * (sum (5-0.03BMI-0.03DiastolicPresure - RRCHD) * BMI)</a:t>
            </a:r>
            <a:endParaRPr dirty="0"/>
          </a:p>
          <a:p>
            <a:pPr marL="914400" lvl="2" indent="0" algn="l" rtl="0">
              <a:spcBef>
                <a:spcPts val="277"/>
              </a:spcBef>
              <a:spcAft>
                <a:spcPts val="0"/>
              </a:spcAft>
              <a:buClr>
                <a:schemeClr val="dk1"/>
              </a:buClr>
              <a:buSzPct val="100000"/>
              <a:buNone/>
            </a:pPr>
            <a:r>
              <a:rPr lang="en-US" sz="1500" dirty="0"/>
              <a:t>= -0.03 – 1/3 * 0.02 * (sum (5-0.03BMI-0.03DiastolicPresure - RRCHD) * BMI)</a:t>
            </a:r>
            <a:endParaRPr sz="1500" dirty="0"/>
          </a:p>
          <a:p>
            <a:pPr marL="742950" lvl="1" indent="-285781" algn="l" rtl="0">
              <a:lnSpc>
                <a:spcPct val="100000"/>
              </a:lnSpc>
              <a:spcBef>
                <a:spcPts val="277"/>
              </a:spcBef>
              <a:spcAft>
                <a:spcPts val="0"/>
              </a:spcAft>
              <a:buClr>
                <a:schemeClr val="dk1"/>
              </a:buClr>
              <a:buSzPct val="100000"/>
              <a:buFont typeface="Calibri"/>
              <a:buAutoNum type="arabicPeriod"/>
            </a:pPr>
            <a:r>
              <a:rPr lang="en-US" sz="1500" dirty="0"/>
              <a:t>W2` = w2 – 1/3 * 0.02 * (sum (5-0.03BMI-0.03DiastolicPresure - RRCHD) * </a:t>
            </a:r>
            <a:r>
              <a:rPr lang="en-US" sz="1500" dirty="0" err="1"/>
              <a:t>DiastolicPresure</a:t>
            </a:r>
            <a:r>
              <a:rPr lang="en-US" sz="1500" dirty="0"/>
              <a:t>)</a:t>
            </a:r>
            <a:endParaRPr dirty="0"/>
          </a:p>
          <a:p>
            <a:pPr marL="457200" lvl="1" indent="0" algn="l" rtl="0">
              <a:lnSpc>
                <a:spcPct val="100000"/>
              </a:lnSpc>
              <a:spcBef>
                <a:spcPts val="277"/>
              </a:spcBef>
              <a:spcAft>
                <a:spcPts val="0"/>
              </a:spcAft>
              <a:buClr>
                <a:schemeClr val="dk1"/>
              </a:buClr>
              <a:buSzPct val="100000"/>
              <a:buNone/>
            </a:pPr>
            <a:r>
              <a:rPr lang="en-US" sz="1500" dirty="0"/>
              <a:t>	= -0.03 – 1/3 * 0.02 * (sum (5-0.03BMI-0.03DiastolicPresure - RRCHD) * </a:t>
            </a:r>
            <a:r>
              <a:rPr lang="en-US" sz="1500" dirty="0" err="1"/>
              <a:t>DiastolicPresure</a:t>
            </a:r>
            <a:r>
              <a:rPr lang="en-US" sz="1500" dirty="0"/>
              <a:t>)</a:t>
            </a:r>
            <a:endParaRPr sz="1500" dirty="0"/>
          </a:p>
          <a:p>
            <a:pPr marL="742950" lvl="1" indent="-232918" algn="l" rtl="0">
              <a:lnSpc>
                <a:spcPct val="100000"/>
              </a:lnSpc>
              <a:spcBef>
                <a:spcPts val="166"/>
              </a:spcBef>
              <a:spcAft>
                <a:spcPts val="0"/>
              </a:spcAft>
              <a:buClr>
                <a:schemeClr val="dk1"/>
              </a:buClr>
              <a:buSzPct val="100000"/>
              <a:buFont typeface="Calibri"/>
              <a:buNone/>
            </a:pPr>
            <a:endParaRPr sz="900" dirty="0"/>
          </a:p>
          <a:p>
            <a:pPr marL="342900" lvl="0" indent="-342900" algn="l" rtl="0">
              <a:lnSpc>
                <a:spcPct val="100000"/>
              </a:lnSpc>
              <a:spcBef>
                <a:spcPts val="296"/>
              </a:spcBef>
              <a:spcAft>
                <a:spcPts val="0"/>
              </a:spcAft>
              <a:buSzPct val="100000"/>
              <a:buFont typeface="Calibri"/>
              <a:buAutoNum type="arabicPeriod"/>
            </a:pPr>
            <a:r>
              <a:rPr lang="en-US" sz="1600" dirty="0"/>
              <a:t>Apply the equations : Answer at the end of first iteration: </a:t>
            </a:r>
            <a:endParaRPr dirty="0"/>
          </a:p>
          <a:p>
            <a:pPr marL="457200" lvl="1" indent="0" algn="l" rtl="0">
              <a:lnSpc>
                <a:spcPct val="100000"/>
              </a:lnSpc>
              <a:spcBef>
                <a:spcPts val="277"/>
              </a:spcBef>
              <a:spcAft>
                <a:spcPts val="0"/>
              </a:spcAft>
              <a:buClr>
                <a:schemeClr val="dk1"/>
              </a:buClr>
              <a:buSzPct val="100000"/>
              <a:buNone/>
            </a:pPr>
            <a:r>
              <a:rPr lang="en-US" sz="1500" dirty="0"/>
              <a:t>W0 = 5.0016 , W1 = 0.0476, w2= 0.179</a:t>
            </a:r>
            <a:endParaRPr sz="1500" dirty="0"/>
          </a:p>
        </p:txBody>
      </p:sp>
      <p:sp>
        <p:nvSpPr>
          <p:cNvPr id="1328" name="Google Shape;1328;p5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50000"/>
              </a:lnSpc>
              <a:spcBef>
                <a:spcPts val="0"/>
              </a:spcBef>
              <a:spcAft>
                <a:spcPts val="0"/>
              </a:spcAft>
              <a:buClr>
                <a:schemeClr val="dk1"/>
              </a:buClr>
              <a:buSzPts val="2400"/>
              <a:buNone/>
            </a:pPr>
            <a:r>
              <a:rPr lang="en-US" sz="2400"/>
              <a:t>Fit a linear Regression Line : </a:t>
            </a:r>
            <a:br>
              <a:rPr lang="en-US" sz="2400"/>
            </a:br>
            <a:r>
              <a:rPr lang="en-US" sz="2400"/>
              <a:t>Gradient Descent </a:t>
            </a:r>
            <a:endParaRPr sz="2400"/>
          </a:p>
        </p:txBody>
      </p:sp>
      <p:pic>
        <p:nvPicPr>
          <p:cNvPr id="1329" name="Google Shape;1329;p54"/>
          <p:cNvPicPr preferRelativeResize="0"/>
          <p:nvPr/>
        </p:nvPicPr>
        <p:blipFill rotWithShape="1">
          <a:blip r:embed="rId3">
            <a:alphaModFix/>
          </a:blip>
          <a:srcRect/>
          <a:stretch/>
        </p:blipFill>
        <p:spPr>
          <a:xfrm>
            <a:off x="1828800" y="2362200"/>
            <a:ext cx="5867400" cy="1828800"/>
          </a:xfrm>
          <a:prstGeom prst="rect">
            <a:avLst/>
          </a:prstGeom>
          <a:noFill/>
          <a:ln>
            <a:noFill/>
          </a:ln>
        </p:spPr>
      </p:pic>
    </p:spTree>
    <p:extLst>
      <p:ext uri="{BB962C8B-B14F-4D97-AF65-F5344CB8AC3E}">
        <p14:creationId xmlns:p14="http://schemas.microsoft.com/office/powerpoint/2010/main" val="180336071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sp>
        <p:nvSpPr>
          <p:cNvPr id="3" name="Title 2"/>
          <p:cNvSpPr>
            <a:spLocks noGrp="1"/>
          </p:cNvSpPr>
          <p:nvPr>
            <p:ph type="title"/>
          </p:nvPr>
        </p:nvSpPr>
        <p:spPr/>
        <p:txBody>
          <a:bodyPr/>
          <a:lstStyle/>
          <a:p>
            <a:r>
              <a:rPr lang="en-IN" sz="2400" b="1" dirty="0" smtClean="0">
                <a:latin typeface="Arial" panose="020B0604020202020204" pitchFamily="34" charset="0"/>
                <a:cs typeface="Arial" panose="020B0604020202020204" pitchFamily="34" charset="0"/>
              </a:rPr>
              <a:t>Closed Form Solution Vs. Gradient Descent</a:t>
            </a:r>
            <a:endParaRPr lang="en-IN" sz="2400" b="1" dirty="0">
              <a:latin typeface="Arial" panose="020B0604020202020204" pitchFamily="34" charset="0"/>
              <a:cs typeface="Arial" panose="020B0604020202020204" pitchFamily="34" charset="0"/>
            </a:endParaRPr>
          </a:p>
        </p:txBody>
      </p:sp>
      <p:sp>
        <p:nvSpPr>
          <p:cNvPr id="4" name="Rectangle 3"/>
          <p:cNvSpPr/>
          <p:nvPr/>
        </p:nvSpPr>
        <p:spPr>
          <a:xfrm>
            <a:off x="7829550" y="5657850"/>
            <a:ext cx="11430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Calibri"/>
              <a:ea typeface="+mn-ea"/>
              <a:cs typeface="+mn-cs"/>
            </a:endParaRPr>
          </a:p>
        </p:txBody>
      </p:sp>
      <p:pic>
        <p:nvPicPr>
          <p:cNvPr id="6" name="Picture 5"/>
          <p:cNvPicPr>
            <a:picLocks noChangeAspect="1"/>
          </p:cNvPicPr>
          <p:nvPr/>
        </p:nvPicPr>
        <p:blipFill>
          <a:blip r:embed="rId3"/>
          <a:stretch>
            <a:fillRect/>
          </a:stretch>
        </p:blipFill>
        <p:spPr>
          <a:xfrm>
            <a:off x="770814" y="2017653"/>
            <a:ext cx="7602371" cy="2822693"/>
          </a:xfrm>
          <a:prstGeom prst="rect">
            <a:avLst/>
          </a:prstGeom>
        </p:spPr>
      </p:pic>
    </p:spTree>
    <p:extLst>
      <p:ext uri="{BB962C8B-B14F-4D97-AF65-F5344CB8AC3E}">
        <p14:creationId xmlns:p14="http://schemas.microsoft.com/office/powerpoint/2010/main" val="90664308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Linear Basis Models</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1358158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24"/>
          <p:cNvSpPr txBox="1">
            <a:spLocks noGrp="1"/>
          </p:cNvSpPr>
          <p:nvPr>
            <p:ph type="title"/>
          </p:nvPr>
        </p:nvSpPr>
        <p:spPr>
          <a:xfrm>
            <a:off x="26894" y="762000"/>
            <a:ext cx="8534100" cy="50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2"/>
              </a:buClr>
              <a:buSzPts val="3600"/>
              <a:buFont typeface="Times New Roman"/>
              <a:buNone/>
            </a:pPr>
            <a:r>
              <a:rPr lang="en-US">
                <a:solidFill>
                  <a:srgbClr val="000000"/>
                </a:solidFill>
                <a:latin typeface="Trebuchet MS"/>
                <a:ea typeface="Trebuchet MS"/>
                <a:cs typeface="Trebuchet MS"/>
                <a:sym typeface="Trebuchet MS"/>
              </a:rPr>
              <a:t>Application Types</a:t>
            </a:r>
            <a:endParaRPr>
              <a:solidFill>
                <a:srgbClr val="000000"/>
              </a:solidFill>
              <a:latin typeface="Trebuchet MS"/>
              <a:ea typeface="Trebuchet MS"/>
              <a:cs typeface="Trebuchet MS"/>
              <a:sym typeface="Trebuchet MS"/>
            </a:endParaRPr>
          </a:p>
        </p:txBody>
      </p:sp>
      <p:sp>
        <p:nvSpPr>
          <p:cNvPr id="618" name="Google Shape;618;p24"/>
          <p:cNvSpPr txBox="1">
            <a:spLocks noGrp="1"/>
          </p:cNvSpPr>
          <p:nvPr>
            <p:ph type="body" idx="1"/>
          </p:nvPr>
        </p:nvSpPr>
        <p:spPr>
          <a:xfrm>
            <a:off x="685800" y="1371600"/>
            <a:ext cx="8139000" cy="4687800"/>
          </a:xfrm>
          <a:prstGeom prst="rect">
            <a:avLst/>
          </a:prstGeom>
          <a:noFill/>
          <a:ln>
            <a:noFill/>
          </a:ln>
        </p:spPr>
        <p:txBody>
          <a:bodyPr spcFirstLastPara="1" wrap="square" lIns="91425" tIns="45700" rIns="91425" bIns="45700" anchor="t" anchorCtr="0">
            <a:noAutofit/>
          </a:bodyPr>
          <a:lstStyle/>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Medical diagnosis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Credit card applications or transactions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Fraud detection in e-commerce</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Worm detection in network packets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Spam filtering in email</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Recommended articles in a newspaper</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Recommended books, movies, music, or jokes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Financial investments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DNA sequences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Spoken words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Handwritten letters</a:t>
            </a:r>
            <a:endParaRPr>
              <a:latin typeface="Calibri"/>
              <a:ea typeface="Calibri"/>
              <a:cs typeface="Calibri"/>
              <a:sym typeface="Calibri"/>
            </a:endParaRPr>
          </a:p>
          <a:p>
            <a:pPr marL="742950" marR="0" lvl="1" indent="-285750" algn="l" rtl="0">
              <a:lnSpc>
                <a:spcPct val="80000"/>
              </a:lnSpc>
              <a:spcBef>
                <a:spcPts val="400"/>
              </a:spcBef>
              <a:spcAft>
                <a:spcPts val="0"/>
              </a:spcAft>
              <a:buClr>
                <a:srgbClr val="4A86E8"/>
              </a:buClr>
              <a:buSzPts val="2000"/>
              <a:buFont typeface="Times New Roman"/>
              <a:buChar char="–"/>
            </a:pPr>
            <a:r>
              <a:rPr lang="en-US" b="0" i="0" u="none" strike="noStrike" cap="none">
                <a:latin typeface="Calibri"/>
                <a:ea typeface="Calibri"/>
                <a:cs typeface="Calibri"/>
                <a:sym typeface="Calibri"/>
              </a:rPr>
              <a:t>Astronomical images</a:t>
            </a:r>
            <a:endParaRPr>
              <a:latin typeface="Calibri"/>
              <a:ea typeface="Calibri"/>
              <a:cs typeface="Calibri"/>
              <a:sym typeface="Calibri"/>
            </a:endParaRPr>
          </a:p>
          <a:p>
            <a:pPr marL="342900" marR="0" lvl="0" indent="-215900" algn="l" rtl="0">
              <a:lnSpc>
                <a:spcPct val="100000"/>
              </a:lnSpc>
              <a:spcBef>
                <a:spcPts val="400"/>
              </a:spcBef>
              <a:spcAft>
                <a:spcPts val="0"/>
              </a:spcAft>
              <a:buClr>
                <a:srgbClr val="FF0000"/>
              </a:buClr>
              <a:buSzPts val="2000"/>
              <a:buFont typeface="Times New Roman"/>
              <a:buNone/>
            </a:pPr>
            <a:endParaRPr sz="2000" b="0" i="0" u="none" strike="noStrike" cap="none">
              <a:solidFill>
                <a:srgbClr val="333399"/>
              </a:solidFill>
              <a:latin typeface="Times New Roman"/>
              <a:ea typeface="Times New Roman"/>
              <a:cs typeface="Times New Roman"/>
              <a:sym typeface="Times New Roman"/>
            </a:endParaRPr>
          </a:p>
        </p:txBody>
      </p:sp>
      <p:sp>
        <p:nvSpPr>
          <p:cNvPr id="619" name="Google Shape;619;p24"/>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a:t>
            </a:r>
            <a:r>
              <a:rPr lang="en-US" sz="1600">
                <a:solidFill>
                  <a:schemeClr val="dk1"/>
                </a:solidFill>
                <a:latin typeface="Trebuchet MS"/>
                <a:ea typeface="Trebuchet MS"/>
                <a:cs typeface="Trebuchet MS"/>
                <a:sym typeface="Trebuchet MS"/>
              </a:rPr>
              <a:t>Ray Mooney</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16263" y="4027378"/>
            <a:ext cx="7627478" cy="2525822"/>
            <a:chOff x="376120" y="2065990"/>
            <a:chExt cx="3849051" cy="1274605"/>
          </a:xfrm>
        </p:grpSpPr>
        <p:pic>
          <p:nvPicPr>
            <p:cNvPr id="4" name="object 4"/>
            <p:cNvPicPr/>
            <p:nvPr/>
          </p:nvPicPr>
          <p:blipFill>
            <a:blip r:embed="rId2" cstate="print"/>
            <a:stretch>
              <a:fillRect/>
            </a:stretch>
          </p:blipFill>
          <p:spPr>
            <a:xfrm>
              <a:off x="2498687" y="2065990"/>
              <a:ext cx="1726484" cy="1274605"/>
            </a:xfrm>
            <a:prstGeom prst="rect">
              <a:avLst/>
            </a:prstGeom>
          </p:spPr>
        </p:pic>
        <p:pic>
          <p:nvPicPr>
            <p:cNvPr id="5" name="object 5"/>
            <p:cNvPicPr/>
            <p:nvPr/>
          </p:nvPicPr>
          <p:blipFill>
            <a:blip r:embed="rId3" cstate="print"/>
            <a:stretch>
              <a:fillRect/>
            </a:stretch>
          </p:blipFill>
          <p:spPr>
            <a:xfrm>
              <a:off x="376120" y="2084361"/>
              <a:ext cx="1654288" cy="1221368"/>
            </a:xfrm>
            <a:prstGeom prst="rect">
              <a:avLst/>
            </a:prstGeom>
          </p:spPr>
        </p:pic>
      </p:grpSp>
      <p:pic>
        <p:nvPicPr>
          <p:cNvPr id="9" name="object 9"/>
          <p:cNvPicPr/>
          <p:nvPr/>
        </p:nvPicPr>
        <p:blipFill>
          <a:blip r:embed="rId4" cstate="print"/>
          <a:stretch>
            <a:fillRect/>
          </a:stretch>
        </p:blipFill>
        <p:spPr>
          <a:xfrm>
            <a:off x="4724400" y="1338638"/>
            <a:ext cx="3348987" cy="2472310"/>
          </a:xfrm>
          <a:prstGeom prst="rect">
            <a:avLst/>
          </a:prstGeom>
        </p:spPr>
      </p:pic>
      <p:pic>
        <p:nvPicPr>
          <p:cNvPr id="10" name="object 10"/>
          <p:cNvPicPr/>
          <p:nvPr/>
        </p:nvPicPr>
        <p:blipFill>
          <a:blip r:embed="rId5" cstate="print"/>
          <a:stretch>
            <a:fillRect/>
          </a:stretch>
        </p:blipFill>
        <p:spPr>
          <a:xfrm>
            <a:off x="749533" y="1391695"/>
            <a:ext cx="3278222" cy="2420326"/>
          </a:xfrm>
          <a:prstGeom prst="rect">
            <a:avLst/>
          </a:prstGeom>
        </p:spPr>
      </p:pic>
      <p:sp>
        <p:nvSpPr>
          <p:cNvPr id="15" name="object 15"/>
          <p:cNvSpPr txBox="1"/>
          <p:nvPr/>
        </p:nvSpPr>
        <p:spPr>
          <a:xfrm>
            <a:off x="8420152" y="6642068"/>
            <a:ext cx="683283" cy="166712"/>
          </a:xfrm>
          <a:prstGeom prst="rect">
            <a:avLst/>
          </a:prstGeom>
        </p:spPr>
        <p:txBody>
          <a:bodyPr vert="horz" wrap="square" lIns="0" tIns="0" rIns="0" bIns="0" rtlCol="0">
            <a:spAutoFit/>
          </a:bodyPr>
          <a:lstStyle/>
          <a:p>
            <a:pPr marL="75503" marR="0" lvl="0" indent="0" algn="l" defTabSz="914400" rtl="0" eaLnBrk="1" fontAlgn="base" latinLnBrk="0" hangingPunct="1">
              <a:lnSpc>
                <a:spcPts val="1338"/>
              </a:lnSpc>
              <a:spcBef>
                <a:spcPct val="0"/>
              </a:spcBef>
              <a:spcAft>
                <a:spcPct val="0"/>
              </a:spcAft>
              <a:buClrTx/>
              <a:buSzTx/>
              <a:buFontTx/>
              <a:buNone/>
              <a:tabLst/>
              <a:defRPr/>
            </a:pPr>
            <a:r>
              <a:rPr kumimoji="0" sz="1189" b="0" i="0" u="none" strike="noStrike" kern="1200" cap="none" spc="-30" normalizeH="0" baseline="0" noProof="0" dirty="0">
                <a:ln>
                  <a:noFill/>
                </a:ln>
                <a:solidFill>
                  <a:srgbClr val="FFFFFF"/>
                </a:solidFill>
                <a:effectLst/>
                <a:uLnTx/>
                <a:uFillTx/>
                <a:latin typeface="Tahoma"/>
                <a:ea typeface="+mn-ea"/>
                <a:cs typeface="Tahoma"/>
              </a:rPr>
              <a:t>17</a:t>
            </a:r>
            <a:r>
              <a:rPr kumimoji="0" sz="1189" b="0" i="0" u="none" strike="noStrike" kern="1200" cap="none" spc="-20" normalizeH="0" baseline="0" noProof="0" dirty="0">
                <a:ln>
                  <a:noFill/>
                </a:ln>
                <a:solidFill>
                  <a:srgbClr val="FFFFFF"/>
                </a:solidFill>
                <a:effectLst/>
                <a:uLnTx/>
                <a:uFillTx/>
                <a:latin typeface="Tahoma"/>
                <a:ea typeface="+mn-ea"/>
                <a:cs typeface="Tahoma"/>
              </a:rPr>
              <a:t> </a:t>
            </a:r>
            <a:r>
              <a:rPr kumimoji="0" sz="1189" b="0" i="0" u="none" strike="noStrike" kern="1200" cap="none" spc="168" normalizeH="0" baseline="0" noProof="0" dirty="0">
                <a:ln>
                  <a:noFill/>
                </a:ln>
                <a:solidFill>
                  <a:srgbClr val="FFFFFF"/>
                </a:solidFill>
                <a:effectLst/>
                <a:uLnTx/>
                <a:uFillTx/>
                <a:latin typeface="Tahoma"/>
                <a:ea typeface="+mn-ea"/>
                <a:cs typeface="Tahoma"/>
              </a:rPr>
              <a:t>/</a:t>
            </a:r>
            <a:r>
              <a:rPr kumimoji="0" sz="1189" b="0" i="0" u="none" strike="noStrike" kern="1200" cap="none" spc="-10" normalizeH="0" baseline="0" noProof="0" dirty="0">
                <a:ln>
                  <a:noFill/>
                </a:ln>
                <a:solidFill>
                  <a:srgbClr val="FFFFFF"/>
                </a:solidFill>
                <a:effectLst/>
                <a:uLnTx/>
                <a:uFillTx/>
                <a:latin typeface="Tahoma"/>
                <a:ea typeface="+mn-ea"/>
                <a:cs typeface="Tahoma"/>
              </a:rPr>
              <a:t> </a:t>
            </a:r>
            <a:r>
              <a:rPr kumimoji="0" sz="1189" b="0" i="0" u="none" strike="noStrike" kern="1200" cap="none" spc="-30" normalizeH="0" baseline="0" noProof="0" dirty="0">
                <a:ln>
                  <a:noFill/>
                </a:ln>
                <a:solidFill>
                  <a:srgbClr val="FFFFFF"/>
                </a:solidFill>
                <a:effectLst/>
                <a:uLnTx/>
                <a:uFillTx/>
                <a:latin typeface="Tahoma"/>
                <a:ea typeface="+mn-ea"/>
                <a:cs typeface="Tahoma"/>
              </a:rPr>
              <a:t>22</a:t>
            </a:r>
            <a:endParaRPr kumimoji="0" sz="1189" b="0" i="0" u="none" strike="noStrike" kern="1200" cap="none" spc="0" normalizeH="0" baseline="0" noProof="0">
              <a:ln>
                <a:noFill/>
              </a:ln>
              <a:solidFill>
                <a:prstClr val="black"/>
              </a:solidFill>
              <a:effectLst/>
              <a:uLnTx/>
              <a:uFillTx/>
              <a:latin typeface="Tahoma"/>
              <a:ea typeface="+mn-ea"/>
              <a:cs typeface="Tahoma"/>
            </a:endParaRPr>
          </a:p>
        </p:txBody>
      </p:sp>
      <p:sp>
        <p:nvSpPr>
          <p:cNvPr id="16" name="Title 3"/>
          <p:cNvSpPr txBox="1">
            <a:spLocks/>
          </p:cNvSpPr>
          <p:nvPr/>
        </p:nvSpPr>
        <p:spPr>
          <a:xfrm>
            <a:off x="395536" y="274638"/>
            <a:ext cx="6120680" cy="850106"/>
          </a:xfrm>
          <a:prstGeom prst="rect">
            <a:avLst/>
          </a:prstGeom>
        </p:spPr>
        <p:txBody>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Polynomial Regression</a:t>
            </a:r>
            <a:endParaRPr kumimoji="0" lang="en-IN" sz="2400" b="1"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721073696"/>
      </p:ext>
    </p:extLst>
  </p:cSld>
  <p:clrMapOvr>
    <a:masterClrMapping/>
  </p:clrMapOvr>
  <p:transition>
    <p:cut/>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1"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241</a:t>
            </a:fld>
            <a:endParaRPr kumimoji="0" lang="en-US" sz="1200" b="1" i="0" u="none" strike="noStrike" kern="1200" cap="none" spc="0" normalizeH="0" baseline="0" noProof="0">
              <a:ln>
                <a:noFill/>
              </a:ln>
              <a:solidFill>
                <a:prstClr val="black"/>
              </a:solidFill>
              <a:effectLst/>
              <a:uLnTx/>
              <a:uFillTx/>
              <a:latin typeface="Tahoma" charset="0"/>
              <a:ea typeface="+mn-ea"/>
              <a:cs typeface="+mn-cs"/>
            </a:endParaRPr>
          </a:p>
        </p:txBody>
      </p:sp>
      <p:pic>
        <p:nvPicPr>
          <p:cNvPr id="6" name="Picture 5"/>
          <p:cNvPicPr>
            <a:picLocks noChangeAspect="1"/>
          </p:cNvPicPr>
          <p:nvPr/>
        </p:nvPicPr>
        <p:blipFill>
          <a:blip r:embed="rId2"/>
          <a:stretch>
            <a:fillRect/>
          </a:stretch>
        </p:blipFill>
        <p:spPr>
          <a:xfrm>
            <a:off x="533400" y="1524000"/>
            <a:ext cx="4817806" cy="3733800"/>
          </a:xfrm>
          <a:prstGeom prst="rect">
            <a:avLst/>
          </a:prstGeom>
        </p:spPr>
      </p:pic>
      <p:pic>
        <p:nvPicPr>
          <p:cNvPr id="8" name="Picture 7"/>
          <p:cNvPicPr>
            <a:picLocks noChangeAspect="1"/>
          </p:cNvPicPr>
          <p:nvPr/>
        </p:nvPicPr>
        <p:blipFill>
          <a:blip r:embed="rId3"/>
          <a:stretch>
            <a:fillRect/>
          </a:stretch>
        </p:blipFill>
        <p:spPr>
          <a:xfrm>
            <a:off x="950656" y="5558795"/>
            <a:ext cx="4400550" cy="514350"/>
          </a:xfrm>
          <a:prstGeom prst="rect">
            <a:avLst/>
          </a:prstGeom>
        </p:spPr>
      </p:pic>
      <p:sp>
        <p:nvSpPr>
          <p:cNvPr id="9" name="object 2"/>
          <p:cNvSpPr txBox="1">
            <a:spLocks noGrp="1"/>
          </p:cNvSpPr>
          <p:nvPr>
            <p:ph type="title"/>
          </p:nvPr>
        </p:nvSpPr>
        <p:spPr>
          <a:prstGeom prst="rect">
            <a:avLst/>
          </a:prstGeom>
        </p:spPr>
        <p:txBody>
          <a:bodyPr/>
          <a:lstStyle/>
          <a:p>
            <a:r>
              <a:rPr b="1" dirty="0">
                <a:latin typeface="Arial" panose="020B0604020202020204" pitchFamily="34" charset="0"/>
                <a:ea typeface="Cambria" panose="02040503050406030204" pitchFamily="18" charset="0"/>
                <a:cs typeface="Arial" panose="020B0604020202020204" pitchFamily="34" charset="0"/>
              </a:rPr>
              <a:t>Linear Basis Function </a:t>
            </a:r>
            <a:r>
              <a:rPr b="1" dirty="0" smtClean="0">
                <a:latin typeface="Arial" panose="020B0604020202020204" pitchFamily="34" charset="0"/>
                <a:ea typeface="Cambria" panose="02040503050406030204" pitchFamily="18" charset="0"/>
                <a:cs typeface="Arial" panose="020B0604020202020204" pitchFamily="34" charset="0"/>
              </a:rPr>
              <a:t>Models</a:t>
            </a:r>
            <a:endParaRPr b="1" dirty="0">
              <a:latin typeface="Arial" panose="020B0604020202020204" pitchFamily="34" charset="0"/>
              <a:ea typeface="Cambria" panose="02040503050406030204" pitchFamily="18" charset="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5631447" y="1295400"/>
            <a:ext cx="3206774" cy="2292295"/>
          </a:xfrm>
          <a:prstGeom prst="rect">
            <a:avLst/>
          </a:prstGeom>
        </p:spPr>
      </p:pic>
      <p:pic>
        <p:nvPicPr>
          <p:cNvPr id="5" name="Picture 4"/>
          <p:cNvPicPr>
            <a:picLocks noChangeAspect="1"/>
          </p:cNvPicPr>
          <p:nvPr/>
        </p:nvPicPr>
        <p:blipFill>
          <a:blip r:embed="rId5"/>
          <a:stretch>
            <a:fillRect/>
          </a:stretch>
        </p:blipFill>
        <p:spPr>
          <a:xfrm>
            <a:off x="5382442" y="4276641"/>
            <a:ext cx="3246821" cy="1978614"/>
          </a:xfrm>
          <a:prstGeom prst="rect">
            <a:avLst/>
          </a:prstGeom>
        </p:spPr>
      </p:pic>
    </p:spTree>
    <p:extLst>
      <p:ext uri="{BB962C8B-B14F-4D97-AF65-F5344CB8AC3E}">
        <p14:creationId xmlns:p14="http://schemas.microsoft.com/office/powerpoint/2010/main" val="2445127881"/>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1"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242</a:t>
            </a:fld>
            <a:endParaRPr kumimoji="0" lang="en-US" sz="1200" b="1"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object 2"/>
          <p:cNvSpPr txBox="1">
            <a:spLocks noGrp="1"/>
          </p:cNvSpPr>
          <p:nvPr>
            <p:ph type="title"/>
          </p:nvPr>
        </p:nvSpPr>
        <p:spPr>
          <a:prstGeom prst="rect">
            <a:avLst/>
          </a:prstGeom>
        </p:spPr>
        <p:txBody>
          <a:bodyPr/>
          <a:lstStyle/>
          <a:p>
            <a:r>
              <a:rPr b="1" dirty="0">
                <a:latin typeface="Arial" panose="020B0604020202020204" pitchFamily="34" charset="0"/>
                <a:ea typeface="Cambria" panose="02040503050406030204" pitchFamily="18" charset="0"/>
                <a:cs typeface="Arial" panose="020B0604020202020204" pitchFamily="34" charset="0"/>
              </a:rPr>
              <a:t>Linear Basis Function </a:t>
            </a:r>
            <a:r>
              <a:rPr b="1" dirty="0" smtClean="0">
                <a:latin typeface="Arial" panose="020B0604020202020204" pitchFamily="34" charset="0"/>
                <a:ea typeface="Cambria" panose="02040503050406030204" pitchFamily="18" charset="0"/>
                <a:cs typeface="Arial" panose="020B0604020202020204" pitchFamily="34" charset="0"/>
              </a:rPr>
              <a:t>Models</a:t>
            </a:r>
            <a:endParaRPr b="1" dirty="0">
              <a:latin typeface="Arial" panose="020B0604020202020204" pitchFamily="34" charset="0"/>
              <a:ea typeface="Cambria" panose="02040503050406030204" pitchFamily="18"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5852105" y="919739"/>
            <a:ext cx="3206774" cy="2292295"/>
          </a:xfrm>
          <a:prstGeom prst="rect">
            <a:avLst/>
          </a:prstGeom>
        </p:spPr>
      </p:pic>
      <p:sp>
        <p:nvSpPr>
          <p:cNvPr id="10" name="Rectangle 9"/>
          <p:cNvSpPr/>
          <p:nvPr/>
        </p:nvSpPr>
        <p:spPr>
          <a:xfrm>
            <a:off x="424110" y="1573619"/>
            <a:ext cx="5290889" cy="2339102"/>
          </a:xfrm>
          <a:prstGeom prst="rect">
            <a:avLst/>
          </a:prstGeom>
        </p:spPr>
        <p:txBody>
          <a:bodyPr wrap="square">
            <a:spAutoFit/>
          </a:bodyPr>
          <a:lstStyle/>
          <a:p>
            <a:pPr marL="0" marR="0" lvl="0" indent="0" algn="l" defTabSz="914400" rtl="0" eaLnBrk="1" fontAlgn="base" latinLnBrk="0" hangingPunct="1">
              <a:lnSpc>
                <a:spcPct val="100000"/>
              </a:lnSpc>
              <a:spcBef>
                <a:spcPts val="1159"/>
              </a:spcBef>
              <a:spcAft>
                <a:spcPct val="0"/>
              </a:spcAft>
              <a:buClrTx/>
              <a:buSzTx/>
              <a:buFontTx/>
              <a:buNone/>
              <a:tabLst/>
              <a:defRPr/>
            </a:pPr>
            <a:r>
              <a:rPr kumimoji="0" lang="en-US" sz="1800" b="0" i="0" u="none" strike="noStrike" kern="1200" cap="none" spc="-7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Example:</a:t>
            </a:r>
            <a:r>
              <a:rPr kumimoji="0" lang="en-US" sz="1800" b="0" i="0" u="none" strike="noStrike" kern="1200" cap="none" spc="277"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99"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an</a:t>
            </a:r>
            <a:r>
              <a:rPr kumimoji="0" lang="en-US" sz="1800" b="0" i="0" u="none" strike="noStrike" kern="1200" cap="none" spc="5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3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M-</a:t>
            </a:r>
            <a:r>
              <a:rPr kumimoji="0" lang="en-US" sz="1800" b="0" i="0" u="none" strike="noStrike" kern="1200" cap="none" spc="3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a:t>
            </a:r>
            <a:r>
              <a:rPr kumimoji="0" lang="en-US" sz="1800" b="0" i="0" u="none" strike="noStrike" kern="1200" cap="none" spc="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9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order</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polynomial</a:t>
            </a:r>
            <a:r>
              <a:rPr kumimoji="0" lang="en-US" sz="1800" b="0" i="0" u="none" strike="noStrike" kern="1200" cap="none" spc="4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function</a:t>
            </a:r>
            <a:r>
              <a:rPr kumimoji="0" lang="en-US" sz="1800" b="0" i="0" u="none" strike="noStrike" kern="1200" cap="none" spc="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of</a:t>
            </a:r>
            <a:r>
              <a:rPr kumimoji="0" lang="en-US" sz="1800" b="0" i="0" u="none" strike="noStrike" kern="1200" cap="none" spc="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11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one</a:t>
            </a:r>
            <a:r>
              <a:rPr kumimoji="0" lang="en-US" sz="1800" b="0" i="0" u="none" strike="noStrike" kern="1200" cap="none" spc="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7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dimensional</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7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feature</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8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377"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1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p>
          <a:p>
            <a:pPr marL="0" marR="0" lvl="0" indent="0" algn="l" defTabSz="914400" rtl="0" eaLnBrk="1" fontAlgn="base" latinLnBrk="0" hangingPunct="1">
              <a:lnSpc>
                <a:spcPct val="100000"/>
              </a:lnSpc>
              <a:spcBef>
                <a:spcPts val="1159"/>
              </a:spcBef>
              <a:spcAft>
                <a:spcPct val="0"/>
              </a:spcAft>
              <a:buClrTx/>
              <a:buSzTx/>
              <a:buFontTx/>
              <a:buNone/>
              <a:tabLst/>
              <a:defRPr/>
            </a:pPr>
            <a:endParaRPr kumimoji="0" lang="en-US" sz="1800" b="0" i="0" u="none" strike="noStrike" kern="1200" cap="none" spc="-1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ts val="1159"/>
              </a:spcBef>
              <a:spcAft>
                <a:spcPct val="0"/>
              </a:spcAft>
              <a:buClrTx/>
              <a:buSzTx/>
              <a:buFontTx/>
              <a:buNone/>
              <a:tabLst/>
              <a:defRPr/>
            </a:pPr>
            <a:endParaRPr kumimoji="0" lang="en-US" sz="1800" b="0" i="0" u="none" strike="noStrike" kern="1200" cap="none" spc="-1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1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1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11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where</a:t>
            </a:r>
            <a:r>
              <a:rPr kumimoji="0" lang="en-US" sz="1800" b="0" i="0" u="none" strike="noStrike" kern="1200" cap="none" spc="2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89"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lang="en-US" sz="1800" b="0" i="0" u="none" strike="noStrike" kern="1200" cap="none" spc="133" normalizeH="0" baseline="27777"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j</a:t>
            </a:r>
            <a:r>
              <a:rPr kumimoji="0" lang="en-US" sz="1800" b="0" i="0" u="none" strike="noStrike" kern="1200" cap="none" spc="711" normalizeH="0" baseline="27777"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4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j-</a:t>
            </a:r>
            <a:r>
              <a:rPr kumimoji="0" lang="en-US" sz="1800" b="0" i="0" u="none" strike="noStrike" kern="1200" cap="none" spc="40"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a:t>
            </a:r>
            <a:r>
              <a:rPr kumimoji="0" lang="en-US" sz="1800" b="0" i="0" u="none" strike="noStrike" kern="1200" cap="none" spc="1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11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power</a:t>
            </a:r>
            <a:r>
              <a:rPr kumimoji="0" lang="en-US" sz="1800" b="0" i="0" u="none" strike="noStrike" kern="1200" cap="none" spc="2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5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of</a:t>
            </a:r>
            <a:r>
              <a:rPr kumimoji="0" lang="en-US" sz="1800" b="0" i="0" u="none" strike="noStrike" kern="1200" cap="none" spc="2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US" sz="1800" b="0" i="0" u="none" strike="noStrike" kern="1200" cap="none" spc="-89"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546929" y="2369851"/>
            <a:ext cx="2805871" cy="842183"/>
          </a:xfrm>
          <a:prstGeom prst="rect">
            <a:avLst/>
          </a:prstGeom>
        </p:spPr>
      </p:pic>
      <p:pic>
        <p:nvPicPr>
          <p:cNvPr id="13" name="object 5"/>
          <p:cNvPicPr/>
          <p:nvPr/>
        </p:nvPicPr>
        <p:blipFill>
          <a:blip r:embed="rId4" cstate="print"/>
          <a:stretch>
            <a:fillRect/>
          </a:stretch>
        </p:blipFill>
        <p:spPr>
          <a:xfrm>
            <a:off x="546929" y="3927899"/>
            <a:ext cx="4944045" cy="692750"/>
          </a:xfrm>
          <a:prstGeom prst="rect">
            <a:avLst/>
          </a:prstGeom>
        </p:spPr>
      </p:pic>
      <p:sp>
        <p:nvSpPr>
          <p:cNvPr id="14" name="object 3"/>
          <p:cNvSpPr txBox="1"/>
          <p:nvPr/>
        </p:nvSpPr>
        <p:spPr>
          <a:xfrm>
            <a:off x="424110" y="4720623"/>
            <a:ext cx="6606541" cy="1959639"/>
          </a:xfrm>
          <a:prstGeom prst="rect">
            <a:avLst/>
          </a:prstGeom>
        </p:spPr>
        <p:txBody>
          <a:bodyPr vert="horz" wrap="square" lIns="0" tIns="13335" rIns="0" bIns="0" rtlCol="0">
            <a:spAutoFit/>
          </a:bodyPr>
          <a:lstStyle/>
          <a:p>
            <a:pPr marL="50800" marR="43180" lvl="0" indent="0" algn="l" defTabSz="914400" rtl="0" eaLnBrk="1" fontAlgn="base" latinLnBrk="0" hangingPunct="1">
              <a:lnSpc>
                <a:spcPct val="120000"/>
              </a:lnSpc>
              <a:spcBef>
                <a:spcPts val="0"/>
              </a:spcBef>
              <a:spcAft>
                <a:spcPct val="0"/>
              </a:spcAft>
              <a:buClrTx/>
              <a:buSzTx/>
              <a:buFontTx/>
              <a:buNone/>
              <a:tabLst/>
              <a:defRPr/>
            </a:pPr>
            <a:r>
              <a:rPr kumimoji="0" lang="en-IN" sz="1800" b="0" i="1" u="none" strike="noStrike" kern="1200" cap="none" spc="4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a:t>
            </a:r>
            <a:r>
              <a:rPr kumimoji="0" sz="1800" b="0" i="1" u="none" strike="noStrike" kern="1200" cap="none" spc="67" normalizeH="0" baseline="-15873"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j</a:t>
            </a:r>
            <a:r>
              <a:rPr kumimoji="0" sz="1800" b="0" i="0" u="none" strike="noStrike" kern="1200" cap="none" spc="4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sz="1800" b="0" i="0" u="none" strike="noStrike" kern="1200" cap="none" spc="4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1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are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known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as </a:t>
            </a:r>
            <a:r>
              <a:rPr kumimoji="0" sz="1800" b="0" i="1"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basis functions</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4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Typically,</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IN" sz="1800" b="0" i="1" u="none" strike="noStrike" kern="1200" cap="none" spc="4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a:t>
            </a:r>
            <a:r>
              <a:rPr kumimoji="0" sz="1800" b="0" i="0" u="none" strike="noStrike" kern="1200" cap="none" spc="-82" normalizeH="0" baseline="-15873"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0</a:t>
            </a:r>
            <a:r>
              <a:rPr kumimoji="0" sz="1800" b="0" i="0" u="none" strike="noStrike" kern="1200" cap="none" spc="-5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sz="1800" b="0" i="0" u="none" strike="noStrike" kern="1200" cap="none" spc="-5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r>
              <a:rPr kumimoji="0" sz="1800" b="0" i="0" u="none" strike="noStrike" kern="1200" cap="none" spc="25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38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r>
              <a:rPr kumimoji="0" sz="1800" b="0" i="0" u="none" strike="noStrike" kern="1200" cap="none" spc="27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10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1,</a:t>
            </a:r>
            <a:r>
              <a:rPr kumimoji="0" sz="1800" b="0" i="0" u="none" strike="noStrike" kern="1200" cap="none" spc="-1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so</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1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that</a:t>
            </a:r>
            <a:r>
              <a:rPr kumimoji="0" sz="1800" b="0" i="0" u="none" strike="noStrike" kern="1200" cap="none" spc="1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1" u="none" strike="noStrike" kern="1200" cap="none" spc="-7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w</a:t>
            </a:r>
            <a:r>
              <a:rPr kumimoji="0" sz="1800" b="0" i="0" u="none" strike="noStrike" kern="1200" cap="none" spc="-104" normalizeH="0" baseline="-15873"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0</a:t>
            </a:r>
            <a:r>
              <a:rPr kumimoji="0" sz="1800" b="0" i="0" u="none" strike="noStrike" kern="1200" cap="none" spc="300" normalizeH="0" baseline="-15873"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acts</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as a </a:t>
            </a:r>
            <a:r>
              <a:rPr kumimoji="0" sz="1800" b="0" i="0" u="none" strike="noStrike" kern="1200" cap="none" spc="-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bias.</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50800" marR="43180" lvl="0" indent="0" algn="l" defTabSz="914400" rtl="0" eaLnBrk="1" fontAlgn="base" latinLnBrk="0" hangingPunct="1">
              <a:lnSpc>
                <a:spcPct val="120000"/>
              </a:lnSpc>
              <a:spcBef>
                <a:spcPts val="0"/>
              </a:spcBef>
              <a:spcAft>
                <a:spcPct val="0"/>
              </a:spcAft>
              <a:buClrTx/>
              <a:buSzTx/>
              <a:buFontTx/>
              <a:buNone/>
              <a:tabLst/>
              <a:defRPr/>
            </a:pPr>
            <a:r>
              <a:rPr kumimoji="0"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In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the </a:t>
            </a:r>
            <a:r>
              <a:rPr kumimoji="0" sz="1800" b="0" i="0" u="none" strike="noStrike" kern="1200" cap="none" spc="-1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simplest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case, </a:t>
            </a:r>
            <a:r>
              <a:rPr kumimoji="0" sz="1800" b="0" i="0" u="none" strike="noStrike" kern="1200" cap="none" spc="-1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we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use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linear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basis </a:t>
            </a:r>
            <a:r>
              <a:rPr kumimoji="0" sz="1800" b="0" i="0" u="none" strike="noStrike" kern="1200" cap="none" spc="-71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functions</a:t>
            </a:r>
            <a:r>
              <a:rPr kumimoji="0" sz="1800" b="0" i="0" u="none" strike="noStrike" kern="1200" cap="none" spc="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r>
              <a:rPr kumimoji="0" sz="1800" b="0" i="0" u="none" strike="noStrike" kern="1200" cap="none" spc="-1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lang="en-IN" sz="1800" b="0" i="1" u="none" strike="noStrike" kern="1200" cap="none" spc="4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sym typeface="Symbol" panose="05050102010706020507" pitchFamily="18" charset="2"/>
              </a:rPr>
              <a:t></a:t>
            </a:r>
            <a:r>
              <a:rPr kumimoji="0" sz="1800" b="0" i="1" u="none" strike="noStrike" kern="1200" cap="none" spc="0" normalizeH="0" baseline="-15873"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d</a:t>
            </a:r>
            <a:r>
              <a:rPr kumimoji="0"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r>
              <a:rPr kumimoji="0" sz="1800" b="0" i="0" u="none" strike="noStrike" kern="1200" cap="none" spc="265"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0" u="none" strike="noStrike" kern="1200" cap="none" spc="38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r>
              <a:rPr kumimoji="0" sz="1800" b="0" i="0" u="none" strike="noStrike" kern="1200" cap="none" spc="27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 </a:t>
            </a:r>
            <a:r>
              <a:rPr kumimoji="0" sz="1800" b="0" i="1" u="none" strike="noStrike" kern="1200" cap="none" spc="125" normalizeH="0" baseline="0"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x</a:t>
            </a:r>
            <a:r>
              <a:rPr kumimoji="0" sz="1800" b="0" i="1" u="none" strike="noStrike" kern="1200" cap="none" spc="187" normalizeH="0" baseline="-15873" noProof="0" dirty="0" err="1">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d</a:t>
            </a:r>
            <a:r>
              <a:rPr kumimoji="0" sz="1800" b="0" i="0" u="none" strike="noStrike" kern="1200" cap="none" spc="12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a:t>
            </a:r>
            <a:endParaRPr kumimoji="0" lang="en-US" sz="1800" b="0" i="0" u="none" strike="noStrike" kern="1200" cap="none" spc="125"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a:p>
            <a:pPr marL="50800" marR="959485" lvl="0" indent="0" algn="l" defTabSz="914400" rtl="0" eaLnBrk="1" fontAlgn="base" latinLnBrk="0" hangingPunct="1">
              <a:lnSpc>
                <a:spcPts val="3740"/>
              </a:lnSpc>
              <a:spcBef>
                <a:spcPts val="0"/>
              </a:spcBef>
              <a:spcAft>
                <a:spcPct val="0"/>
              </a:spcAft>
              <a:buClrTx/>
              <a:buSzTx/>
              <a:buFontTx/>
              <a:buNone/>
              <a:tabLst/>
              <a:defRPr/>
            </a:pPr>
            <a:r>
              <a:rPr kumimoji="0" lang="en-US" sz="1800" b="0" i="0" u="none" strike="noStrike" kern="1200" cap="none" spc="0" normalizeH="0" baseline="0" noProof="0" dirty="0" smtClean="0">
                <a:ln>
                  <a:noFill/>
                </a:ln>
                <a:solidFill>
                  <a:srgbClr val="FF0000"/>
                </a:solidFill>
                <a:effectLst/>
                <a:uLnTx/>
                <a:uFillTx/>
                <a:latin typeface="Arial" panose="020B0604020202020204" pitchFamily="34" charset="0"/>
                <a:ea typeface="Cambria" panose="02040503050406030204" pitchFamily="18" charset="0"/>
                <a:cs typeface="Arial" panose="020B0604020202020204" pitchFamily="34" charset="0"/>
              </a:rPr>
              <a:t>They </a:t>
            </a: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Cambria" panose="02040503050406030204" pitchFamily="18" charset="0"/>
                <a:cs typeface="Arial" panose="020B0604020202020204" pitchFamily="34" charset="0"/>
              </a:rPr>
              <a:t>are called linear models because this function is linear in </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Cambria" panose="02040503050406030204" pitchFamily="18" charset="0"/>
                <a:cs typeface="Arial" panose="020B0604020202020204" pitchFamily="34" charset="0"/>
              </a:rPr>
              <a:t>w</a:t>
            </a:r>
            <a:r>
              <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Cambria" panose="02040503050406030204" pitchFamily="18" charset="0"/>
                <a:cs typeface="Arial" panose="020B0604020202020204" pitchFamily="34" charset="0"/>
              </a:rPr>
              <a:t>. </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endParaRPr>
          </a:p>
        </p:txBody>
      </p:sp>
      <p:pic>
        <p:nvPicPr>
          <p:cNvPr id="15" name="object 4"/>
          <p:cNvPicPr/>
          <p:nvPr/>
        </p:nvPicPr>
        <p:blipFill>
          <a:blip r:embed="rId5" cstate="print"/>
          <a:stretch>
            <a:fillRect/>
          </a:stretch>
        </p:blipFill>
        <p:spPr>
          <a:xfrm>
            <a:off x="5604706" y="3361341"/>
            <a:ext cx="3416415" cy="821347"/>
          </a:xfrm>
          <a:prstGeom prst="rect">
            <a:avLst/>
          </a:prstGeom>
        </p:spPr>
      </p:pic>
    </p:spTree>
    <p:extLst>
      <p:ext uri="{BB962C8B-B14F-4D97-AF65-F5344CB8AC3E}">
        <p14:creationId xmlns:p14="http://schemas.microsoft.com/office/powerpoint/2010/main" val="257558168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1"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243</a:t>
            </a:fld>
            <a:endParaRPr kumimoji="0" lang="en-US" sz="1200" b="1"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object 2"/>
          <p:cNvSpPr txBox="1">
            <a:spLocks noGrp="1"/>
          </p:cNvSpPr>
          <p:nvPr>
            <p:ph type="title"/>
          </p:nvPr>
        </p:nvSpPr>
        <p:spPr>
          <a:prstGeom prst="rect">
            <a:avLst/>
          </a:prstGeom>
        </p:spPr>
        <p:txBody>
          <a:bodyPr/>
          <a:lstStyle/>
          <a:p>
            <a:r>
              <a:rPr b="1" dirty="0">
                <a:latin typeface="Arial" panose="020B0604020202020204" pitchFamily="34" charset="0"/>
                <a:ea typeface="Cambria" panose="02040503050406030204" pitchFamily="18" charset="0"/>
                <a:cs typeface="Arial" panose="020B0604020202020204" pitchFamily="34" charset="0"/>
              </a:rPr>
              <a:t>Linear Basis Function </a:t>
            </a:r>
            <a:r>
              <a:rPr b="1" dirty="0" smtClean="0">
                <a:latin typeface="Arial" panose="020B0604020202020204" pitchFamily="34" charset="0"/>
                <a:ea typeface="Cambria" panose="02040503050406030204" pitchFamily="18" charset="0"/>
                <a:cs typeface="Arial" panose="020B0604020202020204" pitchFamily="34" charset="0"/>
              </a:rPr>
              <a:t>Models</a:t>
            </a:r>
            <a:r>
              <a:rPr lang="en-IN" b="1" dirty="0" smtClean="0">
                <a:latin typeface="Arial" panose="020B0604020202020204" pitchFamily="34" charset="0"/>
                <a:ea typeface="Cambria" panose="02040503050406030204" pitchFamily="18" charset="0"/>
                <a:cs typeface="Arial" panose="020B0604020202020204" pitchFamily="34" charset="0"/>
              </a:rPr>
              <a:t> - Examples</a:t>
            </a:r>
            <a:endParaRPr b="1" dirty="0">
              <a:latin typeface="Arial" panose="020B0604020202020204" pitchFamily="34" charset="0"/>
              <a:ea typeface="Cambria" panose="02040503050406030204" pitchFamily="18" charset="0"/>
              <a:cs typeface="Arial" panose="020B0604020202020204" pitchFamily="34" charset="0"/>
            </a:endParaRPr>
          </a:p>
        </p:txBody>
      </p:sp>
      <p:pic>
        <p:nvPicPr>
          <p:cNvPr id="23" name="object 6"/>
          <p:cNvPicPr/>
          <p:nvPr/>
        </p:nvPicPr>
        <p:blipFill>
          <a:blip r:embed="rId2" cstate="print"/>
          <a:stretch>
            <a:fillRect/>
          </a:stretch>
        </p:blipFill>
        <p:spPr>
          <a:xfrm>
            <a:off x="5105400" y="1523925"/>
            <a:ext cx="3121152" cy="2974847"/>
          </a:xfrm>
          <a:prstGeom prst="rect">
            <a:avLst/>
          </a:prstGeom>
        </p:spPr>
      </p:pic>
      <p:pic>
        <p:nvPicPr>
          <p:cNvPr id="6" name="Picture 5"/>
          <p:cNvPicPr>
            <a:picLocks noChangeAspect="1"/>
          </p:cNvPicPr>
          <p:nvPr/>
        </p:nvPicPr>
        <p:blipFill>
          <a:blip r:embed="rId3"/>
          <a:stretch>
            <a:fillRect/>
          </a:stretch>
        </p:blipFill>
        <p:spPr>
          <a:xfrm>
            <a:off x="302604" y="1523925"/>
            <a:ext cx="3993226" cy="3682303"/>
          </a:xfrm>
          <a:prstGeom prst="rect">
            <a:avLst/>
          </a:prstGeom>
        </p:spPr>
      </p:pic>
      <p:pic>
        <p:nvPicPr>
          <p:cNvPr id="7" name="Picture 6"/>
          <p:cNvPicPr>
            <a:picLocks noChangeAspect="1"/>
          </p:cNvPicPr>
          <p:nvPr/>
        </p:nvPicPr>
        <p:blipFill>
          <a:blip r:embed="rId4"/>
          <a:stretch>
            <a:fillRect/>
          </a:stretch>
        </p:blipFill>
        <p:spPr>
          <a:xfrm>
            <a:off x="1306512" y="2322782"/>
            <a:ext cx="2280102" cy="1615580"/>
          </a:xfrm>
          <a:prstGeom prst="rect">
            <a:avLst/>
          </a:prstGeom>
        </p:spPr>
      </p:pic>
    </p:spTree>
    <p:extLst>
      <p:ext uri="{BB962C8B-B14F-4D97-AF65-F5344CB8AC3E}">
        <p14:creationId xmlns:p14="http://schemas.microsoft.com/office/powerpoint/2010/main" val="2535385146"/>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1"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244</a:t>
            </a:fld>
            <a:endParaRPr kumimoji="0" lang="en-US" sz="1200" b="1"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object 2"/>
          <p:cNvSpPr txBox="1">
            <a:spLocks noGrp="1"/>
          </p:cNvSpPr>
          <p:nvPr>
            <p:ph type="title"/>
          </p:nvPr>
        </p:nvSpPr>
        <p:spPr>
          <a:prstGeom prst="rect">
            <a:avLst/>
          </a:prstGeom>
        </p:spPr>
        <p:txBody>
          <a:bodyPr/>
          <a:lstStyle/>
          <a:p>
            <a:r>
              <a:rPr b="1" dirty="0">
                <a:latin typeface="Arial" panose="020B0604020202020204" pitchFamily="34" charset="0"/>
                <a:ea typeface="Cambria" panose="02040503050406030204" pitchFamily="18" charset="0"/>
                <a:cs typeface="Arial" panose="020B0604020202020204" pitchFamily="34" charset="0"/>
              </a:rPr>
              <a:t>Linear Basis Function </a:t>
            </a:r>
            <a:r>
              <a:rPr b="1" dirty="0" smtClean="0">
                <a:latin typeface="Arial" panose="020B0604020202020204" pitchFamily="34" charset="0"/>
                <a:ea typeface="Cambria" panose="02040503050406030204" pitchFamily="18" charset="0"/>
                <a:cs typeface="Arial" panose="020B0604020202020204" pitchFamily="34" charset="0"/>
              </a:rPr>
              <a:t>Models</a:t>
            </a:r>
            <a:r>
              <a:rPr lang="en-IN" b="1" dirty="0" smtClean="0">
                <a:latin typeface="Arial" panose="020B0604020202020204" pitchFamily="34" charset="0"/>
                <a:ea typeface="Cambria" panose="02040503050406030204" pitchFamily="18" charset="0"/>
                <a:cs typeface="Arial" panose="020B0604020202020204" pitchFamily="34" charset="0"/>
              </a:rPr>
              <a:t> - Examples</a:t>
            </a:r>
            <a:endParaRPr b="1" dirty="0">
              <a:latin typeface="Arial" panose="020B0604020202020204" pitchFamily="34" charset="0"/>
              <a:ea typeface="Cambria" panose="02040503050406030204" pitchFamily="18" charset="0"/>
              <a:cs typeface="Arial" panose="020B0604020202020204" pitchFamily="34" charset="0"/>
            </a:endParaRPr>
          </a:p>
        </p:txBody>
      </p:sp>
      <p:pic>
        <p:nvPicPr>
          <p:cNvPr id="19" name="object 7"/>
          <p:cNvPicPr/>
          <p:nvPr/>
        </p:nvPicPr>
        <p:blipFill>
          <a:blip r:embed="rId2" cstate="print"/>
          <a:stretch>
            <a:fillRect/>
          </a:stretch>
        </p:blipFill>
        <p:spPr>
          <a:xfrm>
            <a:off x="5715000" y="1752485"/>
            <a:ext cx="2994334" cy="2828925"/>
          </a:xfrm>
          <a:prstGeom prst="rect">
            <a:avLst/>
          </a:prstGeom>
        </p:spPr>
      </p:pic>
      <p:pic>
        <p:nvPicPr>
          <p:cNvPr id="5" name="Picture 4"/>
          <p:cNvPicPr>
            <a:picLocks noChangeAspect="1"/>
          </p:cNvPicPr>
          <p:nvPr/>
        </p:nvPicPr>
        <p:blipFill>
          <a:blip r:embed="rId3"/>
          <a:stretch>
            <a:fillRect/>
          </a:stretch>
        </p:blipFill>
        <p:spPr>
          <a:xfrm>
            <a:off x="685800" y="1524000"/>
            <a:ext cx="4029805" cy="3072650"/>
          </a:xfrm>
          <a:prstGeom prst="rect">
            <a:avLst/>
          </a:prstGeom>
        </p:spPr>
      </p:pic>
    </p:spTree>
    <p:extLst>
      <p:ext uri="{BB962C8B-B14F-4D97-AF65-F5344CB8AC3E}">
        <p14:creationId xmlns:p14="http://schemas.microsoft.com/office/powerpoint/2010/main" val="300155652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200" b="1"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245</a:t>
            </a:fld>
            <a:endParaRPr kumimoji="0" lang="en-US" sz="1200" b="1"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object 2"/>
          <p:cNvSpPr txBox="1">
            <a:spLocks noGrp="1"/>
          </p:cNvSpPr>
          <p:nvPr>
            <p:ph type="title"/>
          </p:nvPr>
        </p:nvSpPr>
        <p:spPr>
          <a:prstGeom prst="rect">
            <a:avLst/>
          </a:prstGeom>
        </p:spPr>
        <p:txBody>
          <a:bodyPr/>
          <a:lstStyle/>
          <a:p>
            <a:r>
              <a:rPr b="1" dirty="0">
                <a:latin typeface="Arial" panose="020B0604020202020204" pitchFamily="34" charset="0"/>
                <a:ea typeface="Cambria" panose="02040503050406030204" pitchFamily="18" charset="0"/>
                <a:cs typeface="Arial" panose="020B0604020202020204" pitchFamily="34" charset="0"/>
              </a:rPr>
              <a:t>Linear Basis Function </a:t>
            </a:r>
            <a:r>
              <a:rPr b="1" dirty="0" smtClean="0">
                <a:latin typeface="Arial" panose="020B0604020202020204" pitchFamily="34" charset="0"/>
                <a:ea typeface="Cambria" panose="02040503050406030204" pitchFamily="18" charset="0"/>
                <a:cs typeface="Arial" panose="020B0604020202020204" pitchFamily="34" charset="0"/>
              </a:rPr>
              <a:t>Models</a:t>
            </a:r>
            <a:r>
              <a:rPr lang="en-IN" b="1" dirty="0" smtClean="0">
                <a:latin typeface="Arial" panose="020B0604020202020204" pitchFamily="34" charset="0"/>
                <a:ea typeface="Cambria" panose="02040503050406030204" pitchFamily="18" charset="0"/>
                <a:cs typeface="Arial" panose="020B0604020202020204" pitchFamily="34" charset="0"/>
              </a:rPr>
              <a:t> - Examples</a:t>
            </a:r>
            <a:endParaRPr b="1" dirty="0">
              <a:latin typeface="Arial" panose="020B0604020202020204" pitchFamily="34" charset="0"/>
              <a:ea typeface="Cambria" panose="02040503050406030204" pitchFamily="18" charset="0"/>
              <a:cs typeface="Arial" panose="020B0604020202020204" pitchFamily="34" charset="0"/>
            </a:endParaRPr>
          </a:p>
        </p:txBody>
      </p:sp>
      <p:pic>
        <p:nvPicPr>
          <p:cNvPr id="11" name="object 7"/>
          <p:cNvPicPr/>
          <p:nvPr/>
        </p:nvPicPr>
        <p:blipFill>
          <a:blip r:embed="rId2" cstate="print"/>
          <a:stretch>
            <a:fillRect/>
          </a:stretch>
        </p:blipFill>
        <p:spPr>
          <a:xfrm>
            <a:off x="5678016" y="1447800"/>
            <a:ext cx="3136392" cy="2974847"/>
          </a:xfrm>
          <a:prstGeom prst="rect">
            <a:avLst/>
          </a:prstGeom>
        </p:spPr>
      </p:pic>
      <p:pic>
        <p:nvPicPr>
          <p:cNvPr id="2" name="Picture 1"/>
          <p:cNvPicPr>
            <a:picLocks noChangeAspect="1"/>
          </p:cNvPicPr>
          <p:nvPr/>
        </p:nvPicPr>
        <p:blipFill>
          <a:blip r:embed="rId3"/>
          <a:stretch>
            <a:fillRect/>
          </a:stretch>
        </p:blipFill>
        <p:spPr>
          <a:xfrm>
            <a:off x="395536" y="1600200"/>
            <a:ext cx="3511600" cy="2359356"/>
          </a:xfrm>
          <a:prstGeom prst="rect">
            <a:avLst/>
          </a:prstGeom>
        </p:spPr>
      </p:pic>
    </p:spTree>
    <p:extLst>
      <p:ext uri="{BB962C8B-B14F-4D97-AF65-F5344CB8AC3E}">
        <p14:creationId xmlns:p14="http://schemas.microsoft.com/office/powerpoint/2010/main" val="109488217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Notion of Bias - Variance</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12614695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p:cNvSpPr/>
          <p:nvPr/>
        </p:nvSpPr>
        <p:spPr>
          <a:xfrm>
            <a:off x="5903481" y="3086100"/>
            <a:ext cx="1697469" cy="819503"/>
          </a:xfrm>
          <a:custGeom>
            <a:avLst/>
            <a:gdLst>
              <a:gd name="connsiteX0" fmla="*/ 0 w 1581665"/>
              <a:gd name="connsiteY0" fmla="*/ 1482811 h 1482811"/>
              <a:gd name="connsiteX1" fmla="*/ 1581665 w 1581665"/>
              <a:gd name="connsiteY1" fmla="*/ 0 h 1482811"/>
              <a:gd name="connsiteX0" fmla="*/ 0 w 1581665"/>
              <a:gd name="connsiteY0" fmla="*/ 1482811 h 1482811"/>
              <a:gd name="connsiteX1" fmla="*/ 678733 w 1581665"/>
              <a:gd name="connsiteY1" fmla="*/ 407471 h 1482811"/>
              <a:gd name="connsiteX2" fmla="*/ 1581665 w 1581665"/>
              <a:gd name="connsiteY2" fmla="*/ 0 h 1482811"/>
              <a:gd name="connsiteX0" fmla="*/ 0 w 2137719"/>
              <a:gd name="connsiteY0" fmla="*/ 1371600 h 1371600"/>
              <a:gd name="connsiteX1" fmla="*/ 678733 w 2137719"/>
              <a:gd name="connsiteY1" fmla="*/ 296260 h 1371600"/>
              <a:gd name="connsiteX2" fmla="*/ 2137719 w 2137719"/>
              <a:gd name="connsiteY2" fmla="*/ 0 h 1371600"/>
              <a:gd name="connsiteX0" fmla="*/ 0 w 2360141"/>
              <a:gd name="connsiteY0" fmla="*/ 1272746 h 1272746"/>
              <a:gd name="connsiteX1" fmla="*/ 901155 w 2360141"/>
              <a:gd name="connsiteY1" fmla="*/ 296260 h 1272746"/>
              <a:gd name="connsiteX2" fmla="*/ 2360141 w 2360141"/>
              <a:gd name="connsiteY2" fmla="*/ 0 h 1272746"/>
              <a:gd name="connsiteX0" fmla="*/ 0 w 2360141"/>
              <a:gd name="connsiteY0" fmla="*/ 1272746 h 1272746"/>
              <a:gd name="connsiteX1" fmla="*/ 962939 w 2360141"/>
              <a:gd name="connsiteY1" fmla="*/ 123265 h 1272746"/>
              <a:gd name="connsiteX2" fmla="*/ 2360141 w 2360141"/>
              <a:gd name="connsiteY2" fmla="*/ 0 h 1272746"/>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85743 h 1285743"/>
              <a:gd name="connsiteX1" fmla="*/ 962939 w 2360141"/>
              <a:gd name="connsiteY1" fmla="*/ 136262 h 1285743"/>
              <a:gd name="connsiteX2" fmla="*/ 2360141 w 2360141"/>
              <a:gd name="connsiteY2" fmla="*/ 12997 h 1285743"/>
              <a:gd name="connsiteX0" fmla="*/ 0 w 2360141"/>
              <a:gd name="connsiteY0" fmla="*/ 1272746 h 1272746"/>
              <a:gd name="connsiteX1" fmla="*/ 1024722 w 2360141"/>
              <a:gd name="connsiteY1" fmla="*/ 246833 h 1272746"/>
              <a:gd name="connsiteX2" fmla="*/ 2360141 w 2360141"/>
              <a:gd name="connsiteY2" fmla="*/ 0 h 1272746"/>
              <a:gd name="connsiteX0" fmla="*/ 0 w 2360141"/>
              <a:gd name="connsiteY0" fmla="*/ 1272746 h 1272746"/>
              <a:gd name="connsiteX1" fmla="*/ 957503 w 2360141"/>
              <a:gd name="connsiteY1" fmla="*/ 367823 h 1272746"/>
              <a:gd name="connsiteX2" fmla="*/ 2360141 w 2360141"/>
              <a:gd name="connsiteY2" fmla="*/ 0 h 1272746"/>
              <a:gd name="connsiteX0" fmla="*/ 0 w 2360141"/>
              <a:gd name="connsiteY0" fmla="*/ 1272746 h 1272746"/>
              <a:gd name="connsiteX1" fmla="*/ 289589 w 2360141"/>
              <a:gd name="connsiteY1" fmla="*/ 882530 h 1272746"/>
              <a:gd name="connsiteX2" fmla="*/ 957503 w 2360141"/>
              <a:gd name="connsiteY2" fmla="*/ 367823 h 1272746"/>
              <a:gd name="connsiteX3" fmla="*/ 2360141 w 2360141"/>
              <a:gd name="connsiteY3" fmla="*/ 0 h 1272746"/>
              <a:gd name="connsiteX0" fmla="*/ 0 w 2360141"/>
              <a:gd name="connsiteY0" fmla="*/ 1401996 h 1401996"/>
              <a:gd name="connsiteX1" fmla="*/ 289589 w 2360141"/>
              <a:gd name="connsiteY1" fmla="*/ 1011780 h 1401996"/>
              <a:gd name="connsiteX2" fmla="*/ 435032 w 2360141"/>
              <a:gd name="connsiteY2" fmla="*/ 89415 h 1401996"/>
              <a:gd name="connsiteX3" fmla="*/ 2360141 w 2360141"/>
              <a:gd name="connsiteY3" fmla="*/ 129250 h 1401996"/>
              <a:gd name="connsiteX0" fmla="*/ 0 w 2360141"/>
              <a:gd name="connsiteY0" fmla="*/ 1382171 h 1382171"/>
              <a:gd name="connsiteX1" fmla="*/ 289589 w 2360141"/>
              <a:gd name="connsiteY1" fmla="*/ 991955 h 1382171"/>
              <a:gd name="connsiteX2" fmla="*/ 435032 w 2360141"/>
              <a:gd name="connsiteY2" fmla="*/ 69590 h 1382171"/>
              <a:gd name="connsiteX3" fmla="*/ 2360141 w 2360141"/>
              <a:gd name="connsiteY3" fmla="*/ 109425 h 1382171"/>
              <a:gd name="connsiteX0" fmla="*/ 0 w 2360141"/>
              <a:gd name="connsiteY0" fmla="*/ 1338721 h 1338721"/>
              <a:gd name="connsiteX1" fmla="*/ 289589 w 2360141"/>
              <a:gd name="connsiteY1" fmla="*/ 948505 h 1338721"/>
              <a:gd name="connsiteX2" fmla="*/ 435032 w 2360141"/>
              <a:gd name="connsiteY2" fmla="*/ 26140 h 1338721"/>
              <a:gd name="connsiteX3" fmla="*/ 835385 w 2360141"/>
              <a:gd name="connsiteY3" fmla="*/ 535751 h 1338721"/>
              <a:gd name="connsiteX4" fmla="*/ 2360141 w 2360141"/>
              <a:gd name="connsiteY4" fmla="*/ 65975 h 1338721"/>
              <a:gd name="connsiteX0" fmla="*/ 0 w 2360141"/>
              <a:gd name="connsiteY0" fmla="*/ 1273210 h 1273210"/>
              <a:gd name="connsiteX1" fmla="*/ 289589 w 2360141"/>
              <a:gd name="connsiteY1" fmla="*/ 882994 h 1273210"/>
              <a:gd name="connsiteX2" fmla="*/ 565650 w 2360141"/>
              <a:gd name="connsiteY2" fmla="*/ 144075 h 1273210"/>
              <a:gd name="connsiteX3" fmla="*/ 835385 w 2360141"/>
              <a:gd name="connsiteY3" fmla="*/ 470240 h 1273210"/>
              <a:gd name="connsiteX4" fmla="*/ 2360141 w 2360141"/>
              <a:gd name="connsiteY4" fmla="*/ 464 h 1273210"/>
              <a:gd name="connsiteX0" fmla="*/ 0 w 2360141"/>
              <a:gd name="connsiteY0" fmla="*/ 1273508 h 1273508"/>
              <a:gd name="connsiteX1" fmla="*/ 289589 w 2360141"/>
              <a:gd name="connsiteY1" fmla="*/ 883292 h 1273508"/>
              <a:gd name="connsiteX2" fmla="*/ 565650 w 2360141"/>
              <a:gd name="connsiteY2" fmla="*/ 144373 h 1273508"/>
              <a:gd name="connsiteX3" fmla="*/ 826055 w 2360141"/>
              <a:gd name="connsiteY3" fmla="*/ 271805 h 1273508"/>
              <a:gd name="connsiteX4" fmla="*/ 2360141 w 2360141"/>
              <a:gd name="connsiteY4" fmla="*/ 762 h 1273508"/>
              <a:gd name="connsiteX0" fmla="*/ 0 w 2360141"/>
              <a:gd name="connsiteY0" fmla="*/ 1273508 h 1273508"/>
              <a:gd name="connsiteX1" fmla="*/ 289589 w 2360141"/>
              <a:gd name="connsiteY1" fmla="*/ 883292 h 1273508"/>
              <a:gd name="connsiteX2" fmla="*/ 439698 w 2360141"/>
              <a:gd name="connsiteY2" fmla="*/ 231000 h 1273508"/>
              <a:gd name="connsiteX3" fmla="*/ 826055 w 2360141"/>
              <a:gd name="connsiteY3" fmla="*/ 271805 h 1273508"/>
              <a:gd name="connsiteX4" fmla="*/ 2360141 w 2360141"/>
              <a:gd name="connsiteY4" fmla="*/ 762 h 1273508"/>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39698 w 2360141"/>
              <a:gd name="connsiteY2" fmla="*/ 230238 h 1272746"/>
              <a:gd name="connsiteX3" fmla="*/ 826055 w 2360141"/>
              <a:gd name="connsiteY3" fmla="*/ 271043 h 1272746"/>
              <a:gd name="connsiteX4" fmla="*/ 1171259 w 2360141"/>
              <a:gd name="connsiteY4" fmla="*/ 403532 h 1272746"/>
              <a:gd name="connsiteX5" fmla="*/ 2360141 w 2360141"/>
              <a:gd name="connsiteY5"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2360141 w 2360141"/>
              <a:gd name="connsiteY6"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360141"/>
              <a:gd name="connsiteY0" fmla="*/ 1272746 h 1272746"/>
              <a:gd name="connsiteX1" fmla="*/ 289589 w 2360141"/>
              <a:gd name="connsiteY1" fmla="*/ 882530 h 1272746"/>
              <a:gd name="connsiteX2" fmla="*/ 448197 w 2360141"/>
              <a:gd name="connsiteY2" fmla="*/ 581882 h 1272746"/>
              <a:gd name="connsiteX3" fmla="*/ 439698 w 2360141"/>
              <a:gd name="connsiteY3" fmla="*/ 230238 h 1272746"/>
              <a:gd name="connsiteX4" fmla="*/ 826055 w 2360141"/>
              <a:gd name="connsiteY4" fmla="*/ 271043 h 1272746"/>
              <a:gd name="connsiteX5" fmla="*/ 1171259 w 2360141"/>
              <a:gd name="connsiteY5" fmla="*/ 403532 h 1272746"/>
              <a:gd name="connsiteX6" fmla="*/ 1367185 w 2360141"/>
              <a:gd name="connsiteY6" fmla="*/ 148745 h 1272746"/>
              <a:gd name="connsiteX7" fmla="*/ 2360141 w 2360141"/>
              <a:gd name="connsiteY7" fmla="*/ 0 h 1272746"/>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2252848 w 2252848"/>
              <a:gd name="connsiteY7"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2252848 w 2252848"/>
              <a:gd name="connsiteY8" fmla="*/ 0 h 1313512"/>
              <a:gd name="connsiteX0" fmla="*/ 0 w 2252848"/>
              <a:gd name="connsiteY0" fmla="*/ 1313512 h 1313512"/>
              <a:gd name="connsiteX1" fmla="*/ 289589 w 2252848"/>
              <a:gd name="connsiteY1" fmla="*/ 923296 h 1313512"/>
              <a:gd name="connsiteX2" fmla="*/ 448197 w 2252848"/>
              <a:gd name="connsiteY2" fmla="*/ 622648 h 1313512"/>
              <a:gd name="connsiteX3" fmla="*/ 439698 w 2252848"/>
              <a:gd name="connsiteY3" fmla="*/ 271004 h 1313512"/>
              <a:gd name="connsiteX4" fmla="*/ 826055 w 2252848"/>
              <a:gd name="connsiteY4" fmla="*/ 311809 h 1313512"/>
              <a:gd name="connsiteX5" fmla="*/ 1171259 w 2252848"/>
              <a:gd name="connsiteY5" fmla="*/ 444298 h 1313512"/>
              <a:gd name="connsiteX6" fmla="*/ 1367185 w 2252848"/>
              <a:gd name="connsiteY6" fmla="*/ 189511 h 1313512"/>
              <a:gd name="connsiteX7" fmla="*/ 1530458 w 2252848"/>
              <a:gd name="connsiteY7" fmla="*/ 316904 h 1313512"/>
              <a:gd name="connsiteX8" fmla="*/ 1749709 w 2252848"/>
              <a:gd name="connsiteY8" fmla="*/ 82501 h 1313512"/>
              <a:gd name="connsiteX9" fmla="*/ 2252848 w 2252848"/>
              <a:gd name="connsiteY9" fmla="*/ 0 h 1313512"/>
              <a:gd name="connsiteX0" fmla="*/ 0 w 2280838"/>
              <a:gd name="connsiteY0" fmla="*/ 1237155 h 1237155"/>
              <a:gd name="connsiteX1" fmla="*/ 289589 w 2280838"/>
              <a:gd name="connsiteY1" fmla="*/ 846939 h 1237155"/>
              <a:gd name="connsiteX2" fmla="*/ 448197 w 2280838"/>
              <a:gd name="connsiteY2" fmla="*/ 546291 h 1237155"/>
              <a:gd name="connsiteX3" fmla="*/ 439698 w 2280838"/>
              <a:gd name="connsiteY3" fmla="*/ 194647 h 1237155"/>
              <a:gd name="connsiteX4" fmla="*/ 826055 w 2280838"/>
              <a:gd name="connsiteY4" fmla="*/ 235452 h 1237155"/>
              <a:gd name="connsiteX5" fmla="*/ 1171259 w 2280838"/>
              <a:gd name="connsiteY5" fmla="*/ 367941 h 1237155"/>
              <a:gd name="connsiteX6" fmla="*/ 1367185 w 2280838"/>
              <a:gd name="connsiteY6" fmla="*/ 113154 h 1237155"/>
              <a:gd name="connsiteX7" fmla="*/ 1530458 w 2280838"/>
              <a:gd name="connsiteY7" fmla="*/ 240547 h 1237155"/>
              <a:gd name="connsiteX8" fmla="*/ 1749709 w 2280838"/>
              <a:gd name="connsiteY8" fmla="*/ 6144 h 1237155"/>
              <a:gd name="connsiteX9" fmla="*/ 2280838 w 2280838"/>
              <a:gd name="connsiteY9" fmla="*/ 229387 h 1237155"/>
              <a:gd name="connsiteX0" fmla="*/ 0 w 2355477"/>
              <a:gd name="connsiteY0" fmla="*/ 1242193 h 1242193"/>
              <a:gd name="connsiteX1" fmla="*/ 289589 w 2355477"/>
              <a:gd name="connsiteY1" fmla="*/ 851977 h 1242193"/>
              <a:gd name="connsiteX2" fmla="*/ 448197 w 2355477"/>
              <a:gd name="connsiteY2" fmla="*/ 551329 h 1242193"/>
              <a:gd name="connsiteX3" fmla="*/ 439698 w 2355477"/>
              <a:gd name="connsiteY3" fmla="*/ 199685 h 1242193"/>
              <a:gd name="connsiteX4" fmla="*/ 826055 w 2355477"/>
              <a:gd name="connsiteY4" fmla="*/ 240490 h 1242193"/>
              <a:gd name="connsiteX5" fmla="*/ 1171259 w 2355477"/>
              <a:gd name="connsiteY5" fmla="*/ 372979 h 1242193"/>
              <a:gd name="connsiteX6" fmla="*/ 1367185 w 2355477"/>
              <a:gd name="connsiteY6" fmla="*/ 118192 h 1242193"/>
              <a:gd name="connsiteX7" fmla="*/ 1530458 w 2355477"/>
              <a:gd name="connsiteY7" fmla="*/ 245585 h 1242193"/>
              <a:gd name="connsiteX8" fmla="*/ 1749709 w 2355477"/>
              <a:gd name="connsiteY8" fmla="*/ 11182 h 1242193"/>
              <a:gd name="connsiteX9" fmla="*/ 2355477 w 2355477"/>
              <a:gd name="connsiteY9" fmla="*/ 81553 h 12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5477" h="1242193">
                <a:moveTo>
                  <a:pt x="0" y="1242193"/>
                </a:moveTo>
                <a:cubicBezTo>
                  <a:pt x="64592" y="1171212"/>
                  <a:pt x="130005" y="1002797"/>
                  <a:pt x="289589" y="851977"/>
                </a:cubicBezTo>
                <a:cubicBezTo>
                  <a:pt x="354959" y="743627"/>
                  <a:pt x="423179" y="660044"/>
                  <a:pt x="448197" y="551329"/>
                </a:cubicBezTo>
                <a:cubicBezTo>
                  <a:pt x="473215" y="442614"/>
                  <a:pt x="367392" y="258286"/>
                  <a:pt x="439698" y="199685"/>
                </a:cubicBezTo>
                <a:cubicBezTo>
                  <a:pt x="512004" y="141084"/>
                  <a:pt x="711903" y="241333"/>
                  <a:pt x="826055" y="240490"/>
                </a:cubicBezTo>
                <a:cubicBezTo>
                  <a:pt x="940207" y="239647"/>
                  <a:pt x="1066298" y="383171"/>
                  <a:pt x="1171259" y="372979"/>
                </a:cubicBezTo>
                <a:cubicBezTo>
                  <a:pt x="1276220" y="362787"/>
                  <a:pt x="1299544" y="160656"/>
                  <a:pt x="1367185" y="118192"/>
                </a:cubicBezTo>
                <a:cubicBezTo>
                  <a:pt x="1434826" y="75728"/>
                  <a:pt x="1451932" y="247284"/>
                  <a:pt x="1530458" y="245585"/>
                </a:cubicBezTo>
                <a:cubicBezTo>
                  <a:pt x="1608984" y="243886"/>
                  <a:pt x="1629311" y="63999"/>
                  <a:pt x="1749709" y="11182"/>
                </a:cubicBezTo>
                <a:cubicBezTo>
                  <a:pt x="1870107" y="-41635"/>
                  <a:pt x="2286393" y="111439"/>
                  <a:pt x="2355477" y="81553"/>
                </a:cubicBezTo>
              </a:path>
            </a:pathLst>
          </a:custGeom>
          <a:no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Addressing </a:t>
            </a:r>
            <a:r>
              <a:rPr lang="en-US" sz="2400" b="1" dirty="0" smtClean="0">
                <a:latin typeface="Arial" panose="020B0604020202020204" pitchFamily="34" charset="0"/>
                <a:cs typeface="Arial" panose="020B0604020202020204" pitchFamily="34" charset="0"/>
              </a:rPr>
              <a:t>overfitting </a:t>
            </a:r>
            <a:endParaRPr lang="en-US" sz="24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14:m>
                  <m:oMath xmlns:m="http://schemas.openxmlformats.org/officeDocument/2006/math">
                    <m:sSub>
                      <m:sSubPr>
                        <m:ctrlPr>
                          <a:rPr lang="en-US" sz="2000" b="0" i="1" dirty="0" smtClean="0">
                            <a:latin typeface="Cambria Math"/>
                          </a:rPr>
                        </m:ctrlPr>
                      </m:sSubPr>
                      <m:e>
                        <m:r>
                          <a:rPr lang="en-US" sz="2000" i="1" dirty="0" smtClean="0">
                            <a:latin typeface="Cambria Math" panose="02040503050406030204" pitchFamily="18" charset="0"/>
                          </a:rPr>
                          <m:t>𝑥</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oMath>
                </a14:m>
                <a:r>
                  <a:rPr lang="en-US" sz="2000" dirty="0" smtClean="0">
                    <a:latin typeface="Helvetica" panose="020B0604020202020204" pitchFamily="34" charset="0"/>
                    <a:cs typeface="Helvetica" panose="020B0604020202020204" pitchFamily="34" charset="0"/>
                  </a:rPr>
                  <a:t> size </a:t>
                </a:r>
                <a:r>
                  <a:rPr lang="en-US" sz="2000" dirty="0">
                    <a:latin typeface="Helvetica" panose="020B0604020202020204" pitchFamily="34" charset="0"/>
                    <a:cs typeface="Helvetica" panose="020B0604020202020204" pitchFamily="34" charset="0"/>
                  </a:rPr>
                  <a:t>of house</a:t>
                </a: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oMath>
                </a14:m>
                <a:r>
                  <a:rPr lang="en-US" sz="2000" dirty="0" smtClean="0">
                    <a:latin typeface="Helvetica" panose="020B0604020202020204" pitchFamily="34" charset="0"/>
                    <a:cs typeface="Helvetica" panose="020B0604020202020204" pitchFamily="34" charset="0"/>
                  </a:rPr>
                  <a:t> </a:t>
                </a:r>
                <a:r>
                  <a:rPr lang="en-US" sz="2000" dirty="0">
                    <a:latin typeface="Helvetica" panose="020B0604020202020204" pitchFamily="34" charset="0"/>
                    <a:cs typeface="Helvetica" panose="020B0604020202020204" pitchFamily="34" charset="0"/>
                  </a:rPr>
                  <a:t>no. of bedrooms</a:t>
                </a: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3</m:t>
                        </m:r>
                      </m:sub>
                    </m:sSub>
                    <m:r>
                      <a:rPr lang="en-US" sz="2000" i="1" dirty="0">
                        <a:latin typeface="Cambria Math" panose="02040503050406030204" pitchFamily="18" charset="0"/>
                      </a:rPr>
                      <m:t>=</m:t>
                    </m:r>
                  </m:oMath>
                </a14:m>
                <a:r>
                  <a:rPr lang="en-US" sz="2000" dirty="0" smtClean="0">
                    <a:latin typeface="Helvetica" panose="020B0604020202020204" pitchFamily="34" charset="0"/>
                    <a:cs typeface="Helvetica" panose="020B0604020202020204" pitchFamily="34" charset="0"/>
                  </a:rPr>
                  <a:t> </a:t>
                </a:r>
                <a:r>
                  <a:rPr lang="en-US" sz="2000" dirty="0">
                    <a:latin typeface="Helvetica" panose="020B0604020202020204" pitchFamily="34" charset="0"/>
                    <a:cs typeface="Helvetica" panose="020B0604020202020204" pitchFamily="34" charset="0"/>
                  </a:rPr>
                  <a:t>no. of floors</a:t>
                </a: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4</m:t>
                        </m:r>
                      </m:sub>
                    </m:sSub>
                    <m:r>
                      <a:rPr lang="en-US" sz="2000" i="1" dirty="0">
                        <a:latin typeface="Cambria Math" panose="02040503050406030204" pitchFamily="18" charset="0"/>
                      </a:rPr>
                      <m:t>=</m:t>
                    </m:r>
                    <m:r>
                      <a:rPr lang="en-US" sz="2000" b="0" i="1" dirty="0" smtClean="0">
                        <a:latin typeface="Cambria Math" panose="02040503050406030204" pitchFamily="18" charset="0"/>
                      </a:rPr>
                      <m:t> </m:t>
                    </m:r>
                  </m:oMath>
                </a14:m>
                <a:r>
                  <a:rPr lang="en-US" sz="2000" dirty="0">
                    <a:latin typeface="Helvetica" panose="020B0604020202020204" pitchFamily="34" charset="0"/>
                    <a:cs typeface="Helvetica" panose="020B0604020202020204" pitchFamily="34" charset="0"/>
                  </a:rPr>
                  <a:t>age of house</a:t>
                </a: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5</m:t>
                        </m:r>
                      </m:sub>
                    </m:sSub>
                    <m:r>
                      <a:rPr lang="en-US" sz="2000" i="1" dirty="0">
                        <a:latin typeface="Cambria Math" panose="02040503050406030204" pitchFamily="18" charset="0"/>
                      </a:rPr>
                      <m:t>=</m:t>
                    </m:r>
                    <m:r>
                      <a:rPr lang="en-US" sz="2000" b="0" i="1" dirty="0" smtClean="0">
                        <a:latin typeface="Cambria Math" panose="02040503050406030204" pitchFamily="18" charset="0"/>
                      </a:rPr>
                      <m:t> </m:t>
                    </m:r>
                  </m:oMath>
                </a14:m>
                <a:r>
                  <a:rPr lang="en-US" sz="2000" dirty="0">
                    <a:latin typeface="Helvetica" panose="020B0604020202020204" pitchFamily="34" charset="0"/>
                    <a:cs typeface="Helvetica" panose="020B0604020202020204" pitchFamily="34" charset="0"/>
                  </a:rPr>
                  <a:t>average income in neighborhood</a:t>
                </a: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6</m:t>
                        </m:r>
                      </m:sub>
                    </m:sSub>
                    <m:r>
                      <a:rPr lang="en-US" sz="2000" i="1" dirty="0">
                        <a:latin typeface="Cambria Math" panose="02040503050406030204" pitchFamily="18" charset="0"/>
                      </a:rPr>
                      <m:t>=</m:t>
                    </m:r>
                  </m:oMath>
                </a14:m>
                <a:r>
                  <a:rPr lang="en-US" sz="2000" dirty="0" smtClean="0">
                    <a:latin typeface="Helvetica" panose="020B0604020202020204" pitchFamily="34" charset="0"/>
                    <a:cs typeface="Helvetica" panose="020B0604020202020204" pitchFamily="34" charset="0"/>
                  </a:rPr>
                  <a:t> </a:t>
                </a:r>
                <a:r>
                  <a:rPr lang="en-US" sz="2000" dirty="0">
                    <a:latin typeface="Helvetica" panose="020B0604020202020204" pitchFamily="34" charset="0"/>
                    <a:cs typeface="Helvetica" panose="020B0604020202020204" pitchFamily="34" charset="0"/>
                  </a:rPr>
                  <a:t>kitchen </a:t>
                </a:r>
                <a:r>
                  <a:rPr lang="en-US" sz="2000" dirty="0" smtClean="0">
                    <a:latin typeface="Helvetica" panose="020B0604020202020204" pitchFamily="34" charset="0"/>
                    <a:cs typeface="Helvetica" panose="020B0604020202020204" pitchFamily="34" charset="0"/>
                  </a:rPr>
                  <a:t>size</a:t>
                </a:r>
              </a:p>
              <a:p>
                <a14:m>
                  <m:oMath xmlns:m="http://schemas.openxmlformats.org/officeDocument/2006/math">
                    <m:r>
                      <a:rPr lang="en-US" sz="2000" b="0" i="1" dirty="0" smtClean="0">
                        <a:latin typeface="Cambria Math" panose="02040503050406030204" pitchFamily="18" charset="0"/>
                      </a:rPr>
                      <m:t>⋮</m:t>
                    </m:r>
                  </m:oMath>
                </a14:m>
                <a:endParaRPr lang="en-US" sz="2000" dirty="0">
                  <a:latin typeface="Helvetica" panose="020B0604020202020204" pitchFamily="34" charset="0"/>
                  <a:cs typeface="Helvetica" panose="020B0604020202020204" pitchFamily="34" charset="0"/>
                </a:endParaRPr>
              </a:p>
              <a:p>
                <a14:m>
                  <m:oMath xmlns:m="http://schemas.openxmlformats.org/officeDocument/2006/math">
                    <m:sSub>
                      <m:sSubPr>
                        <m:ctrlPr>
                          <a:rPr lang="en-US" sz="2000" i="1" dirty="0">
                            <a:latin typeface="Cambria Math"/>
                          </a:rPr>
                        </m:ctrlPr>
                      </m:sSubPr>
                      <m:e>
                        <m:r>
                          <a:rPr lang="en-US" sz="2000" i="1" dirty="0">
                            <a:latin typeface="Cambria Math" panose="02040503050406030204" pitchFamily="18" charset="0"/>
                          </a:rPr>
                          <m:t>𝑥</m:t>
                        </m:r>
                      </m:e>
                      <m:sub>
                        <m:r>
                          <a:rPr lang="en-US" sz="2000" b="0" i="1" dirty="0" smtClean="0">
                            <a:latin typeface="Cambria Math" panose="02040503050406030204" pitchFamily="18" charset="0"/>
                          </a:rPr>
                          <m:t>100</m:t>
                        </m:r>
                      </m:sub>
                    </m:sSub>
                  </m:oMath>
                </a14:m>
                <a:endParaRPr lang="en-US" sz="2000" dirty="0">
                  <a:latin typeface="Helvetica" panose="020B0604020202020204" pitchFamily="34" charset="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67" t="-674"/>
                </a:stretch>
              </a:blipFill>
            </p:spPr>
            <p:txBody>
              <a:bodyPr/>
              <a:lstStyle/>
              <a:p>
                <a:r>
                  <a:rPr lang="en-IN">
                    <a:noFill/>
                  </a:rPr>
                  <a:t> </a:t>
                </a:r>
              </a:p>
            </p:txBody>
          </p:sp>
        </mc:Fallback>
      </mc:AlternateContent>
      <p:sp>
        <p:nvSpPr>
          <p:cNvPr id="53" name="Footer Placeholder 3"/>
          <p:cNvSpPr>
            <a:spLocks noGrp="1"/>
          </p:cNvSpPr>
          <p:nvPr>
            <p:ph type="ftr" sz="quarter" idx="4294967295"/>
          </p:nvPr>
        </p:nvSpPr>
        <p:spPr>
          <a:xfrm>
            <a:off x="2195736" y="6237312"/>
            <a:ext cx="4392488"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88" b="1" i="0" u="none" strike="noStrike" kern="1200" cap="none" spc="0" normalizeH="0" baseline="0" noProof="0" dirty="0">
                <a:ln>
                  <a:noFill/>
                </a:ln>
                <a:solidFill>
                  <a:prstClr val="black"/>
                </a:solidFill>
                <a:effectLst/>
                <a:uLnTx/>
                <a:uFillTx/>
                <a:latin typeface="Tahoma" charset="0"/>
                <a:ea typeface="+mn-ea"/>
                <a:cs typeface="+mn-cs"/>
              </a:rPr>
              <a:t>Slide credit: Andrew Ng </a:t>
            </a:r>
          </a:p>
        </p:txBody>
      </p:sp>
      <p:grpSp>
        <p:nvGrpSpPr>
          <p:cNvPr id="28" name="Group 27"/>
          <p:cNvGrpSpPr/>
          <p:nvPr/>
        </p:nvGrpSpPr>
        <p:grpSpPr>
          <a:xfrm>
            <a:off x="5257800" y="2460136"/>
            <a:ext cx="3143250" cy="2331714"/>
            <a:chOff x="3284511" y="1865600"/>
            <a:chExt cx="6020973" cy="4082075"/>
          </a:xfrm>
        </p:grpSpPr>
        <p:cxnSp>
          <p:nvCxnSpPr>
            <p:cNvPr id="29" name="Straight Connector 28"/>
            <p:cNvCxnSpPr/>
            <p:nvPr/>
          </p:nvCxnSpPr>
          <p:spPr>
            <a:xfrm>
              <a:off x="3537730" y="2796124"/>
              <a:ext cx="0" cy="2782198"/>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flipV="1">
              <a:off x="3284511" y="5177395"/>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1" name="Multiply 30"/>
            <p:cNvSpPr/>
            <p:nvPr/>
          </p:nvSpPr>
          <p:spPr>
            <a:xfrm>
              <a:off x="3967290" y="453120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32" name="Rectangle 31"/>
            <p:cNvSpPr/>
            <p:nvPr/>
          </p:nvSpPr>
          <p:spPr>
            <a:xfrm>
              <a:off x="3385122" y="1865600"/>
              <a:ext cx="1521417" cy="80822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Price ($)</a:t>
              </a:r>
              <a:b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b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in 1000’s</a:t>
              </a:r>
            </a:p>
          </p:txBody>
        </p:sp>
        <p:cxnSp>
          <p:nvCxnSpPr>
            <p:cNvPr id="33" name="Straight Connector 32"/>
            <p:cNvCxnSpPr/>
            <p:nvPr/>
          </p:nvCxnSpPr>
          <p:spPr>
            <a:xfrm>
              <a:off x="43651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a:off x="52414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6132394"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704736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a:off x="7946527" y="5024787"/>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rot="16200000">
              <a:off x="3537730" y="4630066"/>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rot="16200000">
              <a:off x="3537730" y="4191905"/>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rot="16200000">
              <a:off x="3537730" y="3746410"/>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rot="16200000">
              <a:off x="3537730" y="3288912"/>
              <a:ext cx="0" cy="305216"/>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2" name="Multiply 41"/>
            <p:cNvSpPr/>
            <p:nvPr/>
          </p:nvSpPr>
          <p:spPr>
            <a:xfrm>
              <a:off x="4513277" y="368314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3" name="Multiply 42"/>
            <p:cNvSpPr/>
            <p:nvPr/>
          </p:nvSpPr>
          <p:spPr>
            <a:xfrm>
              <a:off x="5243688" y="3101183"/>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4" name="Multiply 43"/>
            <p:cNvSpPr/>
            <p:nvPr/>
          </p:nvSpPr>
          <p:spPr>
            <a:xfrm>
              <a:off x="5641190" y="332628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5" name="Multiply 44"/>
            <p:cNvSpPr/>
            <p:nvPr/>
          </p:nvSpPr>
          <p:spPr>
            <a:xfrm>
              <a:off x="6279985" y="2898274"/>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6" name="Multiply 45"/>
            <p:cNvSpPr/>
            <p:nvPr/>
          </p:nvSpPr>
          <p:spPr>
            <a:xfrm>
              <a:off x="6701535" y="3107858"/>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7" name="Multiply 46"/>
            <p:cNvSpPr/>
            <p:nvPr/>
          </p:nvSpPr>
          <p:spPr>
            <a:xfrm>
              <a:off x="6121003" y="3290901"/>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8" name="Multiply 47"/>
            <p:cNvSpPr/>
            <p:nvPr/>
          </p:nvSpPr>
          <p:spPr>
            <a:xfrm>
              <a:off x="7109151" y="268907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49" name="Multiply 48"/>
            <p:cNvSpPr/>
            <p:nvPr/>
          </p:nvSpPr>
          <p:spPr>
            <a:xfrm>
              <a:off x="7616508" y="2867537"/>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50" name="Multiply 49"/>
            <p:cNvSpPr/>
            <p:nvPr/>
          </p:nvSpPr>
          <p:spPr>
            <a:xfrm>
              <a:off x="4350351" y="4193905"/>
              <a:ext cx="345831" cy="43174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p:txBody>
        </p:sp>
        <p:sp>
          <p:nvSpPr>
            <p:cNvPr id="51" name="Rectangle 50"/>
            <p:cNvSpPr/>
            <p:nvPr/>
          </p:nvSpPr>
          <p:spPr>
            <a:xfrm>
              <a:off x="5364483" y="5462740"/>
              <a:ext cx="2110111" cy="48493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Size in feet^2</a:t>
              </a:r>
            </a:p>
          </p:txBody>
        </p:sp>
      </p:grpSp>
    </p:spTree>
    <p:extLst>
      <p:ext uri="{BB962C8B-B14F-4D97-AF65-F5344CB8AC3E}">
        <p14:creationId xmlns:p14="http://schemas.microsoft.com/office/powerpoint/2010/main" val="27292982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rotWithShape="1">
          <a:blip r:embed="rId3"/>
          <a:srcRect t="13393"/>
          <a:stretch/>
        </p:blipFill>
        <p:spPr>
          <a:xfrm>
            <a:off x="468132" y="1600200"/>
            <a:ext cx="7620000" cy="4560628"/>
          </a:xfrm>
          <a:prstGeom prst="rect">
            <a:avLst/>
          </a:prstGeom>
        </p:spPr>
      </p:pic>
      <p:sp>
        <p:nvSpPr>
          <p:cNvPr id="3" name="Title 2"/>
          <p:cNvSpPr>
            <a:spLocks noGrp="1"/>
          </p:cNvSpPr>
          <p:nvPr>
            <p:ph type="title"/>
          </p:nvPr>
        </p:nvSpPr>
        <p:spPr/>
        <p:txBody>
          <a:bodyPr/>
          <a:lstStyle/>
          <a:p>
            <a:r>
              <a:rPr lang="en-IN" sz="2400" b="1" dirty="0" smtClean="0">
                <a:latin typeface="Arial" panose="020B0604020202020204" pitchFamily="34" charset="0"/>
                <a:cs typeface="Arial" panose="020B0604020202020204" pitchFamily="34" charset="0"/>
              </a:rPr>
              <a:t>Quality of Fit</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7611769"/>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dirty="0" smtClean="0">
                <a:latin typeface="Arial" panose="020B0604020202020204" pitchFamily="34" charset="0"/>
                <a:cs typeface="Arial" panose="020B0604020202020204" pitchFamily="34" charset="0"/>
              </a:rPr>
              <a:t>Effect of Training Size on Over fitting</a:t>
            </a:r>
            <a:endParaRPr lang="en-IN" sz="2400" b="1" dirty="0">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p:txBody>
          <a:bodyPr>
            <a:normAutofit/>
          </a:bodyPr>
          <a:lstStyle/>
          <a:p>
            <a:r>
              <a:rPr lang="en-IN" sz="1800" dirty="0">
                <a:latin typeface="Arial" panose="020B0604020202020204" pitchFamily="34" charset="0"/>
                <a:cs typeface="Arial" panose="020B0604020202020204" pitchFamily="34" charset="0"/>
              </a:rPr>
              <a:t>Size of training dataset needs to be large to </a:t>
            </a:r>
            <a:r>
              <a:rPr lang="en-IN" sz="1800" dirty="0" smtClean="0">
                <a:latin typeface="Arial" panose="020B0604020202020204" pitchFamily="34" charset="0"/>
                <a:cs typeface="Arial" panose="020B0604020202020204" pitchFamily="34" charset="0"/>
              </a:rPr>
              <a:t>prevent when higher order model is used.</a:t>
            </a:r>
            <a:endParaRPr lang="en-IN" sz="18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457200" y="3001707"/>
            <a:ext cx="4114800" cy="2672617"/>
          </a:xfrm>
          <a:prstGeom prst="rect">
            <a:avLst/>
          </a:prstGeom>
        </p:spPr>
      </p:pic>
      <p:pic>
        <p:nvPicPr>
          <p:cNvPr id="11" name="Picture 10"/>
          <p:cNvPicPr>
            <a:picLocks noChangeAspect="1"/>
          </p:cNvPicPr>
          <p:nvPr/>
        </p:nvPicPr>
        <p:blipFill>
          <a:blip r:embed="rId4"/>
          <a:stretch>
            <a:fillRect/>
          </a:stretch>
        </p:blipFill>
        <p:spPr>
          <a:xfrm>
            <a:off x="4514850" y="3124200"/>
            <a:ext cx="3968045" cy="2590800"/>
          </a:xfrm>
          <a:prstGeom prst="rect">
            <a:avLst/>
          </a:prstGeom>
        </p:spPr>
      </p:pic>
      <p:sp>
        <p:nvSpPr>
          <p:cNvPr id="12" name="TextBox 11"/>
          <p:cNvSpPr txBox="1"/>
          <p:nvPr/>
        </p:nvSpPr>
        <p:spPr>
          <a:xfrm>
            <a:off x="2343150" y="4427517"/>
            <a:ext cx="1571264"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Lower order model</a:t>
            </a:r>
          </a:p>
        </p:txBody>
      </p:sp>
      <p:sp>
        <p:nvSpPr>
          <p:cNvPr id="13" name="TextBox 12"/>
          <p:cNvSpPr txBox="1"/>
          <p:nvPr/>
        </p:nvSpPr>
        <p:spPr>
          <a:xfrm>
            <a:off x="6400801" y="3913167"/>
            <a:ext cx="1604927"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Higher order model</a:t>
            </a:r>
          </a:p>
        </p:txBody>
      </p:sp>
    </p:spTree>
    <p:extLst>
      <p:ext uri="{BB962C8B-B14F-4D97-AF65-F5344CB8AC3E}">
        <p14:creationId xmlns:p14="http://schemas.microsoft.com/office/powerpoint/2010/main" val="7162422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25"/>
          <p:cNvSpPr txBox="1">
            <a:spLocks noGrp="1"/>
          </p:cNvSpPr>
          <p:nvPr>
            <p:ph type="title"/>
          </p:nvPr>
        </p:nvSpPr>
        <p:spPr>
          <a:xfrm>
            <a:off x="358590" y="1412377"/>
            <a:ext cx="6804210" cy="333400"/>
          </a:xfrm>
          <a:prstGeom prst="rect">
            <a:avLst/>
          </a:prstGeom>
          <a:noFill/>
          <a:ln>
            <a:noFill/>
          </a:ln>
        </p:spPr>
        <p:txBody>
          <a:bodyPr spcFirstLastPara="1" wrap="square" lIns="0" tIns="12700" rIns="0" bIns="0" anchor="t" anchorCtr="0">
            <a:noAutofit/>
          </a:bodyPr>
          <a:lstStyle/>
          <a:p>
            <a:pPr marL="1609725" marR="5080" lvl="0" indent="-1597660" algn="l" rtl="0">
              <a:lnSpc>
                <a:spcPct val="113100"/>
              </a:lnSpc>
              <a:spcBef>
                <a:spcPts val="0"/>
              </a:spcBef>
              <a:spcAft>
                <a:spcPts val="0"/>
              </a:spcAft>
              <a:buClr>
                <a:schemeClr val="dk1"/>
              </a:buClr>
              <a:buSzPts val="2400"/>
              <a:buFont typeface="Calibri"/>
              <a:buNone/>
            </a:pPr>
            <a:r>
              <a:rPr lang="en-US" sz="2400"/>
              <a:t>It is very hard to say what makes a 2</a:t>
            </a:r>
            <a:endParaRPr sz="2400"/>
          </a:p>
        </p:txBody>
      </p:sp>
      <p:sp>
        <p:nvSpPr>
          <p:cNvPr id="625" name="Google Shape;625;p25"/>
          <p:cNvSpPr/>
          <p:nvPr/>
        </p:nvSpPr>
        <p:spPr>
          <a:xfrm>
            <a:off x="827087" y="1905731"/>
            <a:ext cx="6814683" cy="410836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6" name="Google Shape;626;p25"/>
          <p:cNvSpPr/>
          <p:nvPr/>
        </p:nvSpPr>
        <p:spPr>
          <a:xfrm>
            <a:off x="845016" y="2558851"/>
            <a:ext cx="5219700" cy="827404"/>
          </a:xfrm>
          <a:custGeom>
            <a:avLst/>
            <a:gdLst/>
            <a:ahLst/>
            <a:cxnLst/>
            <a:rect l="l" t="t" r="r" b="b"/>
            <a:pathLst>
              <a:path w="5219700" h="827404" extrusionOk="0">
                <a:moveTo>
                  <a:pt x="0" y="0"/>
                </a:moveTo>
                <a:lnTo>
                  <a:pt x="5219702" y="0"/>
                </a:lnTo>
                <a:lnTo>
                  <a:pt x="5219702" y="827088"/>
                </a:lnTo>
                <a:lnTo>
                  <a:pt x="0" y="827088"/>
                </a:lnTo>
                <a:lnTo>
                  <a:pt x="0" y="0"/>
                </a:lnTo>
                <a:close/>
              </a:path>
            </a:pathLst>
          </a:custGeom>
          <a:noFill/>
          <a:ln w="1905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7" name="Google Shape;627;p25"/>
          <p:cNvSpPr/>
          <p:nvPr/>
        </p:nvSpPr>
        <p:spPr>
          <a:xfrm>
            <a:off x="2209800" y="4356416"/>
            <a:ext cx="1368425" cy="827404"/>
          </a:xfrm>
          <a:custGeom>
            <a:avLst/>
            <a:gdLst/>
            <a:ahLst/>
            <a:cxnLst/>
            <a:rect l="l" t="t" r="r" b="b"/>
            <a:pathLst>
              <a:path w="1368425" h="827404" extrusionOk="0">
                <a:moveTo>
                  <a:pt x="0" y="0"/>
                </a:moveTo>
                <a:lnTo>
                  <a:pt x="1368430" y="0"/>
                </a:lnTo>
                <a:lnTo>
                  <a:pt x="1368430"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8" name="Google Shape;628;p25"/>
          <p:cNvSpPr/>
          <p:nvPr/>
        </p:nvSpPr>
        <p:spPr>
          <a:xfrm>
            <a:off x="827087" y="3529012"/>
            <a:ext cx="720725" cy="827404"/>
          </a:xfrm>
          <a:custGeom>
            <a:avLst/>
            <a:gdLst/>
            <a:ahLst/>
            <a:cxnLst/>
            <a:rect l="l" t="t" r="r" b="b"/>
            <a:pathLst>
              <a:path w="720725" h="827404" extrusionOk="0">
                <a:moveTo>
                  <a:pt x="0" y="0"/>
                </a:moveTo>
                <a:lnTo>
                  <a:pt x="720725" y="0"/>
                </a:lnTo>
                <a:lnTo>
                  <a:pt x="720725" y="827087"/>
                </a:lnTo>
                <a:lnTo>
                  <a:pt x="0" y="827087"/>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29" name="Google Shape;629;p25"/>
          <p:cNvSpPr txBox="1"/>
          <p:nvPr/>
        </p:nvSpPr>
        <p:spPr>
          <a:xfrm>
            <a:off x="78753" y="6570550"/>
            <a:ext cx="2620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Geoffrey Hinton</a:t>
            </a:r>
            <a:endParaRPr sz="1400">
              <a:solidFill>
                <a:schemeClr val="dk1"/>
              </a:solidFill>
              <a:latin typeface="Trebuchet MS"/>
              <a:ea typeface="Trebuchet MS"/>
              <a:cs typeface="Trebuchet MS"/>
              <a:sym typeface="Trebuchet MS"/>
            </a:endParaRPr>
          </a:p>
        </p:txBody>
      </p:sp>
      <p:sp>
        <p:nvSpPr>
          <p:cNvPr id="630" name="Google Shape;630;p25"/>
          <p:cNvSpPr txBox="1"/>
          <p:nvPr/>
        </p:nvSpPr>
        <p:spPr>
          <a:xfrm>
            <a:off x="0" y="433252"/>
            <a:ext cx="9144000" cy="838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400"/>
              <a:buFont typeface="Calibri"/>
              <a:buNone/>
            </a:pPr>
            <a:r>
              <a:rPr lang="en-US" sz="4400" b="1">
                <a:solidFill>
                  <a:schemeClr val="dk1"/>
                </a:solidFill>
                <a:latin typeface="Calibri"/>
                <a:ea typeface="Calibri"/>
                <a:cs typeface="Calibri"/>
                <a:sym typeface="Calibri"/>
              </a:rPr>
              <a:t>Pattern recognition</a:t>
            </a:r>
            <a:endParaRPr sz="4400" b="1">
              <a:solidFill>
                <a:schemeClr val="dk1"/>
              </a:solidFill>
              <a:latin typeface="Calibri"/>
              <a:ea typeface="Calibri"/>
              <a:cs typeface="Calibri"/>
              <a:sym typeface="Calibri"/>
            </a:endParaRPr>
          </a:p>
        </p:txBody>
      </p:sp>
      <p:sp>
        <p:nvSpPr>
          <p:cNvPr id="631" name="Google Shape;631;p25"/>
          <p:cNvSpPr/>
          <p:nvPr/>
        </p:nvSpPr>
        <p:spPr>
          <a:xfrm>
            <a:off x="7171765" y="1745777"/>
            <a:ext cx="720725" cy="827404"/>
          </a:xfrm>
          <a:custGeom>
            <a:avLst/>
            <a:gdLst/>
            <a:ahLst/>
            <a:cxnLst/>
            <a:rect l="l" t="t" r="r" b="b"/>
            <a:pathLst>
              <a:path w="720725" h="827404" extrusionOk="0">
                <a:moveTo>
                  <a:pt x="0" y="0"/>
                </a:moveTo>
                <a:lnTo>
                  <a:pt x="720725" y="0"/>
                </a:lnTo>
                <a:lnTo>
                  <a:pt x="720725" y="827088"/>
                </a:lnTo>
                <a:lnTo>
                  <a:pt x="0" y="827088"/>
                </a:lnTo>
                <a:lnTo>
                  <a:pt x="0" y="0"/>
                </a:lnTo>
                <a:close/>
              </a:path>
            </a:pathLst>
          </a:custGeom>
          <a:noFill/>
          <a:ln w="1905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536" y="510216"/>
            <a:ext cx="6120680" cy="378950"/>
          </a:xfrm>
          <a:prstGeom prst="rect">
            <a:avLst/>
          </a:prstGeom>
        </p:spPr>
        <p:txBody>
          <a:bodyPr vert="horz" wrap="square" lIns="0" tIns="9525" rIns="0" bIns="0" rtlCol="0" anchor="ctr">
            <a:spAutoFit/>
          </a:bodyPr>
          <a:lstStyle/>
          <a:p>
            <a:pPr marL="1427798" marR="3810" indent="-1418748">
              <a:spcBef>
                <a:spcPts val="75"/>
              </a:spcBef>
              <a:tabLst>
                <a:tab pos="2889409" algn="l"/>
              </a:tabLst>
            </a:pPr>
            <a:r>
              <a:rPr lang="en-IN" sz="2400" b="1" dirty="0">
                <a:latin typeface="Arial" panose="020B0604020202020204" pitchFamily="34" charset="0"/>
                <a:cs typeface="Arial" panose="020B0604020202020204" pitchFamily="34" charset="0"/>
              </a:rPr>
              <a:t>Polynomial Fitting can lead to </a:t>
            </a:r>
            <a:r>
              <a:rPr lang="en-IN" sz="2400" b="1" dirty="0" smtClean="0">
                <a:latin typeface="Arial" panose="020B0604020202020204" pitchFamily="34" charset="0"/>
                <a:cs typeface="Arial" panose="020B0604020202020204" pitchFamily="34" charset="0"/>
              </a:rPr>
              <a:t>Over fitting</a:t>
            </a:r>
            <a:endParaRPr sz="2400" b="1" dirty="0">
              <a:latin typeface="Arial" panose="020B0604020202020204" pitchFamily="34" charset="0"/>
              <a:cs typeface="Arial" panose="020B0604020202020204" pitchFamily="34" charset="0"/>
            </a:endParaRPr>
          </a:p>
        </p:txBody>
      </p:sp>
      <p:sp>
        <p:nvSpPr>
          <p:cNvPr id="3" name="Text Placeholder 2"/>
          <p:cNvSpPr>
            <a:spLocks noGrp="1"/>
          </p:cNvSpPr>
          <p:nvPr>
            <p:ph idx="1"/>
          </p:nvPr>
        </p:nvSpPr>
        <p:spPr>
          <a:xfrm>
            <a:off x="533400" y="1848099"/>
            <a:ext cx="8229600" cy="4525963"/>
          </a:xfrm>
        </p:spPr>
        <p:txBody>
          <a:bodyPr>
            <a:normAutofit/>
          </a:bodyPr>
          <a:lstStyle/>
          <a:p>
            <a:r>
              <a:rPr lang="en-IN" sz="1800" dirty="0" smtClean="0">
                <a:latin typeface="Arial" panose="020B0604020202020204" pitchFamily="34" charset="0"/>
                <a:cs typeface="Arial" panose="020B0604020202020204" pitchFamily="34" charset="0"/>
              </a:rPr>
              <a:t>Linear model results in under fitting with large bias</a:t>
            </a:r>
          </a:p>
          <a:p>
            <a:r>
              <a:rPr lang="en-IN" sz="1800" dirty="0" smtClean="0">
                <a:latin typeface="Arial" panose="020B0604020202020204" pitchFamily="34" charset="0"/>
                <a:cs typeface="Arial" panose="020B0604020202020204" pitchFamily="34" charset="0"/>
              </a:rPr>
              <a:t>Polynomial of order 300 results in a large variance</a:t>
            </a:r>
            <a:endParaRPr lang="en-IN" sz="1800"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4294967295"/>
          </p:nvPr>
        </p:nvSpPr>
        <p:spPr>
          <a:xfrm>
            <a:off x="533400" y="1452811"/>
            <a:ext cx="8396288" cy="395288"/>
          </a:xfrm>
        </p:spPr>
        <p:txBody>
          <a:bodyPr>
            <a:normAutofit fontScale="92500" lnSpcReduction="20000"/>
          </a:bodyPr>
          <a:lstStyle/>
          <a:p>
            <a:r>
              <a:rPr lang="en-IN" sz="1800" dirty="0" smtClean="0">
                <a:latin typeface="Arial" panose="020B0604020202020204" pitchFamily="34" charset="0"/>
                <a:cs typeface="Arial" panose="020B0604020202020204" pitchFamily="34" charset="0"/>
              </a:rPr>
              <a:t>Underlying target function is quadratic</a:t>
            </a:r>
            <a:endParaRPr lang="en-IN" sz="18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752600" y="3200400"/>
            <a:ext cx="5086350" cy="3252735"/>
          </a:xfrm>
          <a:prstGeom prst="rect">
            <a:avLst/>
          </a:prstGeom>
        </p:spPr>
      </p:pic>
    </p:spTree>
    <p:extLst>
      <p:ext uri="{BB962C8B-B14F-4D97-AF65-F5344CB8AC3E}">
        <p14:creationId xmlns:p14="http://schemas.microsoft.com/office/powerpoint/2010/main" val="133513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Regularization</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326514257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pic>
        <p:nvPicPr>
          <p:cNvPr id="1382" name="Google Shape;1382;p58"/>
          <p:cNvPicPr preferRelativeResize="0"/>
          <p:nvPr/>
        </p:nvPicPr>
        <p:blipFill rotWithShape="1">
          <a:blip r:embed="rId3">
            <a:alphaModFix/>
          </a:blip>
          <a:srcRect/>
          <a:stretch/>
        </p:blipFill>
        <p:spPr>
          <a:xfrm>
            <a:off x="609600" y="1752600"/>
            <a:ext cx="6076069" cy="3278695"/>
          </a:xfrm>
          <a:prstGeom prst="rect">
            <a:avLst/>
          </a:prstGeom>
          <a:noFill/>
          <a:ln>
            <a:noFill/>
          </a:ln>
        </p:spPr>
      </p:pic>
      <p:sp>
        <p:nvSpPr>
          <p:cNvPr id="1383" name="Google Shape;1383;p58"/>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652842321"/>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59"/>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9" name="Google Shape;1389;p59"/>
          <p:cNvPicPr preferRelativeResize="0"/>
          <p:nvPr/>
        </p:nvPicPr>
        <p:blipFill rotWithShape="1">
          <a:blip r:embed="rId3">
            <a:alphaModFix/>
          </a:blip>
          <a:srcRect/>
          <a:stretch/>
        </p:blipFill>
        <p:spPr>
          <a:xfrm>
            <a:off x="609600" y="1788886"/>
            <a:ext cx="5447116" cy="2700280"/>
          </a:xfrm>
          <a:prstGeom prst="rect">
            <a:avLst/>
          </a:prstGeom>
          <a:noFill/>
          <a:ln>
            <a:noFill/>
          </a:ln>
        </p:spPr>
      </p:pic>
    </p:spTree>
    <p:extLst>
      <p:ext uri="{BB962C8B-B14F-4D97-AF65-F5344CB8AC3E}">
        <p14:creationId xmlns:p14="http://schemas.microsoft.com/office/powerpoint/2010/main" val="286145648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60"/>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Understanding 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95" name="Google Shape;1395;p60"/>
          <p:cNvPicPr preferRelativeResize="0"/>
          <p:nvPr/>
        </p:nvPicPr>
        <p:blipFill rotWithShape="1">
          <a:blip r:embed="rId3">
            <a:alphaModFix/>
          </a:blip>
          <a:srcRect/>
          <a:stretch/>
        </p:blipFill>
        <p:spPr>
          <a:xfrm>
            <a:off x="591145" y="1772947"/>
            <a:ext cx="5852790" cy="3942053"/>
          </a:xfrm>
          <a:prstGeom prst="rect">
            <a:avLst/>
          </a:prstGeom>
          <a:noFill/>
          <a:ln>
            <a:noFill/>
          </a:ln>
        </p:spPr>
      </p:pic>
    </p:spTree>
    <p:extLst>
      <p:ext uri="{BB962C8B-B14F-4D97-AF65-F5344CB8AC3E}">
        <p14:creationId xmlns:p14="http://schemas.microsoft.com/office/powerpoint/2010/main" val="14677906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62"/>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Understanding 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08" name="Google Shape;1408;p62"/>
          <p:cNvPicPr preferRelativeResize="0"/>
          <p:nvPr/>
        </p:nvPicPr>
        <p:blipFill rotWithShape="1">
          <a:blip r:embed="rId3">
            <a:alphaModFix/>
          </a:blip>
          <a:srcRect b="77320"/>
          <a:stretch/>
        </p:blipFill>
        <p:spPr>
          <a:xfrm>
            <a:off x="591145" y="1772947"/>
            <a:ext cx="5852790" cy="894053"/>
          </a:xfrm>
          <a:prstGeom prst="rect">
            <a:avLst/>
          </a:prstGeom>
          <a:noFill/>
          <a:ln>
            <a:noFill/>
          </a:ln>
        </p:spPr>
      </p:pic>
      <p:pic>
        <p:nvPicPr>
          <p:cNvPr id="1409" name="Google Shape;1409;p62"/>
          <p:cNvPicPr preferRelativeResize="0"/>
          <p:nvPr/>
        </p:nvPicPr>
        <p:blipFill rotWithShape="1">
          <a:blip r:embed="rId4">
            <a:alphaModFix/>
          </a:blip>
          <a:srcRect/>
          <a:stretch/>
        </p:blipFill>
        <p:spPr>
          <a:xfrm>
            <a:off x="591145" y="2895600"/>
            <a:ext cx="6401150" cy="3454206"/>
          </a:xfrm>
          <a:prstGeom prst="rect">
            <a:avLst/>
          </a:prstGeom>
          <a:noFill/>
          <a:ln>
            <a:noFill/>
          </a:ln>
        </p:spPr>
      </p:pic>
    </p:spTree>
    <p:extLst>
      <p:ext uri="{BB962C8B-B14F-4D97-AF65-F5344CB8AC3E}">
        <p14:creationId xmlns:p14="http://schemas.microsoft.com/office/powerpoint/2010/main" val="3571113997"/>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64"/>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Regularized Linear Regression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421" name="Google Shape;1421;p64"/>
          <p:cNvPicPr preferRelativeResize="0"/>
          <p:nvPr/>
        </p:nvPicPr>
        <p:blipFill rotWithShape="1">
          <a:blip r:embed="rId3">
            <a:alphaModFix/>
          </a:blip>
          <a:srcRect/>
          <a:stretch/>
        </p:blipFill>
        <p:spPr>
          <a:xfrm>
            <a:off x="259038" y="1600200"/>
            <a:ext cx="6517004" cy="4201156"/>
          </a:xfrm>
          <a:prstGeom prst="rect">
            <a:avLst/>
          </a:prstGeom>
          <a:noFill/>
          <a:ln>
            <a:noFill/>
          </a:ln>
        </p:spPr>
      </p:pic>
      <p:pic>
        <p:nvPicPr>
          <p:cNvPr id="1422" name="Google Shape;1422;p64"/>
          <p:cNvPicPr preferRelativeResize="0"/>
          <p:nvPr/>
        </p:nvPicPr>
        <p:blipFill rotWithShape="1">
          <a:blip r:embed="rId4">
            <a:alphaModFix/>
          </a:blip>
          <a:srcRect/>
          <a:stretch/>
        </p:blipFill>
        <p:spPr>
          <a:xfrm>
            <a:off x="1597679" y="5486400"/>
            <a:ext cx="5196506" cy="1047535"/>
          </a:xfrm>
          <a:prstGeom prst="rect">
            <a:avLst/>
          </a:prstGeom>
          <a:noFill/>
          <a:ln w="9525" cap="flat" cmpd="sng">
            <a:solidFill>
              <a:srgbClr val="C00000"/>
            </a:solidFill>
            <a:prstDash val="solid"/>
            <a:round/>
            <a:headEnd type="none" w="sm" len="sm"/>
            <a:tailEnd type="none" w="sm" len="sm"/>
          </a:ln>
        </p:spPr>
      </p:pic>
    </p:spTree>
    <p:extLst>
      <p:ext uri="{BB962C8B-B14F-4D97-AF65-F5344CB8AC3E}">
        <p14:creationId xmlns:p14="http://schemas.microsoft.com/office/powerpoint/2010/main" val="260500837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624" y="877937"/>
            <a:ext cx="6801410" cy="1825462"/>
          </a:xfrm>
          <a:prstGeom prst="rect">
            <a:avLst/>
          </a:prstGeom>
        </p:spPr>
        <p:txBody>
          <a:bodyPr vert="horz" wrap="square" lIns="0" tIns="14568" rIns="0" bIns="0" rtlCol="0">
            <a:spAutoFit/>
          </a:bodyPr>
          <a:lstStyle/>
          <a:p>
            <a:pPr marL="377658" indent="-333393">
              <a:spcBef>
                <a:spcPts val="115"/>
              </a:spcBef>
              <a:buFont typeface="Arial"/>
              <a:buChar char="•"/>
              <a:tabLst>
                <a:tab pos="377658" algn="l"/>
                <a:tab pos="378219" algn="l"/>
              </a:tabLst>
            </a:pPr>
            <a:r>
              <a:rPr sz="2400" spc="-4" dirty="0">
                <a:solidFill>
                  <a:prstClr val="black"/>
                </a:solidFill>
                <a:latin typeface="Carlito"/>
                <a:cs typeface="Carlito"/>
              </a:rPr>
              <a:t>test</a:t>
            </a:r>
            <a:endParaRPr sz="2400" dirty="0">
              <a:solidFill>
                <a:prstClr val="black"/>
              </a:solidFill>
              <a:latin typeface="Carlito"/>
              <a:cs typeface="Carlito"/>
            </a:endParaRPr>
          </a:p>
          <a:p>
            <a:pPr>
              <a:spcBef>
                <a:spcPts val="26"/>
              </a:spcBef>
              <a:buFont typeface="Arial"/>
              <a:buChar char="•"/>
            </a:pPr>
            <a:endParaRPr sz="2400" dirty="0">
              <a:solidFill>
                <a:prstClr val="black"/>
              </a:solidFill>
              <a:latin typeface="Carlito"/>
              <a:cs typeface="Carlito"/>
            </a:endParaRPr>
          </a:p>
          <a:p>
            <a:pPr marL="732343">
              <a:tabLst>
                <a:tab pos="5656471" algn="l"/>
              </a:tabLst>
            </a:pPr>
            <a:r>
              <a:rPr sz="2400" spc="-57" dirty="0">
                <a:solidFill>
                  <a:srgbClr val="231F20"/>
                </a:solidFill>
                <a:latin typeface="Times New Roman"/>
                <a:cs typeface="Times New Roman"/>
              </a:rPr>
              <a:t>Test </a:t>
            </a:r>
            <a:r>
              <a:rPr sz="2400" i="1" spc="9" dirty="0">
                <a:solidFill>
                  <a:srgbClr val="231F20"/>
                </a:solidFill>
                <a:latin typeface="Times New Roman"/>
                <a:cs typeface="Times New Roman"/>
              </a:rPr>
              <a:t>H</a:t>
            </a:r>
            <a:r>
              <a:rPr sz="2400" spc="13" baseline="-17543" dirty="0">
                <a:solidFill>
                  <a:srgbClr val="231F20"/>
                </a:solidFill>
                <a:latin typeface="Times New Roman"/>
                <a:cs typeface="Times New Roman"/>
              </a:rPr>
              <a:t>0</a:t>
            </a:r>
            <a:r>
              <a:rPr sz="2400" spc="9" dirty="0">
                <a:solidFill>
                  <a:srgbClr val="231F20"/>
                </a:solidFill>
                <a:latin typeface="Times New Roman"/>
                <a:cs typeface="Times New Roman"/>
              </a:rPr>
              <a:t>: </a:t>
            </a:r>
            <a:r>
              <a:rPr lang="el-GR" sz="2400" spc="84" dirty="0" smtClean="0">
                <a:solidFill>
                  <a:srgbClr val="231F20"/>
                </a:solidFill>
                <a:latin typeface="Arial"/>
                <a:cs typeface="Arial"/>
              </a:rPr>
              <a:t>β</a:t>
            </a:r>
            <a:r>
              <a:rPr sz="2400" spc="125" baseline="-17543" dirty="0" smtClean="0">
                <a:solidFill>
                  <a:srgbClr val="231F20"/>
                </a:solidFill>
                <a:latin typeface="Times New Roman"/>
                <a:cs typeface="Times New Roman"/>
              </a:rPr>
              <a:t>1 </a:t>
            </a:r>
            <a:r>
              <a:rPr sz="2400" spc="666" dirty="0">
                <a:solidFill>
                  <a:srgbClr val="231F20"/>
                </a:solidFill>
                <a:latin typeface="Arial"/>
                <a:cs typeface="Arial"/>
              </a:rPr>
              <a:t>= </a:t>
            </a:r>
            <a:r>
              <a:rPr sz="2400" spc="13" dirty="0">
                <a:solidFill>
                  <a:srgbClr val="231F20"/>
                </a:solidFill>
                <a:latin typeface="Times New Roman"/>
                <a:cs typeface="Times New Roman"/>
              </a:rPr>
              <a:t>0 </a:t>
            </a:r>
            <a:r>
              <a:rPr sz="2400" spc="9" dirty="0">
                <a:solidFill>
                  <a:srgbClr val="231F20"/>
                </a:solidFill>
                <a:latin typeface="Times New Roman"/>
                <a:cs typeface="Times New Roman"/>
              </a:rPr>
              <a:t>using the</a:t>
            </a:r>
            <a:r>
              <a:rPr sz="2400" spc="-243" dirty="0">
                <a:solidFill>
                  <a:srgbClr val="231F20"/>
                </a:solidFill>
                <a:latin typeface="Times New Roman"/>
                <a:cs typeface="Times New Roman"/>
              </a:rPr>
              <a:t> </a:t>
            </a:r>
            <a:r>
              <a:rPr sz="2400" i="1" spc="4" dirty="0">
                <a:solidFill>
                  <a:srgbClr val="231F20"/>
                </a:solidFill>
                <a:latin typeface="Times New Roman"/>
                <a:cs typeface="Times New Roman"/>
              </a:rPr>
              <a:t>t</a:t>
            </a:r>
            <a:r>
              <a:rPr sz="2400" spc="4" dirty="0">
                <a:solidFill>
                  <a:srgbClr val="231F20"/>
                </a:solidFill>
                <a:latin typeface="Times New Roman"/>
                <a:cs typeface="Times New Roman"/>
              </a:rPr>
              <a:t>-test;</a:t>
            </a:r>
            <a:r>
              <a:rPr sz="2400" spc="9" dirty="0">
                <a:solidFill>
                  <a:srgbClr val="231F20"/>
                </a:solidFill>
                <a:latin typeface="Times New Roman"/>
                <a:cs typeface="Times New Roman"/>
              </a:rPr>
              <a:t> </a:t>
            </a:r>
            <a:r>
              <a:rPr sz="2400" spc="9" dirty="0" smtClean="0">
                <a:solidFill>
                  <a:srgbClr val="231F20"/>
                </a:solidFill>
                <a:latin typeface="Times New Roman"/>
                <a:cs typeface="Times New Roman"/>
              </a:rPr>
              <a:t>use</a:t>
            </a:r>
            <a:r>
              <a:rPr lang="en-IN" sz="2400" spc="9" dirty="0" smtClean="0">
                <a:solidFill>
                  <a:srgbClr val="231F20"/>
                </a:solidFill>
                <a:latin typeface="Times New Roman"/>
                <a:cs typeface="Times New Roman"/>
              </a:rPr>
              <a:t> </a:t>
            </a:r>
            <a:r>
              <a:rPr sz="2400" i="1" spc="-53" dirty="0" smtClean="0">
                <a:solidFill>
                  <a:prstClr val="black"/>
                </a:solidFill>
                <a:latin typeface="Symbol"/>
                <a:cs typeface="Symbol"/>
              </a:rPr>
              <a:t></a:t>
            </a:r>
            <a:r>
              <a:rPr sz="2400" i="1" spc="-53" dirty="0" smtClean="0">
                <a:solidFill>
                  <a:prstClr val="black"/>
                </a:solidFill>
                <a:latin typeface="Times New Roman"/>
                <a:cs typeface="Times New Roman"/>
              </a:rPr>
              <a:t> </a:t>
            </a:r>
            <a:r>
              <a:rPr sz="2400" dirty="0">
                <a:solidFill>
                  <a:prstClr val="black"/>
                </a:solidFill>
                <a:latin typeface="Symbol"/>
                <a:cs typeface="Symbol"/>
              </a:rPr>
              <a:t></a:t>
            </a:r>
            <a:r>
              <a:rPr sz="2400" spc="132" dirty="0">
                <a:solidFill>
                  <a:prstClr val="black"/>
                </a:solidFill>
                <a:latin typeface="Times New Roman"/>
                <a:cs typeface="Times New Roman"/>
              </a:rPr>
              <a:t> </a:t>
            </a:r>
            <a:r>
              <a:rPr sz="2400" dirty="0" smtClean="0">
                <a:solidFill>
                  <a:prstClr val="black"/>
                </a:solidFill>
                <a:latin typeface="Times New Roman"/>
                <a:cs typeface="Times New Roman"/>
              </a:rPr>
              <a:t>0.0</a:t>
            </a:r>
            <a:r>
              <a:rPr lang="en-IN" sz="2400" dirty="0" smtClean="0">
                <a:solidFill>
                  <a:prstClr val="black"/>
                </a:solidFill>
                <a:latin typeface="Times New Roman"/>
                <a:cs typeface="Times New Roman"/>
              </a:rPr>
              <a:t>0</a:t>
            </a:r>
            <a:r>
              <a:rPr sz="2400" dirty="0" smtClean="0">
                <a:solidFill>
                  <a:prstClr val="black"/>
                </a:solidFill>
                <a:latin typeface="Times New Roman"/>
                <a:cs typeface="Times New Roman"/>
              </a:rPr>
              <a:t>5</a:t>
            </a:r>
            <a:endParaRPr sz="2400" dirty="0">
              <a:solidFill>
                <a:prstClr val="black"/>
              </a:solidFill>
              <a:latin typeface="Times New Roman"/>
              <a:cs typeface="Times New Roman"/>
            </a:endParaRPr>
          </a:p>
          <a:p>
            <a:pPr marL="377658" indent="-333393">
              <a:spcBef>
                <a:spcPts val="2590"/>
              </a:spcBef>
              <a:buFont typeface="Arial"/>
              <a:buChar char="•"/>
              <a:tabLst>
                <a:tab pos="377658" algn="l"/>
                <a:tab pos="378219" algn="l"/>
              </a:tabLst>
            </a:pPr>
            <a:r>
              <a:rPr sz="2400" dirty="0">
                <a:solidFill>
                  <a:prstClr val="black"/>
                </a:solidFill>
                <a:latin typeface="Carlito"/>
                <a:cs typeface="Carlito"/>
              </a:rPr>
              <a:t>calculate </a:t>
            </a:r>
            <a:r>
              <a:rPr sz="2400" spc="-4" dirty="0">
                <a:solidFill>
                  <a:prstClr val="black"/>
                </a:solidFill>
                <a:latin typeface="Carlito"/>
                <a:cs typeface="Carlito"/>
              </a:rPr>
              <a:t>test</a:t>
            </a:r>
            <a:r>
              <a:rPr sz="2400" spc="4" dirty="0">
                <a:solidFill>
                  <a:prstClr val="black"/>
                </a:solidFill>
                <a:latin typeface="Carlito"/>
                <a:cs typeface="Carlito"/>
              </a:rPr>
              <a:t> </a:t>
            </a:r>
            <a:r>
              <a:rPr sz="2400" spc="-4" dirty="0">
                <a:solidFill>
                  <a:prstClr val="black"/>
                </a:solidFill>
                <a:latin typeface="Carlito"/>
                <a:cs typeface="Carlito"/>
              </a:rPr>
              <a:t>statistics</a:t>
            </a:r>
            <a:endParaRPr sz="2400" dirty="0">
              <a:solidFill>
                <a:prstClr val="black"/>
              </a:solidFill>
              <a:latin typeface="Carlito"/>
              <a:cs typeface="Carlito"/>
            </a:endParaRPr>
          </a:p>
        </p:txBody>
      </p:sp>
      <p:sp>
        <p:nvSpPr>
          <p:cNvPr id="3" name="object 3"/>
          <p:cNvSpPr txBox="1"/>
          <p:nvPr/>
        </p:nvSpPr>
        <p:spPr>
          <a:xfrm>
            <a:off x="479655" y="4017118"/>
            <a:ext cx="2024903" cy="944606"/>
          </a:xfrm>
          <a:prstGeom prst="rect">
            <a:avLst/>
          </a:prstGeom>
        </p:spPr>
        <p:txBody>
          <a:bodyPr vert="horz" wrap="square" lIns="0" tIns="57710" rIns="0" bIns="0" rtlCol="0">
            <a:spAutoFit/>
          </a:bodyPr>
          <a:lstStyle/>
          <a:p>
            <a:pPr marL="366452" indent="-333393">
              <a:spcBef>
                <a:spcPts val="454"/>
              </a:spcBef>
              <a:buFont typeface="Arial"/>
              <a:buChar char="•"/>
              <a:tabLst>
                <a:tab pos="366452" algn="l"/>
                <a:tab pos="367012" algn="l"/>
              </a:tabLst>
            </a:pPr>
            <a:r>
              <a:rPr sz="2691" spc="4" dirty="0">
                <a:solidFill>
                  <a:prstClr val="black"/>
                </a:solidFill>
                <a:latin typeface="Carlito"/>
                <a:cs typeface="Carlito"/>
              </a:rPr>
              <a:t>threshold</a:t>
            </a:r>
            <a:endParaRPr sz="2691" dirty="0">
              <a:solidFill>
                <a:prstClr val="black"/>
              </a:solidFill>
              <a:latin typeface="Carlito"/>
              <a:cs typeface="Carlito"/>
            </a:endParaRPr>
          </a:p>
          <a:p>
            <a:pPr marL="973283">
              <a:spcBef>
                <a:spcPts val="379"/>
              </a:spcBef>
            </a:pPr>
            <a:r>
              <a:rPr sz="4103" i="1" spc="26" baseline="11648" dirty="0" smtClean="0">
                <a:solidFill>
                  <a:srgbClr val="231F20"/>
                </a:solidFill>
                <a:latin typeface="Times New Roman"/>
                <a:cs typeface="Times New Roman"/>
              </a:rPr>
              <a:t>t</a:t>
            </a:r>
            <a:r>
              <a:rPr lang="el-GR" sz="1941" spc="18" dirty="0" smtClean="0">
                <a:solidFill>
                  <a:srgbClr val="231F20"/>
                </a:solidFill>
                <a:latin typeface="Arial"/>
                <a:cs typeface="Arial"/>
              </a:rPr>
              <a:t>α</a:t>
            </a:r>
            <a:r>
              <a:rPr sz="3772" spc="26" baseline="-7797" dirty="0" smtClean="0">
                <a:solidFill>
                  <a:srgbClr val="231F20"/>
                </a:solidFill>
                <a:latin typeface="Arial"/>
                <a:cs typeface="Arial"/>
              </a:rPr>
              <a:t>/</a:t>
            </a:r>
            <a:r>
              <a:rPr sz="1941" spc="18" dirty="0" smtClean="0">
                <a:solidFill>
                  <a:srgbClr val="231F20"/>
                </a:solidFill>
                <a:latin typeface="Times New Roman"/>
                <a:cs typeface="Times New Roman"/>
              </a:rPr>
              <a:t>2,</a:t>
            </a:r>
            <a:r>
              <a:rPr sz="1941" i="1" spc="18" dirty="0" smtClean="0">
                <a:solidFill>
                  <a:srgbClr val="231F20"/>
                </a:solidFill>
                <a:latin typeface="Times New Roman"/>
                <a:cs typeface="Times New Roman"/>
              </a:rPr>
              <a:t>n</a:t>
            </a:r>
            <a:r>
              <a:rPr lang="en-IN" sz="1941" i="1" spc="-405" dirty="0" smtClean="0">
                <a:solidFill>
                  <a:srgbClr val="231F20"/>
                </a:solidFill>
                <a:latin typeface="Times New Roman"/>
                <a:cs typeface="Times New Roman"/>
              </a:rPr>
              <a:t>-     </a:t>
            </a:r>
            <a:r>
              <a:rPr sz="1941" spc="-4" dirty="0" smtClean="0">
                <a:solidFill>
                  <a:srgbClr val="231F20"/>
                </a:solidFill>
                <a:latin typeface="Times New Roman"/>
                <a:cs typeface="Times New Roman"/>
              </a:rPr>
              <a:t>2</a:t>
            </a:r>
            <a:endParaRPr sz="1941" dirty="0">
              <a:solidFill>
                <a:prstClr val="black"/>
              </a:solidFill>
              <a:latin typeface="Times New Roman"/>
              <a:cs typeface="Times New Roman"/>
            </a:endParaRPr>
          </a:p>
        </p:txBody>
      </p:sp>
      <p:sp>
        <p:nvSpPr>
          <p:cNvPr id="4" name="object 4"/>
          <p:cNvSpPr txBox="1"/>
          <p:nvPr/>
        </p:nvSpPr>
        <p:spPr>
          <a:xfrm>
            <a:off x="468450" y="4988941"/>
            <a:ext cx="6822140" cy="956671"/>
          </a:xfrm>
          <a:prstGeom prst="rect">
            <a:avLst/>
          </a:prstGeom>
        </p:spPr>
        <p:txBody>
          <a:bodyPr vert="horz" wrap="square" lIns="0" tIns="114299" rIns="0" bIns="0" rtlCol="0">
            <a:spAutoFit/>
          </a:bodyPr>
          <a:lstStyle/>
          <a:p>
            <a:pPr marL="377658" indent="-333393">
              <a:spcBef>
                <a:spcPts val="899"/>
              </a:spcBef>
              <a:buFont typeface="Arial"/>
              <a:buChar char="•"/>
              <a:tabLst>
                <a:tab pos="377658" algn="l"/>
                <a:tab pos="378219" algn="l"/>
              </a:tabLst>
            </a:pPr>
            <a:r>
              <a:rPr sz="2400" dirty="0">
                <a:solidFill>
                  <a:prstClr val="black"/>
                </a:solidFill>
                <a:latin typeface="Carlito"/>
                <a:cs typeface="Carlito"/>
              </a:rPr>
              <a:t>value </a:t>
            </a:r>
            <a:r>
              <a:rPr sz="2400" spc="9" dirty="0">
                <a:solidFill>
                  <a:prstClr val="black"/>
                </a:solidFill>
                <a:latin typeface="Carlito"/>
                <a:cs typeface="Carlito"/>
              </a:rPr>
              <a:t>of </a:t>
            </a:r>
            <a:r>
              <a:rPr sz="2400" spc="-4" dirty="0">
                <a:solidFill>
                  <a:prstClr val="black"/>
                </a:solidFill>
                <a:latin typeface="Carlito"/>
                <a:cs typeface="Carlito"/>
              </a:rPr>
              <a:t>test statistic </a:t>
            </a:r>
            <a:r>
              <a:rPr sz="2400" spc="9" dirty="0">
                <a:solidFill>
                  <a:prstClr val="black"/>
                </a:solidFill>
                <a:latin typeface="Carlito"/>
                <a:cs typeface="Carlito"/>
              </a:rPr>
              <a:t>is </a:t>
            </a:r>
            <a:r>
              <a:rPr sz="2400" spc="-4" dirty="0">
                <a:solidFill>
                  <a:prstClr val="black"/>
                </a:solidFill>
                <a:latin typeface="Carlito"/>
                <a:cs typeface="Carlito"/>
              </a:rPr>
              <a:t>greater </a:t>
            </a:r>
            <a:r>
              <a:rPr sz="2400" spc="13" dirty="0">
                <a:solidFill>
                  <a:prstClr val="black"/>
                </a:solidFill>
                <a:latin typeface="Carlito"/>
                <a:cs typeface="Carlito"/>
              </a:rPr>
              <a:t>than</a:t>
            </a:r>
            <a:r>
              <a:rPr sz="2400" spc="31" dirty="0">
                <a:solidFill>
                  <a:prstClr val="black"/>
                </a:solidFill>
                <a:latin typeface="Carlito"/>
                <a:cs typeface="Carlito"/>
              </a:rPr>
              <a:t> </a:t>
            </a:r>
            <a:r>
              <a:rPr sz="2400" spc="4" dirty="0">
                <a:solidFill>
                  <a:prstClr val="black"/>
                </a:solidFill>
                <a:latin typeface="Carlito"/>
                <a:cs typeface="Carlito"/>
              </a:rPr>
              <a:t>threshold</a:t>
            </a:r>
            <a:endParaRPr sz="2400" dirty="0">
              <a:solidFill>
                <a:prstClr val="black"/>
              </a:solidFill>
              <a:latin typeface="Carlito"/>
              <a:cs typeface="Carlito"/>
            </a:endParaRPr>
          </a:p>
          <a:p>
            <a:pPr marL="377658" indent="-333393">
              <a:spcBef>
                <a:spcPts val="821"/>
              </a:spcBef>
              <a:buFont typeface="Arial"/>
              <a:buChar char="•"/>
              <a:tabLst>
                <a:tab pos="377658" algn="l"/>
                <a:tab pos="378219" algn="l"/>
                <a:tab pos="1722435" algn="l"/>
              </a:tabLst>
            </a:pPr>
            <a:r>
              <a:rPr sz="2400" spc="18" dirty="0">
                <a:solidFill>
                  <a:prstClr val="black"/>
                </a:solidFill>
                <a:latin typeface="Carlito"/>
                <a:cs typeface="Carlito"/>
              </a:rPr>
              <a:t>—&gt;	</a:t>
            </a:r>
            <a:r>
              <a:rPr sz="2400" spc="4" dirty="0">
                <a:solidFill>
                  <a:prstClr val="black"/>
                </a:solidFill>
                <a:latin typeface="Carlito"/>
                <a:cs typeface="Carlito"/>
              </a:rPr>
              <a:t>reject</a:t>
            </a:r>
            <a:r>
              <a:rPr sz="2400" dirty="0">
                <a:solidFill>
                  <a:prstClr val="black"/>
                </a:solidFill>
                <a:latin typeface="Carlito"/>
                <a:cs typeface="Carlito"/>
              </a:rPr>
              <a:t> </a:t>
            </a:r>
            <a:r>
              <a:rPr sz="2400" spc="4" dirty="0">
                <a:solidFill>
                  <a:prstClr val="black"/>
                </a:solidFill>
                <a:latin typeface="Carlito"/>
                <a:cs typeface="Carlito"/>
              </a:rPr>
              <a:t>H</a:t>
            </a:r>
            <a:r>
              <a:rPr sz="2400" spc="6" baseline="-8130" dirty="0">
                <a:solidFill>
                  <a:prstClr val="black"/>
                </a:solidFill>
                <a:latin typeface="Carlito"/>
                <a:cs typeface="Carlito"/>
              </a:rPr>
              <a:t>0</a:t>
            </a:r>
            <a:endParaRPr sz="2400" baseline="-8130" dirty="0">
              <a:solidFill>
                <a:prstClr val="black"/>
              </a:solidFill>
              <a:latin typeface="Carlito"/>
              <a:cs typeface="Carlito"/>
            </a:endParaRPr>
          </a:p>
        </p:txBody>
      </p:sp>
      <p:sp>
        <p:nvSpPr>
          <p:cNvPr id="18" name="object 18"/>
          <p:cNvSpPr txBox="1"/>
          <p:nvPr/>
        </p:nvSpPr>
        <p:spPr>
          <a:xfrm>
            <a:off x="2716754" y="4533387"/>
            <a:ext cx="2210360" cy="392050"/>
          </a:xfrm>
          <a:prstGeom prst="rect">
            <a:avLst/>
          </a:prstGeom>
        </p:spPr>
        <p:txBody>
          <a:bodyPr vert="horz" wrap="square" lIns="0" tIns="11766" rIns="0" bIns="0" rtlCol="0">
            <a:spAutoFit/>
          </a:bodyPr>
          <a:lstStyle/>
          <a:p>
            <a:pPr marL="33619">
              <a:spcBef>
                <a:spcPts val="93"/>
              </a:spcBef>
            </a:pPr>
            <a:r>
              <a:rPr sz="3706" baseline="13888" dirty="0">
                <a:solidFill>
                  <a:prstClr val="black"/>
                </a:solidFill>
                <a:latin typeface="Symbol"/>
                <a:cs typeface="Symbol"/>
              </a:rPr>
              <a:t></a:t>
            </a:r>
            <a:r>
              <a:rPr sz="3706" baseline="13888" dirty="0">
                <a:solidFill>
                  <a:prstClr val="black"/>
                </a:solidFill>
                <a:latin typeface="Times New Roman"/>
                <a:cs typeface="Times New Roman"/>
              </a:rPr>
              <a:t> </a:t>
            </a:r>
            <a:r>
              <a:rPr sz="3706" i="1" spc="39" baseline="13888" dirty="0" smtClean="0">
                <a:solidFill>
                  <a:prstClr val="black"/>
                </a:solidFill>
                <a:latin typeface="Times New Roman"/>
                <a:cs typeface="Times New Roman"/>
              </a:rPr>
              <a:t>t</a:t>
            </a:r>
            <a:r>
              <a:rPr sz="1412" spc="26" dirty="0" smtClean="0">
                <a:solidFill>
                  <a:prstClr val="black"/>
                </a:solidFill>
                <a:latin typeface="Times New Roman"/>
                <a:cs typeface="Times New Roman"/>
              </a:rPr>
              <a:t>0.0</a:t>
            </a:r>
            <a:r>
              <a:rPr lang="en-IN" sz="1412" spc="26" dirty="0" smtClean="0">
                <a:solidFill>
                  <a:prstClr val="black"/>
                </a:solidFill>
                <a:latin typeface="Times New Roman"/>
                <a:cs typeface="Times New Roman"/>
              </a:rPr>
              <a:t>0</a:t>
            </a:r>
            <a:r>
              <a:rPr sz="1412" spc="26" dirty="0" smtClean="0">
                <a:solidFill>
                  <a:prstClr val="black"/>
                </a:solidFill>
                <a:latin typeface="Times New Roman"/>
                <a:cs typeface="Times New Roman"/>
              </a:rPr>
              <a:t>25,22 </a:t>
            </a:r>
            <a:r>
              <a:rPr sz="3706" baseline="13888" dirty="0">
                <a:solidFill>
                  <a:prstClr val="black"/>
                </a:solidFill>
                <a:latin typeface="Symbol"/>
                <a:cs typeface="Symbol"/>
              </a:rPr>
              <a:t></a:t>
            </a:r>
            <a:r>
              <a:rPr sz="3706" spc="-125" baseline="13888" dirty="0">
                <a:solidFill>
                  <a:prstClr val="black"/>
                </a:solidFill>
                <a:latin typeface="Times New Roman"/>
                <a:cs typeface="Times New Roman"/>
              </a:rPr>
              <a:t> </a:t>
            </a:r>
            <a:r>
              <a:rPr sz="3706" baseline="13888" dirty="0">
                <a:solidFill>
                  <a:prstClr val="black"/>
                </a:solidFill>
                <a:latin typeface="Times New Roman"/>
                <a:cs typeface="Times New Roman"/>
              </a:rPr>
              <a:t>3.119</a:t>
            </a:r>
          </a:p>
        </p:txBody>
      </p:sp>
      <p:grpSp>
        <p:nvGrpSpPr>
          <p:cNvPr id="19" name="object 19"/>
          <p:cNvGrpSpPr/>
          <p:nvPr/>
        </p:nvGrpSpPr>
        <p:grpSpPr>
          <a:xfrm>
            <a:off x="698541" y="5495075"/>
            <a:ext cx="1254499" cy="569259"/>
            <a:chOff x="733889" y="6354020"/>
            <a:chExt cx="1421765" cy="645160"/>
          </a:xfrm>
        </p:grpSpPr>
        <p:sp>
          <p:nvSpPr>
            <p:cNvPr id="20" name="object 20"/>
            <p:cNvSpPr/>
            <p:nvPr/>
          </p:nvSpPr>
          <p:spPr>
            <a:xfrm>
              <a:off x="733889" y="6354020"/>
              <a:ext cx="1421498" cy="644867"/>
            </a:xfrm>
            <a:prstGeom prst="rect">
              <a:avLst/>
            </a:prstGeom>
            <a:blipFill>
              <a:blip r:embed="rId2" cstate="print"/>
              <a:stretch>
                <a:fillRect/>
              </a:stretch>
            </a:blipFill>
          </p:spPr>
          <p:txBody>
            <a:bodyPr wrap="square" lIns="0" tIns="0" rIns="0" bIns="0" rtlCol="0"/>
            <a:lstStyle/>
            <a:p>
              <a:endParaRPr sz="1412">
                <a:solidFill>
                  <a:prstClr val="black"/>
                </a:solidFill>
              </a:endParaRPr>
            </a:p>
          </p:txBody>
        </p:sp>
        <p:sp>
          <p:nvSpPr>
            <p:cNvPr id="21" name="object 21"/>
            <p:cNvSpPr/>
            <p:nvPr/>
          </p:nvSpPr>
          <p:spPr>
            <a:xfrm>
              <a:off x="788409" y="6384620"/>
              <a:ext cx="1311275" cy="533400"/>
            </a:xfrm>
            <a:custGeom>
              <a:avLst/>
              <a:gdLst/>
              <a:ahLst/>
              <a:cxnLst/>
              <a:rect l="l" t="t" r="r" b="b"/>
              <a:pathLst>
                <a:path w="1311275" h="533400">
                  <a:moveTo>
                    <a:pt x="788396" y="0"/>
                  </a:moveTo>
                  <a:lnTo>
                    <a:pt x="788396" y="181279"/>
                  </a:lnTo>
                  <a:lnTo>
                    <a:pt x="0" y="181279"/>
                  </a:lnTo>
                  <a:lnTo>
                    <a:pt x="0" y="346379"/>
                  </a:lnTo>
                  <a:lnTo>
                    <a:pt x="788396" y="346379"/>
                  </a:lnTo>
                  <a:lnTo>
                    <a:pt x="788396" y="533069"/>
                  </a:lnTo>
                  <a:lnTo>
                    <a:pt x="1311027" y="266534"/>
                  </a:lnTo>
                  <a:lnTo>
                    <a:pt x="788396" y="0"/>
                  </a:lnTo>
                  <a:close/>
                </a:path>
              </a:pathLst>
            </a:custGeom>
            <a:solidFill>
              <a:srgbClr val="C0504D"/>
            </a:solidFill>
          </p:spPr>
          <p:txBody>
            <a:bodyPr wrap="square" lIns="0" tIns="0" rIns="0" bIns="0" rtlCol="0"/>
            <a:lstStyle/>
            <a:p>
              <a:endParaRPr sz="1412">
                <a:solidFill>
                  <a:prstClr val="black"/>
                </a:solidFill>
              </a:endParaRPr>
            </a:p>
          </p:txBody>
        </p:sp>
        <p:sp>
          <p:nvSpPr>
            <p:cNvPr id="22" name="object 22"/>
            <p:cNvSpPr/>
            <p:nvPr/>
          </p:nvSpPr>
          <p:spPr>
            <a:xfrm>
              <a:off x="788410" y="6384620"/>
              <a:ext cx="1311275" cy="533400"/>
            </a:xfrm>
            <a:custGeom>
              <a:avLst/>
              <a:gdLst/>
              <a:ahLst/>
              <a:cxnLst/>
              <a:rect l="l" t="t" r="r" b="b"/>
              <a:pathLst>
                <a:path w="1311275" h="533400">
                  <a:moveTo>
                    <a:pt x="788395" y="346380"/>
                  </a:moveTo>
                  <a:lnTo>
                    <a:pt x="788395" y="533070"/>
                  </a:lnTo>
                  <a:lnTo>
                    <a:pt x="1311024" y="266535"/>
                  </a:lnTo>
                  <a:lnTo>
                    <a:pt x="788395" y="0"/>
                  </a:lnTo>
                  <a:lnTo>
                    <a:pt x="788395" y="181280"/>
                  </a:lnTo>
                  <a:lnTo>
                    <a:pt x="0" y="181280"/>
                  </a:lnTo>
                  <a:lnTo>
                    <a:pt x="0" y="346380"/>
                  </a:lnTo>
                  <a:lnTo>
                    <a:pt x="788395" y="346380"/>
                  </a:lnTo>
                  <a:close/>
                </a:path>
              </a:pathLst>
            </a:custGeom>
            <a:ln w="25404">
              <a:solidFill>
                <a:srgbClr val="8C3A38"/>
              </a:solidFill>
            </a:ln>
          </p:spPr>
          <p:txBody>
            <a:bodyPr wrap="square" lIns="0" tIns="0" rIns="0" bIns="0" rtlCol="0"/>
            <a:lstStyle/>
            <a:p>
              <a:endParaRPr sz="1412">
                <a:solidFill>
                  <a:prstClr val="black"/>
                </a:solidFill>
              </a:endParaRPr>
            </a:p>
          </p:txBody>
        </p:sp>
      </p:grpSp>
      <p:pic>
        <p:nvPicPr>
          <p:cNvPr id="24" name="Picture 23"/>
          <p:cNvPicPr>
            <a:picLocks noChangeAspect="1"/>
          </p:cNvPicPr>
          <p:nvPr/>
        </p:nvPicPr>
        <p:blipFill>
          <a:blip r:embed="rId3"/>
          <a:stretch>
            <a:fillRect/>
          </a:stretch>
        </p:blipFill>
        <p:spPr>
          <a:xfrm>
            <a:off x="1505969" y="2935376"/>
            <a:ext cx="4933950" cy="828675"/>
          </a:xfrm>
          <a:prstGeom prst="rect">
            <a:avLst/>
          </a:prstGeom>
        </p:spPr>
      </p:pic>
    </p:spTree>
    <p:extLst>
      <p:ext uri="{BB962C8B-B14F-4D97-AF65-F5344CB8AC3E}">
        <p14:creationId xmlns:p14="http://schemas.microsoft.com/office/powerpoint/2010/main" val="123346746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Picture 4"/>
          <p:cNvPicPr>
            <a:picLocks noChangeAspect="1"/>
          </p:cNvPicPr>
          <p:nvPr/>
        </p:nvPicPr>
        <p:blipFill>
          <a:blip r:embed="rId2"/>
          <a:stretch>
            <a:fillRect/>
          </a:stretch>
        </p:blipFill>
        <p:spPr>
          <a:xfrm>
            <a:off x="423508" y="1524000"/>
            <a:ext cx="7501292" cy="4811940"/>
          </a:xfrm>
          <a:prstGeom prst="rect">
            <a:avLst/>
          </a:prstGeom>
        </p:spPr>
      </p:pic>
    </p:spTree>
    <p:extLst>
      <p:ext uri="{BB962C8B-B14F-4D97-AF65-F5344CB8AC3E}">
        <p14:creationId xmlns:p14="http://schemas.microsoft.com/office/powerpoint/2010/main" val="3076449665"/>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82203" y="1497955"/>
            <a:ext cx="5464969" cy="2016778"/>
          </a:xfrm>
          <a:prstGeom prst="rect">
            <a:avLst/>
          </a:prstGeom>
        </p:spPr>
        <p:txBody>
          <a:bodyPr vert="horz" wrap="square" lIns="0" tIns="16073" rIns="0" bIns="0" rtlCol="0">
            <a:spAutoFit/>
          </a:bodyPr>
          <a:lstStyle/>
          <a:p>
            <a:pPr marL="239307" marR="3572" indent="-230378">
              <a:lnSpc>
                <a:spcPts val="5203"/>
              </a:lnSpc>
              <a:spcBef>
                <a:spcPts val="127"/>
              </a:spcBef>
            </a:pPr>
            <a:r>
              <a:rPr spc="-11" dirty="0"/>
              <a:t>Bias-Variance</a:t>
            </a:r>
            <a:r>
              <a:rPr spc="-21" dirty="0"/>
              <a:t> </a:t>
            </a:r>
            <a:r>
              <a:rPr spc="4" dirty="0"/>
              <a:t>Decomposition  </a:t>
            </a:r>
            <a:r>
              <a:rPr dirty="0"/>
              <a:t>and </a:t>
            </a:r>
            <a:r>
              <a:rPr spc="-11" dirty="0"/>
              <a:t>Bias-Variance</a:t>
            </a:r>
            <a:r>
              <a:rPr spc="-7" dirty="0"/>
              <a:t> </a:t>
            </a:r>
            <a:r>
              <a:rPr spc="-74" dirty="0"/>
              <a:t>Trade-oﬀ</a:t>
            </a:r>
          </a:p>
        </p:txBody>
      </p:sp>
      <p:sp>
        <p:nvSpPr>
          <p:cNvPr id="3" name="object 3"/>
          <p:cNvSpPr txBox="1"/>
          <p:nvPr/>
        </p:nvSpPr>
        <p:spPr>
          <a:xfrm>
            <a:off x="382726" y="4417873"/>
            <a:ext cx="8378726" cy="441764"/>
          </a:xfrm>
          <a:prstGeom prst="rect">
            <a:avLst/>
          </a:prstGeom>
        </p:spPr>
        <p:txBody>
          <a:bodyPr vert="horz" wrap="square" lIns="0" tIns="8930" rIns="0" bIns="0" rtlCol="0">
            <a:spAutoFit/>
          </a:bodyPr>
          <a:lstStyle/>
          <a:p>
            <a:pPr marL="8929">
              <a:spcBef>
                <a:spcPts val="70"/>
              </a:spcBef>
            </a:pPr>
            <a:r>
              <a:rPr sz="2812" b="1" spc="-28" dirty="0">
                <a:solidFill>
                  <a:prstClr val="black"/>
                </a:solidFill>
                <a:latin typeface="Arial"/>
                <a:cs typeface="Arial"/>
              </a:rPr>
              <a:t>(and </a:t>
            </a:r>
            <a:r>
              <a:rPr sz="2812" b="1" spc="14" dirty="0">
                <a:solidFill>
                  <a:prstClr val="black"/>
                </a:solidFill>
                <a:latin typeface="Arial"/>
                <a:cs typeface="Arial"/>
              </a:rPr>
              <a:t>how </a:t>
            </a:r>
            <a:r>
              <a:rPr sz="2812" b="1" spc="-4" dirty="0">
                <a:solidFill>
                  <a:prstClr val="black"/>
                </a:solidFill>
                <a:latin typeface="Arial"/>
                <a:cs typeface="Arial"/>
              </a:rPr>
              <a:t>it </a:t>
            </a:r>
            <a:r>
              <a:rPr sz="2812" b="1" spc="11" dirty="0">
                <a:solidFill>
                  <a:prstClr val="black"/>
                </a:solidFill>
                <a:latin typeface="Arial"/>
                <a:cs typeface="Arial"/>
              </a:rPr>
              <a:t>related </a:t>
            </a:r>
            <a:r>
              <a:rPr sz="2812" b="1" spc="25" dirty="0">
                <a:solidFill>
                  <a:prstClr val="black"/>
                </a:solidFill>
                <a:latin typeface="Arial"/>
                <a:cs typeface="Arial"/>
              </a:rPr>
              <a:t>to </a:t>
            </a:r>
            <a:r>
              <a:rPr sz="2812" b="1" spc="-7" dirty="0">
                <a:solidFill>
                  <a:prstClr val="black"/>
                </a:solidFill>
                <a:latin typeface="Arial"/>
                <a:cs typeface="Arial"/>
              </a:rPr>
              <a:t>overfitting </a:t>
            </a:r>
            <a:r>
              <a:rPr sz="2812" b="1" dirty="0">
                <a:solidFill>
                  <a:prstClr val="black"/>
                </a:solidFill>
                <a:latin typeface="Arial"/>
                <a:cs typeface="Arial"/>
              </a:rPr>
              <a:t>and</a:t>
            </a:r>
            <a:r>
              <a:rPr sz="2812" b="1" spc="25" dirty="0">
                <a:solidFill>
                  <a:prstClr val="black"/>
                </a:solidFill>
                <a:latin typeface="Arial"/>
                <a:cs typeface="Arial"/>
              </a:rPr>
              <a:t> </a:t>
            </a:r>
            <a:r>
              <a:rPr sz="2812" b="1" spc="-14" dirty="0">
                <a:solidFill>
                  <a:prstClr val="black"/>
                </a:solidFill>
                <a:latin typeface="Arial"/>
                <a:cs typeface="Arial"/>
              </a:rPr>
              <a:t>underfitting)</a:t>
            </a:r>
            <a:endParaRPr sz="2812">
              <a:solidFill>
                <a:prstClr val="black"/>
              </a:solidFill>
              <a:latin typeface="Arial"/>
              <a:cs typeface="Arial"/>
            </a:endParaRPr>
          </a:p>
        </p:txBody>
      </p:sp>
    </p:spTree>
    <p:extLst>
      <p:ext uri="{BB962C8B-B14F-4D97-AF65-F5344CB8AC3E}">
        <p14:creationId xmlns:p14="http://schemas.microsoft.com/office/powerpoint/2010/main" val="1199148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26"/>
          <p:cNvSpPr txBox="1">
            <a:spLocks noGrp="1"/>
          </p:cNvSpPr>
          <p:nvPr>
            <p:ph type="title"/>
          </p:nvPr>
        </p:nvSpPr>
        <p:spPr>
          <a:xfrm>
            <a:off x="35859" y="467360"/>
            <a:ext cx="369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Autonomous Cars</a:t>
            </a:r>
            <a:endParaRPr sz="3600"/>
          </a:p>
        </p:txBody>
      </p:sp>
      <p:sp>
        <p:nvSpPr>
          <p:cNvPr id="637" name="Google Shape;637;p26"/>
          <p:cNvSpPr/>
          <p:nvPr/>
        </p:nvSpPr>
        <p:spPr>
          <a:xfrm>
            <a:off x="5029199" y="1371599"/>
            <a:ext cx="3456367" cy="233698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38" name="Google Shape;638;p26"/>
          <p:cNvSpPr/>
          <p:nvPr/>
        </p:nvSpPr>
        <p:spPr>
          <a:xfrm>
            <a:off x="609600" y="1371600"/>
            <a:ext cx="3886193" cy="223826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39" name="Google Shape;639;p26"/>
          <p:cNvSpPr/>
          <p:nvPr/>
        </p:nvSpPr>
        <p:spPr>
          <a:xfrm>
            <a:off x="5834494" y="1990026"/>
            <a:ext cx="1447800" cy="1295400"/>
          </a:xfrm>
          <a:custGeom>
            <a:avLst/>
            <a:gdLst/>
            <a:ahLst/>
            <a:cxnLst/>
            <a:rect l="l" t="t" r="r" b="b"/>
            <a:pathLst>
              <a:path w="1447800" h="1295400" extrusionOk="0">
                <a:moveTo>
                  <a:pt x="0" y="0"/>
                </a:moveTo>
                <a:lnTo>
                  <a:pt x="1447800" y="0"/>
                </a:lnTo>
                <a:lnTo>
                  <a:pt x="1447800" y="1295400"/>
                </a:lnTo>
                <a:lnTo>
                  <a:pt x="0" y="1295400"/>
                </a:lnTo>
                <a:lnTo>
                  <a:pt x="0" y="0"/>
                </a:lnTo>
                <a:close/>
              </a:path>
            </a:pathLst>
          </a:custGeom>
          <a:noFill/>
          <a:ln w="28575" cap="flat" cmpd="sng">
            <a:solidFill>
              <a:srgbClr val="FFFF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0" name="Google Shape;640;p26"/>
          <p:cNvSpPr/>
          <p:nvPr/>
        </p:nvSpPr>
        <p:spPr>
          <a:xfrm>
            <a:off x="5141252" y="3844364"/>
            <a:ext cx="3162159" cy="26326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1" name="Google Shape;641;p26"/>
          <p:cNvSpPr/>
          <p:nvPr/>
        </p:nvSpPr>
        <p:spPr>
          <a:xfrm>
            <a:off x="5124602" y="3862091"/>
            <a:ext cx="3178809" cy="2811779"/>
          </a:xfrm>
          <a:custGeom>
            <a:avLst/>
            <a:gdLst/>
            <a:ahLst/>
            <a:cxnLst/>
            <a:rect l="l" t="t" r="r" b="b"/>
            <a:pathLst>
              <a:path w="3178809" h="2811779" extrusionOk="0">
                <a:moveTo>
                  <a:pt x="0" y="0"/>
                </a:moveTo>
                <a:lnTo>
                  <a:pt x="3178731" y="0"/>
                </a:lnTo>
                <a:lnTo>
                  <a:pt x="3178731" y="2811541"/>
                </a:lnTo>
                <a:lnTo>
                  <a:pt x="0" y="2811541"/>
                </a:lnTo>
                <a:lnTo>
                  <a:pt x="0"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2" name="Google Shape;642;p26"/>
          <p:cNvSpPr txBox="1"/>
          <p:nvPr/>
        </p:nvSpPr>
        <p:spPr>
          <a:xfrm>
            <a:off x="260069" y="3696730"/>
            <a:ext cx="4616731" cy="2475470"/>
          </a:xfrm>
          <a:prstGeom prst="rect">
            <a:avLst/>
          </a:prstGeom>
          <a:noFill/>
          <a:ln>
            <a:noFill/>
          </a:ln>
        </p:spPr>
        <p:txBody>
          <a:bodyPr spcFirstLastPara="1" wrap="square" lIns="0" tIns="13950" rIns="0" bIns="0" anchor="t" anchorCtr="0">
            <a:noAutofit/>
          </a:bodyPr>
          <a:lstStyle/>
          <a:p>
            <a:pPr marL="355600" marR="754380" lvl="0" indent="-342900" algn="l" rtl="0">
              <a:lnSpc>
                <a:spcPct val="99600"/>
              </a:lnSpc>
              <a:spcBef>
                <a:spcPts val="0"/>
              </a:spcBef>
              <a:spcAft>
                <a:spcPts val="0"/>
              </a:spcAft>
              <a:buClr>
                <a:schemeClr val="dk1"/>
              </a:buClr>
              <a:buSzPts val="2300"/>
              <a:buFont typeface="Arial"/>
              <a:buChar char="•"/>
            </a:pPr>
            <a:r>
              <a:rPr lang="en-US" sz="2300">
                <a:solidFill>
                  <a:schemeClr val="dk1"/>
                </a:solidFill>
                <a:latin typeface="Trebuchet MS"/>
                <a:ea typeface="Trebuchet MS"/>
                <a:cs typeface="Trebuchet MS"/>
                <a:sym typeface="Trebuchet MS"/>
              </a:rPr>
              <a:t>Nevada made it legal for  autonomous cars to drive on  roads in June 2011</a:t>
            </a:r>
            <a:endParaRPr sz="2300">
              <a:solidFill>
                <a:schemeClr val="dk1"/>
              </a:solidFill>
              <a:latin typeface="Trebuchet MS"/>
              <a:ea typeface="Trebuchet MS"/>
              <a:cs typeface="Trebuchet MS"/>
              <a:sym typeface="Trebuchet MS"/>
            </a:endParaRPr>
          </a:p>
          <a:p>
            <a:pPr marL="355600" marR="384810" lvl="0" indent="-342900" algn="l" rtl="0">
              <a:lnSpc>
                <a:spcPct val="100200"/>
              </a:lnSpc>
              <a:spcBef>
                <a:spcPts val="535"/>
              </a:spcBef>
              <a:spcAft>
                <a:spcPts val="0"/>
              </a:spcAft>
              <a:buClr>
                <a:schemeClr val="dk1"/>
              </a:buClr>
              <a:buSzPts val="2300"/>
              <a:buFont typeface="Arial"/>
              <a:buChar char="•"/>
            </a:pPr>
            <a:r>
              <a:rPr lang="en-US" sz="2300">
                <a:solidFill>
                  <a:schemeClr val="dk1"/>
                </a:solidFill>
                <a:latin typeface="Trebuchet MS"/>
                <a:ea typeface="Trebuchet MS"/>
                <a:cs typeface="Trebuchet MS"/>
                <a:sym typeface="Trebuchet MS"/>
              </a:rPr>
              <a:t>As of 2013, four states (Nevada,  Florida, California, and  Michigan) have legalized  autonomous cars</a:t>
            </a:r>
            <a:endParaRPr sz="2300">
              <a:solidFill>
                <a:schemeClr val="dk1"/>
              </a:solidFill>
              <a:latin typeface="Trebuchet MS"/>
              <a:ea typeface="Trebuchet MS"/>
              <a:cs typeface="Trebuchet MS"/>
              <a:sym typeface="Trebuchet MS"/>
            </a:endParaRPr>
          </a:p>
          <a:p>
            <a:pPr marL="0" marR="0" lvl="0" indent="0" algn="r" rtl="0">
              <a:lnSpc>
                <a:spcPct val="118333"/>
              </a:lnSpc>
              <a:spcBef>
                <a:spcPts val="420"/>
              </a:spcBef>
              <a:spcAft>
                <a:spcPts val="0"/>
              </a:spcAft>
              <a:buClr>
                <a:srgbClr val="FF0000"/>
              </a:buClr>
              <a:buSzPts val="1800"/>
              <a:buFont typeface="Trebuchet MS"/>
              <a:buNone/>
            </a:pPr>
            <a:r>
              <a:rPr lang="en-US" sz="1800">
                <a:solidFill>
                  <a:srgbClr val="FF0000"/>
                </a:solidFill>
                <a:latin typeface="Trebuchet MS"/>
                <a:ea typeface="Trebuchet MS"/>
                <a:cs typeface="Trebuchet MS"/>
                <a:sym typeface="Trebuchet MS"/>
              </a:rPr>
              <a:t>UPenn’s Autonomous Car </a:t>
            </a:r>
            <a:r>
              <a:rPr lang="en-US" sz="1800">
                <a:solidFill>
                  <a:srgbClr val="FF0000"/>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643" name="Google Shape;643;p26"/>
          <p:cNvSpPr txBox="1"/>
          <p:nvPr/>
        </p:nvSpPr>
        <p:spPr>
          <a:xfrm>
            <a:off x="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Slide credit: Eric Eaton</a:t>
            </a:r>
            <a:endParaRPr sz="1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39574"/>
            <a:ext cx="8933617" cy="4596851"/>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3" name="object 3"/>
          <p:cNvSpPr txBox="1"/>
          <p:nvPr/>
        </p:nvSpPr>
        <p:spPr>
          <a:xfrm>
            <a:off x="620700" y="5660860"/>
            <a:ext cx="518368" cy="268640"/>
          </a:xfrm>
          <a:prstGeom prst="rect">
            <a:avLst/>
          </a:prstGeom>
        </p:spPr>
        <p:txBody>
          <a:bodyPr vert="horz" wrap="square" lIns="0" tIns="8930" rIns="0" bIns="0" rtlCol="0">
            <a:spAutoFit/>
          </a:bodyPr>
          <a:lstStyle/>
          <a:p>
            <a:pPr marL="8929">
              <a:spcBef>
                <a:spcPts val="70"/>
              </a:spcBef>
            </a:pPr>
            <a:r>
              <a:rPr sz="1687" dirty="0">
                <a:solidFill>
                  <a:prstClr val="black"/>
                </a:solidFill>
                <a:latin typeface="Arial"/>
                <a:cs typeface="Arial"/>
              </a:rPr>
              <a:t>small</a:t>
            </a:r>
            <a:endParaRPr sz="1687">
              <a:solidFill>
                <a:prstClr val="black"/>
              </a:solidFill>
              <a:latin typeface="Arial"/>
              <a:cs typeface="Arial"/>
            </a:endParaRPr>
          </a:p>
        </p:txBody>
      </p:sp>
      <p:sp>
        <p:nvSpPr>
          <p:cNvPr id="4" name="object 4"/>
          <p:cNvSpPr txBox="1"/>
          <p:nvPr/>
        </p:nvSpPr>
        <p:spPr>
          <a:xfrm>
            <a:off x="8476121" y="5750155"/>
            <a:ext cx="483989" cy="268640"/>
          </a:xfrm>
          <a:prstGeom prst="rect">
            <a:avLst/>
          </a:prstGeom>
        </p:spPr>
        <p:txBody>
          <a:bodyPr vert="horz" wrap="square" lIns="0" tIns="8930" rIns="0" bIns="0" rtlCol="0">
            <a:spAutoFit/>
          </a:bodyPr>
          <a:lstStyle/>
          <a:p>
            <a:pPr marL="8929">
              <a:spcBef>
                <a:spcPts val="70"/>
              </a:spcBef>
            </a:pPr>
            <a:r>
              <a:rPr sz="1687" spc="-14" dirty="0">
                <a:solidFill>
                  <a:prstClr val="black"/>
                </a:solidFill>
                <a:latin typeface="Arial"/>
                <a:cs typeface="Arial"/>
              </a:rPr>
              <a:t>la</a:t>
            </a:r>
            <a:r>
              <a:rPr sz="1687" spc="-60" dirty="0">
                <a:solidFill>
                  <a:prstClr val="black"/>
                </a:solidFill>
                <a:latin typeface="Arial"/>
                <a:cs typeface="Arial"/>
              </a:rPr>
              <a:t>r</a:t>
            </a:r>
            <a:r>
              <a:rPr sz="1687" spc="-4" dirty="0">
                <a:solidFill>
                  <a:prstClr val="black"/>
                </a:solidFill>
                <a:latin typeface="Arial"/>
                <a:cs typeface="Arial"/>
              </a:rPr>
              <a:t>ge</a:t>
            </a:r>
            <a:endParaRPr sz="1687">
              <a:solidFill>
                <a:prstClr val="black"/>
              </a:solidFill>
              <a:latin typeface="Arial"/>
              <a:cs typeface="Arial"/>
            </a:endParaRPr>
          </a:p>
        </p:txBody>
      </p:sp>
      <p:sp>
        <p:nvSpPr>
          <p:cNvPr id="5" name="object 5"/>
          <p:cNvSpPr txBox="1"/>
          <p:nvPr/>
        </p:nvSpPr>
        <p:spPr>
          <a:xfrm>
            <a:off x="455957" y="1627900"/>
            <a:ext cx="483989" cy="268640"/>
          </a:xfrm>
          <a:prstGeom prst="rect">
            <a:avLst/>
          </a:prstGeom>
        </p:spPr>
        <p:txBody>
          <a:bodyPr vert="horz" wrap="square" lIns="0" tIns="8930" rIns="0" bIns="0" rtlCol="0">
            <a:spAutoFit/>
          </a:bodyPr>
          <a:lstStyle/>
          <a:p>
            <a:pPr marL="8929">
              <a:spcBef>
                <a:spcPts val="70"/>
              </a:spcBef>
            </a:pPr>
            <a:r>
              <a:rPr sz="1687" spc="-14" dirty="0">
                <a:solidFill>
                  <a:prstClr val="black"/>
                </a:solidFill>
                <a:latin typeface="Arial"/>
                <a:cs typeface="Arial"/>
              </a:rPr>
              <a:t>la</a:t>
            </a:r>
            <a:r>
              <a:rPr sz="1687" spc="-60" dirty="0">
                <a:solidFill>
                  <a:prstClr val="black"/>
                </a:solidFill>
                <a:latin typeface="Arial"/>
                <a:cs typeface="Arial"/>
              </a:rPr>
              <a:t>r</a:t>
            </a:r>
            <a:r>
              <a:rPr sz="1687" spc="-4" dirty="0">
                <a:solidFill>
                  <a:prstClr val="black"/>
                </a:solidFill>
                <a:latin typeface="Arial"/>
                <a:cs typeface="Arial"/>
              </a:rPr>
              <a:t>ge</a:t>
            </a:r>
            <a:endParaRPr sz="1687">
              <a:solidFill>
                <a:prstClr val="black"/>
              </a:solidFill>
              <a:latin typeface="Arial"/>
              <a:cs typeface="Arial"/>
            </a:endParaRPr>
          </a:p>
        </p:txBody>
      </p:sp>
      <p:sp>
        <p:nvSpPr>
          <p:cNvPr id="6" name="object 6"/>
          <p:cNvSpPr txBox="1">
            <a:spLocks noGrp="1"/>
          </p:cNvSpPr>
          <p:nvPr>
            <p:ph type="title"/>
          </p:nvPr>
        </p:nvSpPr>
        <p:spPr>
          <a:xfrm>
            <a:off x="986284" y="154447"/>
            <a:ext cx="7013823" cy="658298"/>
          </a:xfrm>
          <a:prstGeom prst="rect">
            <a:avLst/>
          </a:prstGeom>
        </p:spPr>
        <p:txBody>
          <a:bodyPr vert="horz" wrap="square" lIns="0" tIns="8930" rIns="0" bIns="0" rtlCol="0" anchor="ctr">
            <a:spAutoFit/>
          </a:bodyPr>
          <a:lstStyle/>
          <a:p>
            <a:pPr marL="8929">
              <a:spcBef>
                <a:spcPts val="70"/>
              </a:spcBef>
            </a:pPr>
            <a:r>
              <a:rPr sz="4219" spc="-7" dirty="0"/>
              <a:t>Overfitting </a:t>
            </a:r>
            <a:r>
              <a:rPr sz="4219" dirty="0"/>
              <a:t>and</a:t>
            </a:r>
            <a:r>
              <a:rPr sz="4219" spc="-21" dirty="0"/>
              <a:t> </a:t>
            </a:r>
            <a:r>
              <a:rPr sz="4219" spc="4" dirty="0"/>
              <a:t>Underfitting</a:t>
            </a:r>
            <a:endParaRPr sz="4219"/>
          </a:p>
        </p:txBody>
      </p:sp>
    </p:spTree>
    <p:extLst>
      <p:ext uri="{BB962C8B-B14F-4D97-AF65-F5344CB8AC3E}">
        <p14:creationId xmlns:p14="http://schemas.microsoft.com/office/powerpoint/2010/main" val="146800779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204" y="116156"/>
            <a:ext cx="7575947"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18" dirty="0"/>
              <a:t> </a:t>
            </a:r>
            <a:r>
              <a:rPr sz="4219" spc="4" dirty="0"/>
              <a:t>Decomposition</a:t>
            </a:r>
            <a:endParaRPr sz="4219"/>
          </a:p>
        </p:txBody>
      </p:sp>
      <p:grpSp>
        <p:nvGrpSpPr>
          <p:cNvPr id="3" name="object 3"/>
          <p:cNvGrpSpPr/>
          <p:nvPr/>
        </p:nvGrpSpPr>
        <p:grpSpPr>
          <a:xfrm>
            <a:off x="143217" y="3429000"/>
            <a:ext cx="7233047" cy="267891"/>
            <a:chOff x="203686" y="4876800"/>
            <a:chExt cx="10287000" cy="381000"/>
          </a:xfrm>
        </p:grpSpPr>
        <p:sp>
          <p:nvSpPr>
            <p:cNvPr id="4" name="object 4"/>
            <p:cNvSpPr/>
            <p:nvPr/>
          </p:nvSpPr>
          <p:spPr>
            <a:xfrm>
              <a:off x="203686" y="4876800"/>
              <a:ext cx="27686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203686" y="4876800"/>
              <a:ext cx="102870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sp>
        <p:nvSpPr>
          <p:cNvPr id="6" name="object 6"/>
          <p:cNvSpPr txBox="1"/>
          <p:nvPr/>
        </p:nvSpPr>
        <p:spPr>
          <a:xfrm>
            <a:off x="152146" y="2262140"/>
            <a:ext cx="8535888" cy="2341899"/>
          </a:xfrm>
          <a:prstGeom prst="rect">
            <a:avLst/>
          </a:prstGeom>
        </p:spPr>
        <p:txBody>
          <a:bodyPr vert="horz" wrap="square" lIns="0" tIns="23217" rIns="0" bIns="0" rtlCol="0">
            <a:spAutoFit/>
          </a:bodyPr>
          <a:lstStyle/>
          <a:p>
            <a:pPr marL="339316" marR="68756" indent="-312528">
              <a:lnSpc>
                <a:spcPts val="3023"/>
              </a:lnSpc>
              <a:spcBef>
                <a:spcPts val="183"/>
              </a:spcBef>
              <a:buSzPct val="144444"/>
              <a:buFontTx/>
              <a:buChar char="•"/>
              <a:tabLst>
                <a:tab pos="339316" algn="l"/>
              </a:tabLst>
            </a:pPr>
            <a:r>
              <a:rPr sz="2531" spc="28" dirty="0">
                <a:solidFill>
                  <a:prstClr val="black"/>
                </a:solidFill>
                <a:latin typeface="Arial"/>
                <a:cs typeface="Arial"/>
              </a:rPr>
              <a:t>Decomposition </a:t>
            </a:r>
            <a:r>
              <a:rPr sz="2531" spc="42" dirty="0">
                <a:solidFill>
                  <a:prstClr val="black"/>
                </a:solidFill>
                <a:latin typeface="Arial"/>
                <a:cs typeface="Arial"/>
              </a:rPr>
              <a:t>of </a:t>
            </a:r>
            <a:r>
              <a:rPr sz="2531" spc="14" dirty="0">
                <a:solidFill>
                  <a:prstClr val="black"/>
                </a:solidFill>
                <a:latin typeface="Arial"/>
                <a:cs typeface="Arial"/>
              </a:rPr>
              <a:t>the </a:t>
            </a:r>
            <a:r>
              <a:rPr sz="2531" spc="11" dirty="0">
                <a:solidFill>
                  <a:prstClr val="black"/>
                </a:solidFill>
                <a:latin typeface="Arial"/>
                <a:cs typeface="Arial"/>
              </a:rPr>
              <a:t>loss </a:t>
            </a:r>
            <a:r>
              <a:rPr sz="2531" spc="32" dirty="0">
                <a:solidFill>
                  <a:prstClr val="black"/>
                </a:solidFill>
                <a:latin typeface="Arial"/>
                <a:cs typeface="Arial"/>
              </a:rPr>
              <a:t>into </a:t>
            </a:r>
            <a:r>
              <a:rPr sz="2531" spc="11" dirty="0">
                <a:solidFill>
                  <a:prstClr val="black"/>
                </a:solidFill>
                <a:latin typeface="Arial"/>
                <a:cs typeface="Arial"/>
              </a:rPr>
              <a:t>bias </a:t>
            </a:r>
            <a:r>
              <a:rPr sz="2531" spc="14" dirty="0">
                <a:solidFill>
                  <a:prstClr val="black"/>
                </a:solidFill>
                <a:latin typeface="Arial"/>
                <a:cs typeface="Arial"/>
              </a:rPr>
              <a:t>and </a:t>
            </a:r>
            <a:r>
              <a:rPr sz="2531" spc="-7" dirty="0">
                <a:solidFill>
                  <a:prstClr val="black"/>
                </a:solidFill>
                <a:latin typeface="Arial"/>
                <a:cs typeface="Arial"/>
              </a:rPr>
              <a:t>variance </a:t>
            </a:r>
            <a:r>
              <a:rPr sz="2531" spc="11" dirty="0">
                <a:solidFill>
                  <a:prstClr val="black"/>
                </a:solidFill>
                <a:latin typeface="Arial"/>
                <a:cs typeface="Arial"/>
              </a:rPr>
              <a:t>help</a:t>
            </a:r>
            <a:r>
              <a:rPr sz="2531" spc="-169" dirty="0">
                <a:solidFill>
                  <a:prstClr val="black"/>
                </a:solidFill>
                <a:latin typeface="Arial"/>
                <a:cs typeface="Arial"/>
              </a:rPr>
              <a:t> </a:t>
            </a:r>
            <a:r>
              <a:rPr sz="2531" spc="-4" dirty="0">
                <a:solidFill>
                  <a:prstClr val="black"/>
                </a:solidFill>
                <a:latin typeface="Arial"/>
                <a:cs typeface="Arial"/>
              </a:rPr>
              <a:t>us  </a:t>
            </a:r>
            <a:r>
              <a:rPr sz="2531" spc="18" dirty="0">
                <a:solidFill>
                  <a:prstClr val="black"/>
                </a:solidFill>
                <a:latin typeface="Arial"/>
                <a:cs typeface="Arial"/>
              </a:rPr>
              <a:t>understand </a:t>
            </a:r>
            <a:r>
              <a:rPr sz="2531" spc="-4" dirty="0">
                <a:solidFill>
                  <a:prstClr val="black"/>
                </a:solidFill>
                <a:latin typeface="Arial"/>
                <a:cs typeface="Arial"/>
              </a:rPr>
              <a:t>learning </a:t>
            </a:r>
            <a:r>
              <a:rPr sz="2531" spc="14" dirty="0">
                <a:solidFill>
                  <a:prstClr val="black"/>
                </a:solidFill>
                <a:latin typeface="Arial"/>
                <a:cs typeface="Arial"/>
              </a:rPr>
              <a:t>algorithms, </a:t>
            </a:r>
            <a:r>
              <a:rPr sz="2531" spc="46" dirty="0">
                <a:solidFill>
                  <a:prstClr val="black"/>
                </a:solidFill>
                <a:latin typeface="Arial"/>
                <a:cs typeface="Arial"/>
              </a:rPr>
              <a:t>concepts </a:t>
            </a:r>
            <a:r>
              <a:rPr sz="2531" spc="-49" dirty="0">
                <a:solidFill>
                  <a:prstClr val="black"/>
                </a:solidFill>
                <a:latin typeface="Arial"/>
                <a:cs typeface="Arial"/>
              </a:rPr>
              <a:t>are </a:t>
            </a:r>
            <a:r>
              <a:rPr sz="2531" spc="-4" dirty="0">
                <a:solidFill>
                  <a:prstClr val="black"/>
                </a:solidFill>
                <a:latin typeface="Arial"/>
                <a:cs typeface="Arial"/>
              </a:rPr>
              <a:t>related </a:t>
            </a:r>
            <a:r>
              <a:rPr sz="2531" spc="67" dirty="0">
                <a:solidFill>
                  <a:prstClr val="black"/>
                </a:solidFill>
                <a:latin typeface="Arial"/>
                <a:cs typeface="Arial"/>
              </a:rPr>
              <a:t>to  </a:t>
            </a:r>
            <a:r>
              <a:rPr sz="2531" spc="25" dirty="0">
                <a:solidFill>
                  <a:prstClr val="black"/>
                </a:solidFill>
                <a:latin typeface="Arial"/>
                <a:cs typeface="Arial"/>
              </a:rPr>
              <a:t>underfitting </a:t>
            </a:r>
            <a:r>
              <a:rPr sz="2531" spc="14" dirty="0">
                <a:solidFill>
                  <a:prstClr val="black"/>
                </a:solidFill>
                <a:latin typeface="Arial"/>
                <a:cs typeface="Arial"/>
              </a:rPr>
              <a:t>and</a:t>
            </a:r>
            <a:r>
              <a:rPr sz="2531" spc="-28" dirty="0">
                <a:solidFill>
                  <a:prstClr val="black"/>
                </a:solidFill>
                <a:latin typeface="Arial"/>
                <a:cs typeface="Arial"/>
              </a:rPr>
              <a:t> </a:t>
            </a:r>
            <a:r>
              <a:rPr sz="2531" spc="25" dirty="0">
                <a:solidFill>
                  <a:prstClr val="black"/>
                </a:solidFill>
                <a:latin typeface="Arial"/>
                <a:cs typeface="Arial"/>
              </a:rPr>
              <a:t>overfitting</a:t>
            </a:r>
            <a:endParaRPr sz="2531" dirty="0">
              <a:solidFill>
                <a:prstClr val="black"/>
              </a:solidFill>
              <a:latin typeface="Arial"/>
              <a:cs typeface="Arial"/>
            </a:endParaRPr>
          </a:p>
          <a:p>
            <a:pPr>
              <a:buFont typeface="Arial"/>
              <a:buChar char="•"/>
            </a:pPr>
            <a:endParaRPr sz="2566" dirty="0">
              <a:solidFill>
                <a:prstClr val="black"/>
              </a:solidFill>
              <a:latin typeface="Arial"/>
              <a:cs typeface="Arial"/>
            </a:endParaRPr>
          </a:p>
          <a:p>
            <a:pPr marL="339316" marR="21430" indent="-312528">
              <a:lnSpc>
                <a:spcPts val="3023"/>
              </a:lnSpc>
              <a:buSzPct val="144444"/>
              <a:buFontTx/>
              <a:buChar char="•"/>
              <a:tabLst>
                <a:tab pos="339316" algn="l"/>
              </a:tabLst>
            </a:pPr>
            <a:r>
              <a:rPr sz="2531" spc="7" dirty="0">
                <a:solidFill>
                  <a:schemeClr val="bg1">
                    <a:lumMod val="95000"/>
                  </a:schemeClr>
                </a:solidFill>
                <a:latin typeface="Arial"/>
                <a:cs typeface="Arial"/>
              </a:rPr>
              <a:t>Helps </a:t>
            </a:r>
            <a:r>
              <a:rPr sz="2531" spc="4" dirty="0">
                <a:solidFill>
                  <a:schemeClr val="bg1">
                    <a:lumMod val="95000"/>
                  </a:schemeClr>
                </a:solidFill>
                <a:latin typeface="Arial"/>
                <a:cs typeface="Arial"/>
              </a:rPr>
              <a:t>explain </a:t>
            </a:r>
            <a:r>
              <a:rPr sz="2531" spc="28" dirty="0">
                <a:solidFill>
                  <a:schemeClr val="bg1">
                    <a:lumMod val="95000"/>
                  </a:schemeClr>
                </a:solidFill>
                <a:latin typeface="Arial"/>
                <a:cs typeface="Arial"/>
              </a:rPr>
              <a:t>why </a:t>
            </a:r>
            <a:r>
              <a:rPr sz="2531" spc="-4" dirty="0">
                <a:solidFill>
                  <a:schemeClr val="bg1">
                    <a:lumMod val="95000"/>
                  </a:schemeClr>
                </a:solidFill>
                <a:latin typeface="Arial"/>
                <a:cs typeface="Arial"/>
              </a:rPr>
              <a:t>ensemble </a:t>
            </a:r>
            <a:r>
              <a:rPr sz="2531" spc="32" dirty="0">
                <a:solidFill>
                  <a:schemeClr val="bg1">
                    <a:lumMod val="95000"/>
                  </a:schemeClr>
                </a:solidFill>
                <a:latin typeface="Arial"/>
                <a:cs typeface="Arial"/>
              </a:rPr>
              <a:t>methods </a:t>
            </a:r>
            <a:r>
              <a:rPr sz="2531" spc="35" dirty="0" smtClean="0">
                <a:solidFill>
                  <a:schemeClr val="bg1">
                    <a:lumMod val="95000"/>
                  </a:schemeClr>
                </a:solidFill>
                <a:latin typeface="Arial"/>
                <a:cs typeface="Arial"/>
              </a:rPr>
              <a:t>might  </a:t>
            </a:r>
            <a:r>
              <a:rPr sz="2531" spc="25" dirty="0">
                <a:solidFill>
                  <a:schemeClr val="bg1">
                    <a:lumMod val="95000"/>
                  </a:schemeClr>
                </a:solidFill>
                <a:latin typeface="Arial"/>
                <a:cs typeface="Arial"/>
              </a:rPr>
              <a:t>perform </a:t>
            </a:r>
            <a:r>
              <a:rPr sz="2531" spc="28" dirty="0">
                <a:solidFill>
                  <a:schemeClr val="bg1">
                    <a:lumMod val="95000"/>
                  </a:schemeClr>
                </a:solidFill>
                <a:latin typeface="Arial"/>
                <a:cs typeface="Arial"/>
              </a:rPr>
              <a:t>better </a:t>
            </a:r>
            <a:r>
              <a:rPr sz="2531" spc="11" dirty="0">
                <a:solidFill>
                  <a:schemeClr val="bg1">
                    <a:lumMod val="95000"/>
                  </a:schemeClr>
                </a:solidFill>
                <a:latin typeface="Arial"/>
                <a:cs typeface="Arial"/>
              </a:rPr>
              <a:t>than </a:t>
            </a:r>
            <a:r>
              <a:rPr sz="2531" spc="-4" dirty="0">
                <a:solidFill>
                  <a:schemeClr val="bg1">
                    <a:lumMod val="95000"/>
                  </a:schemeClr>
                </a:solidFill>
                <a:latin typeface="Arial"/>
                <a:cs typeface="Arial"/>
              </a:rPr>
              <a:t>single</a:t>
            </a:r>
            <a:r>
              <a:rPr sz="2531" spc="-67" dirty="0">
                <a:solidFill>
                  <a:schemeClr val="bg1">
                    <a:lumMod val="95000"/>
                  </a:schemeClr>
                </a:solidFill>
                <a:latin typeface="Arial"/>
                <a:cs typeface="Arial"/>
              </a:rPr>
              <a:t> </a:t>
            </a:r>
            <a:r>
              <a:rPr sz="2531" spc="21" dirty="0" smtClean="0">
                <a:solidFill>
                  <a:schemeClr val="bg1">
                    <a:lumMod val="95000"/>
                  </a:schemeClr>
                </a:solidFill>
                <a:latin typeface="Arial"/>
                <a:cs typeface="Arial"/>
              </a:rPr>
              <a:t>models</a:t>
            </a:r>
            <a:endParaRPr lang="en-US" sz="2531" spc="21" dirty="0" smtClean="0">
              <a:solidFill>
                <a:schemeClr val="bg1">
                  <a:lumMod val="95000"/>
                </a:schemeClr>
              </a:solidFill>
              <a:latin typeface="Arial"/>
              <a:cs typeface="Arial"/>
            </a:endParaRPr>
          </a:p>
        </p:txBody>
      </p:sp>
      <p:sp>
        <p:nvSpPr>
          <p:cNvPr id="8" name="object 8"/>
          <p:cNvSpPr txBox="1"/>
          <p:nvPr/>
        </p:nvSpPr>
        <p:spPr>
          <a:xfrm>
            <a:off x="1653895" y="6672815"/>
            <a:ext cx="1092547" cy="154157"/>
          </a:xfrm>
          <a:prstGeom prst="rect">
            <a:avLst/>
          </a:prstGeom>
        </p:spPr>
        <p:txBody>
          <a:bodyPr vert="horz" wrap="square" lIns="0" tIns="2679" rIns="0" bIns="0" rtlCol="0">
            <a:spAutoFit/>
          </a:bodyPr>
          <a:lstStyle/>
          <a:p>
            <a:pPr marL="8929">
              <a:spcBef>
                <a:spcPts val="21"/>
              </a:spcBef>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Tree>
    <p:extLst>
      <p:ext uri="{BB962C8B-B14F-4D97-AF65-F5344CB8AC3E}">
        <p14:creationId xmlns:p14="http://schemas.microsoft.com/office/powerpoint/2010/main" val="125342664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686497" y="1907165"/>
            <a:ext cx="2032843" cy="2032843"/>
            <a:chOff x="3820795" y="2712412"/>
            <a:chExt cx="2891155" cy="2891155"/>
          </a:xfrm>
        </p:grpSpPr>
        <p:sp>
          <p:nvSpPr>
            <p:cNvPr id="3" name="object 3"/>
            <p:cNvSpPr/>
            <p:nvPr/>
          </p:nvSpPr>
          <p:spPr>
            <a:xfrm>
              <a:off x="3830763" y="2722381"/>
              <a:ext cx="2871470" cy="2871470"/>
            </a:xfrm>
            <a:custGeom>
              <a:avLst/>
              <a:gdLst/>
              <a:ahLst/>
              <a:cxnLst/>
              <a:rect l="l" t="t" r="r" b="b"/>
              <a:pathLst>
                <a:path w="2871470" h="2871470">
                  <a:moveTo>
                    <a:pt x="1435507" y="2871006"/>
                  </a:moveTo>
                  <a:lnTo>
                    <a:pt x="1387159" y="2870208"/>
                  </a:lnTo>
                  <a:lnTo>
                    <a:pt x="1339212" y="2867828"/>
                  </a:lnTo>
                  <a:lnTo>
                    <a:pt x="1291690" y="2863892"/>
                  </a:lnTo>
                  <a:lnTo>
                    <a:pt x="1244619" y="2858426"/>
                  </a:lnTo>
                  <a:lnTo>
                    <a:pt x="1198023" y="2851454"/>
                  </a:lnTo>
                  <a:lnTo>
                    <a:pt x="1151928" y="2843002"/>
                  </a:lnTo>
                  <a:lnTo>
                    <a:pt x="1106358" y="2833094"/>
                  </a:lnTo>
                  <a:lnTo>
                    <a:pt x="1061340" y="2821756"/>
                  </a:lnTo>
                  <a:lnTo>
                    <a:pt x="1016898" y="2809013"/>
                  </a:lnTo>
                  <a:lnTo>
                    <a:pt x="973057" y="2794890"/>
                  </a:lnTo>
                  <a:lnTo>
                    <a:pt x="929842" y="2779413"/>
                  </a:lnTo>
                  <a:lnTo>
                    <a:pt x="887279" y="2762605"/>
                  </a:lnTo>
                  <a:lnTo>
                    <a:pt x="845392" y="2744493"/>
                  </a:lnTo>
                  <a:lnTo>
                    <a:pt x="804207" y="2725102"/>
                  </a:lnTo>
                  <a:lnTo>
                    <a:pt x="763749" y="2704456"/>
                  </a:lnTo>
                  <a:lnTo>
                    <a:pt x="724043" y="2682580"/>
                  </a:lnTo>
                  <a:lnTo>
                    <a:pt x="685114" y="2659501"/>
                  </a:lnTo>
                  <a:lnTo>
                    <a:pt x="646987" y="2635243"/>
                  </a:lnTo>
                  <a:lnTo>
                    <a:pt x="609687" y="2609830"/>
                  </a:lnTo>
                  <a:lnTo>
                    <a:pt x="573240" y="2583289"/>
                  </a:lnTo>
                  <a:lnTo>
                    <a:pt x="537670" y="2555645"/>
                  </a:lnTo>
                  <a:lnTo>
                    <a:pt x="503003" y="2526921"/>
                  </a:lnTo>
                  <a:lnTo>
                    <a:pt x="469264" y="2497145"/>
                  </a:lnTo>
                  <a:lnTo>
                    <a:pt x="436478" y="2466340"/>
                  </a:lnTo>
                  <a:lnTo>
                    <a:pt x="404670" y="2434532"/>
                  </a:lnTo>
                  <a:lnTo>
                    <a:pt x="373865" y="2401746"/>
                  </a:lnTo>
                  <a:lnTo>
                    <a:pt x="344088" y="2368007"/>
                  </a:lnTo>
                  <a:lnTo>
                    <a:pt x="315364" y="2333340"/>
                  </a:lnTo>
                  <a:lnTo>
                    <a:pt x="287720" y="2297770"/>
                  </a:lnTo>
                  <a:lnTo>
                    <a:pt x="261178" y="2261323"/>
                  </a:lnTo>
                  <a:lnTo>
                    <a:pt x="235766" y="2224024"/>
                  </a:lnTo>
                  <a:lnTo>
                    <a:pt x="211507" y="2185897"/>
                  </a:lnTo>
                  <a:lnTo>
                    <a:pt x="188428" y="2146968"/>
                  </a:lnTo>
                  <a:lnTo>
                    <a:pt x="166552" y="2107261"/>
                  </a:lnTo>
                  <a:lnTo>
                    <a:pt x="145906" y="2066803"/>
                  </a:lnTo>
                  <a:lnTo>
                    <a:pt x="126514" y="2025618"/>
                  </a:lnTo>
                  <a:lnTo>
                    <a:pt x="108402" y="1983731"/>
                  </a:lnTo>
                  <a:lnTo>
                    <a:pt x="91594" y="1941168"/>
                  </a:lnTo>
                  <a:lnTo>
                    <a:pt x="76116" y="1897953"/>
                  </a:lnTo>
                  <a:lnTo>
                    <a:pt x="61993" y="1854112"/>
                  </a:lnTo>
                  <a:lnTo>
                    <a:pt x="49250" y="1809669"/>
                  </a:lnTo>
                  <a:lnTo>
                    <a:pt x="37912" y="1764651"/>
                  </a:lnTo>
                  <a:lnTo>
                    <a:pt x="28005" y="1719081"/>
                  </a:lnTo>
                  <a:lnTo>
                    <a:pt x="19552" y="1672986"/>
                  </a:lnTo>
                  <a:lnTo>
                    <a:pt x="12580" y="1626389"/>
                  </a:lnTo>
                  <a:lnTo>
                    <a:pt x="7114" y="1579317"/>
                  </a:lnTo>
                  <a:lnTo>
                    <a:pt x="3178" y="1531795"/>
                  </a:lnTo>
                  <a:lnTo>
                    <a:pt x="798" y="1483847"/>
                  </a:lnTo>
                  <a:lnTo>
                    <a:pt x="0" y="1435499"/>
                  </a:lnTo>
                  <a:lnTo>
                    <a:pt x="798" y="1387152"/>
                  </a:lnTo>
                  <a:lnTo>
                    <a:pt x="3178" y="1339205"/>
                  </a:lnTo>
                  <a:lnTo>
                    <a:pt x="7114" y="1291683"/>
                  </a:lnTo>
                  <a:lnTo>
                    <a:pt x="12580" y="1244612"/>
                  </a:lnTo>
                  <a:lnTo>
                    <a:pt x="19552" y="1198017"/>
                  </a:lnTo>
                  <a:lnTo>
                    <a:pt x="28005" y="1151922"/>
                  </a:lnTo>
                  <a:lnTo>
                    <a:pt x="37912" y="1106353"/>
                  </a:lnTo>
                  <a:lnTo>
                    <a:pt x="49250" y="1061335"/>
                  </a:lnTo>
                  <a:lnTo>
                    <a:pt x="61993" y="1016893"/>
                  </a:lnTo>
                  <a:lnTo>
                    <a:pt x="76116" y="973053"/>
                  </a:lnTo>
                  <a:lnTo>
                    <a:pt x="91594" y="929838"/>
                  </a:lnTo>
                  <a:lnTo>
                    <a:pt x="108402" y="887275"/>
                  </a:lnTo>
                  <a:lnTo>
                    <a:pt x="126514" y="845389"/>
                  </a:lnTo>
                  <a:lnTo>
                    <a:pt x="145906" y="804204"/>
                  </a:lnTo>
                  <a:lnTo>
                    <a:pt x="166552" y="763746"/>
                  </a:lnTo>
                  <a:lnTo>
                    <a:pt x="188428" y="724040"/>
                  </a:lnTo>
                  <a:lnTo>
                    <a:pt x="211507" y="685111"/>
                  </a:lnTo>
                  <a:lnTo>
                    <a:pt x="235766" y="646985"/>
                  </a:lnTo>
                  <a:lnTo>
                    <a:pt x="261178" y="609685"/>
                  </a:lnTo>
                  <a:lnTo>
                    <a:pt x="287720" y="573238"/>
                  </a:lnTo>
                  <a:lnTo>
                    <a:pt x="315364" y="537669"/>
                  </a:lnTo>
                  <a:lnTo>
                    <a:pt x="344088" y="503002"/>
                  </a:lnTo>
                  <a:lnTo>
                    <a:pt x="373865" y="469263"/>
                  </a:lnTo>
                  <a:lnTo>
                    <a:pt x="404670" y="436477"/>
                  </a:lnTo>
                  <a:lnTo>
                    <a:pt x="436478" y="404669"/>
                  </a:lnTo>
                  <a:lnTo>
                    <a:pt x="469264" y="373864"/>
                  </a:lnTo>
                  <a:lnTo>
                    <a:pt x="503003" y="344087"/>
                  </a:lnTo>
                  <a:lnTo>
                    <a:pt x="537670" y="315364"/>
                  </a:lnTo>
                  <a:lnTo>
                    <a:pt x="573240" y="287719"/>
                  </a:lnTo>
                  <a:lnTo>
                    <a:pt x="609687" y="261178"/>
                  </a:lnTo>
                  <a:lnTo>
                    <a:pt x="646987" y="235765"/>
                  </a:lnTo>
                  <a:lnTo>
                    <a:pt x="685114" y="211507"/>
                  </a:lnTo>
                  <a:lnTo>
                    <a:pt x="724043" y="188427"/>
                  </a:lnTo>
                  <a:lnTo>
                    <a:pt x="763749" y="166552"/>
                  </a:lnTo>
                  <a:lnTo>
                    <a:pt x="804207" y="145906"/>
                  </a:lnTo>
                  <a:lnTo>
                    <a:pt x="845392" y="126514"/>
                  </a:lnTo>
                  <a:lnTo>
                    <a:pt x="887279" y="108402"/>
                  </a:lnTo>
                  <a:lnTo>
                    <a:pt x="929842" y="91594"/>
                  </a:lnTo>
                  <a:lnTo>
                    <a:pt x="973057" y="76116"/>
                  </a:lnTo>
                  <a:lnTo>
                    <a:pt x="1016898" y="61993"/>
                  </a:lnTo>
                  <a:lnTo>
                    <a:pt x="1061340" y="49250"/>
                  </a:lnTo>
                  <a:lnTo>
                    <a:pt x="1106358" y="37912"/>
                  </a:lnTo>
                  <a:lnTo>
                    <a:pt x="1151928" y="28004"/>
                  </a:lnTo>
                  <a:lnTo>
                    <a:pt x="1198023" y="19552"/>
                  </a:lnTo>
                  <a:lnTo>
                    <a:pt x="1244619" y="12580"/>
                  </a:lnTo>
                  <a:lnTo>
                    <a:pt x="1291690" y="7114"/>
                  </a:lnTo>
                  <a:lnTo>
                    <a:pt x="1339212" y="3178"/>
                  </a:lnTo>
                  <a:lnTo>
                    <a:pt x="1387159" y="798"/>
                  </a:lnTo>
                  <a:lnTo>
                    <a:pt x="1435507" y="0"/>
                  </a:lnTo>
                  <a:lnTo>
                    <a:pt x="1483854" y="798"/>
                  </a:lnTo>
                  <a:lnTo>
                    <a:pt x="1531801" y="3178"/>
                  </a:lnTo>
                  <a:lnTo>
                    <a:pt x="1579322" y="7114"/>
                  </a:lnTo>
                  <a:lnTo>
                    <a:pt x="1626393" y="12580"/>
                  </a:lnTo>
                  <a:lnTo>
                    <a:pt x="1672989" y="19552"/>
                  </a:lnTo>
                  <a:lnTo>
                    <a:pt x="1719083" y="28004"/>
                  </a:lnTo>
                  <a:lnTo>
                    <a:pt x="1764652" y="37912"/>
                  </a:lnTo>
                  <a:lnTo>
                    <a:pt x="1809671" y="49250"/>
                  </a:lnTo>
                  <a:lnTo>
                    <a:pt x="1854113" y="61993"/>
                  </a:lnTo>
                  <a:lnTo>
                    <a:pt x="1897953" y="76116"/>
                  </a:lnTo>
                  <a:lnTo>
                    <a:pt x="1941168" y="91594"/>
                  </a:lnTo>
                  <a:lnTo>
                    <a:pt x="1983731" y="108402"/>
                  </a:lnTo>
                  <a:lnTo>
                    <a:pt x="2025617" y="126514"/>
                  </a:lnTo>
                  <a:lnTo>
                    <a:pt x="2066802" y="145906"/>
                  </a:lnTo>
                  <a:lnTo>
                    <a:pt x="2107260" y="166552"/>
                  </a:lnTo>
                  <a:lnTo>
                    <a:pt x="2146967" y="188427"/>
                  </a:lnTo>
                  <a:lnTo>
                    <a:pt x="2185896" y="211507"/>
                  </a:lnTo>
                  <a:lnTo>
                    <a:pt x="2224023" y="235765"/>
                  </a:lnTo>
                  <a:lnTo>
                    <a:pt x="2261322" y="261178"/>
                  </a:lnTo>
                  <a:lnTo>
                    <a:pt x="2297770" y="287719"/>
                  </a:lnTo>
                  <a:lnTo>
                    <a:pt x="2333339" y="315364"/>
                  </a:lnTo>
                  <a:lnTo>
                    <a:pt x="2368006" y="344087"/>
                  </a:lnTo>
                  <a:lnTo>
                    <a:pt x="2401746" y="373864"/>
                  </a:lnTo>
                  <a:lnTo>
                    <a:pt x="2434532" y="404669"/>
                  </a:lnTo>
                  <a:lnTo>
                    <a:pt x="2466341" y="436477"/>
                  </a:lnTo>
                  <a:lnTo>
                    <a:pt x="2497146" y="469263"/>
                  </a:lnTo>
                  <a:lnTo>
                    <a:pt x="2526923" y="503002"/>
                  </a:lnTo>
                  <a:lnTo>
                    <a:pt x="2555646" y="537669"/>
                  </a:lnTo>
                  <a:lnTo>
                    <a:pt x="2583291" y="573238"/>
                  </a:lnTo>
                  <a:lnTo>
                    <a:pt x="2609833" y="609685"/>
                  </a:lnTo>
                  <a:lnTo>
                    <a:pt x="2635245" y="646985"/>
                  </a:lnTo>
                  <a:lnTo>
                    <a:pt x="2659504" y="685111"/>
                  </a:lnTo>
                  <a:lnTo>
                    <a:pt x="2682584" y="724040"/>
                  </a:lnTo>
                  <a:lnTo>
                    <a:pt x="2704460" y="763746"/>
                  </a:lnTo>
                  <a:lnTo>
                    <a:pt x="2725106" y="804204"/>
                  </a:lnTo>
                  <a:lnTo>
                    <a:pt x="2744498" y="845389"/>
                  </a:lnTo>
                  <a:lnTo>
                    <a:pt x="2762610" y="887275"/>
                  </a:lnTo>
                  <a:lnTo>
                    <a:pt x="2779418" y="929838"/>
                  </a:lnTo>
                  <a:lnTo>
                    <a:pt x="2794896" y="973053"/>
                  </a:lnTo>
                  <a:lnTo>
                    <a:pt x="2809020" y="1016893"/>
                  </a:lnTo>
                  <a:lnTo>
                    <a:pt x="2821763" y="1061335"/>
                  </a:lnTo>
                  <a:lnTo>
                    <a:pt x="2833101" y="1106353"/>
                  </a:lnTo>
                  <a:lnTo>
                    <a:pt x="2843009" y="1151922"/>
                  </a:lnTo>
                  <a:lnTo>
                    <a:pt x="2851461" y="1198017"/>
                  </a:lnTo>
                  <a:lnTo>
                    <a:pt x="2858434" y="1244612"/>
                  </a:lnTo>
                  <a:lnTo>
                    <a:pt x="2863900" y="1291683"/>
                  </a:lnTo>
                  <a:lnTo>
                    <a:pt x="2867836" y="1339205"/>
                  </a:lnTo>
                  <a:lnTo>
                    <a:pt x="2870216" y="1387152"/>
                  </a:lnTo>
                  <a:lnTo>
                    <a:pt x="2871014" y="1435499"/>
                  </a:lnTo>
                  <a:lnTo>
                    <a:pt x="2870216" y="1483847"/>
                  </a:lnTo>
                  <a:lnTo>
                    <a:pt x="2867836" y="1531795"/>
                  </a:lnTo>
                  <a:lnTo>
                    <a:pt x="2863900" y="1579317"/>
                  </a:lnTo>
                  <a:lnTo>
                    <a:pt x="2858434" y="1626389"/>
                  </a:lnTo>
                  <a:lnTo>
                    <a:pt x="2851461" y="1672986"/>
                  </a:lnTo>
                  <a:lnTo>
                    <a:pt x="2843009" y="1719081"/>
                  </a:lnTo>
                  <a:lnTo>
                    <a:pt x="2833101" y="1764651"/>
                  </a:lnTo>
                  <a:lnTo>
                    <a:pt x="2821763" y="1809669"/>
                  </a:lnTo>
                  <a:lnTo>
                    <a:pt x="2809020" y="1854112"/>
                  </a:lnTo>
                  <a:lnTo>
                    <a:pt x="2794896" y="1897953"/>
                  </a:lnTo>
                  <a:lnTo>
                    <a:pt x="2779418" y="1941168"/>
                  </a:lnTo>
                  <a:lnTo>
                    <a:pt x="2762610" y="1983731"/>
                  </a:lnTo>
                  <a:lnTo>
                    <a:pt x="2744498" y="2025618"/>
                  </a:lnTo>
                  <a:lnTo>
                    <a:pt x="2725106" y="2066803"/>
                  </a:lnTo>
                  <a:lnTo>
                    <a:pt x="2704460" y="2107261"/>
                  </a:lnTo>
                  <a:lnTo>
                    <a:pt x="2682584" y="2146968"/>
                  </a:lnTo>
                  <a:lnTo>
                    <a:pt x="2659504" y="2185897"/>
                  </a:lnTo>
                  <a:lnTo>
                    <a:pt x="2635245" y="2224024"/>
                  </a:lnTo>
                  <a:lnTo>
                    <a:pt x="2609833" y="2261323"/>
                  </a:lnTo>
                  <a:lnTo>
                    <a:pt x="2583291" y="2297770"/>
                  </a:lnTo>
                  <a:lnTo>
                    <a:pt x="2555646" y="2333340"/>
                  </a:lnTo>
                  <a:lnTo>
                    <a:pt x="2526923" y="2368007"/>
                  </a:lnTo>
                  <a:lnTo>
                    <a:pt x="2497146" y="2401746"/>
                  </a:lnTo>
                  <a:lnTo>
                    <a:pt x="2466341" y="2434532"/>
                  </a:lnTo>
                  <a:lnTo>
                    <a:pt x="2434532" y="2466340"/>
                  </a:lnTo>
                  <a:lnTo>
                    <a:pt x="2401746" y="2497145"/>
                  </a:lnTo>
                  <a:lnTo>
                    <a:pt x="2368006" y="2526921"/>
                  </a:lnTo>
                  <a:lnTo>
                    <a:pt x="2333339" y="2555645"/>
                  </a:lnTo>
                  <a:lnTo>
                    <a:pt x="2297770" y="2583289"/>
                  </a:lnTo>
                  <a:lnTo>
                    <a:pt x="2261322" y="2609830"/>
                  </a:lnTo>
                  <a:lnTo>
                    <a:pt x="2224023" y="2635243"/>
                  </a:lnTo>
                  <a:lnTo>
                    <a:pt x="2185896" y="2659501"/>
                  </a:lnTo>
                  <a:lnTo>
                    <a:pt x="2146967" y="2682580"/>
                  </a:lnTo>
                  <a:lnTo>
                    <a:pt x="2107260" y="2704456"/>
                  </a:lnTo>
                  <a:lnTo>
                    <a:pt x="2066802" y="2725102"/>
                  </a:lnTo>
                  <a:lnTo>
                    <a:pt x="2025617" y="2744493"/>
                  </a:lnTo>
                  <a:lnTo>
                    <a:pt x="1983731" y="2762605"/>
                  </a:lnTo>
                  <a:lnTo>
                    <a:pt x="1941168" y="2779413"/>
                  </a:lnTo>
                  <a:lnTo>
                    <a:pt x="1897953" y="2794890"/>
                  </a:lnTo>
                  <a:lnTo>
                    <a:pt x="1854113" y="2809013"/>
                  </a:lnTo>
                  <a:lnTo>
                    <a:pt x="1809671" y="2821756"/>
                  </a:lnTo>
                  <a:lnTo>
                    <a:pt x="1764652" y="2833094"/>
                  </a:lnTo>
                  <a:lnTo>
                    <a:pt x="1719083" y="2843002"/>
                  </a:lnTo>
                  <a:lnTo>
                    <a:pt x="1672989" y="2851454"/>
                  </a:lnTo>
                  <a:lnTo>
                    <a:pt x="1626393" y="2858426"/>
                  </a:lnTo>
                  <a:lnTo>
                    <a:pt x="1579322" y="2863892"/>
                  </a:lnTo>
                  <a:lnTo>
                    <a:pt x="1531801" y="2867828"/>
                  </a:lnTo>
                  <a:lnTo>
                    <a:pt x="1483854" y="2870208"/>
                  </a:lnTo>
                  <a:lnTo>
                    <a:pt x="1435507" y="2871006"/>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4" name="object 4"/>
            <p:cNvSpPr/>
            <p:nvPr/>
          </p:nvSpPr>
          <p:spPr>
            <a:xfrm>
              <a:off x="4189640" y="3081261"/>
              <a:ext cx="2153285" cy="2153285"/>
            </a:xfrm>
            <a:custGeom>
              <a:avLst/>
              <a:gdLst/>
              <a:ahLst/>
              <a:cxnLst/>
              <a:rect l="l" t="t" r="r" b="b"/>
              <a:pathLst>
                <a:path w="2153285" h="2153285">
                  <a:moveTo>
                    <a:pt x="1076629" y="0"/>
                  </a:moveTo>
                  <a:lnTo>
                    <a:pt x="1028672" y="1048"/>
                  </a:lnTo>
                  <a:lnTo>
                    <a:pt x="981253" y="4166"/>
                  </a:lnTo>
                  <a:lnTo>
                    <a:pt x="934414" y="9309"/>
                  </a:lnTo>
                  <a:lnTo>
                    <a:pt x="888199" y="16433"/>
                  </a:lnTo>
                  <a:lnTo>
                    <a:pt x="842654" y="25495"/>
                  </a:lnTo>
                  <a:lnTo>
                    <a:pt x="797820" y="36450"/>
                  </a:lnTo>
                  <a:lnTo>
                    <a:pt x="753742" y="49256"/>
                  </a:lnTo>
                  <a:lnTo>
                    <a:pt x="710465" y="63867"/>
                  </a:lnTo>
                  <a:lnTo>
                    <a:pt x="668030" y="80242"/>
                  </a:lnTo>
                  <a:lnTo>
                    <a:pt x="626483" y="98334"/>
                  </a:lnTo>
                  <a:lnTo>
                    <a:pt x="585867" y="118102"/>
                  </a:lnTo>
                  <a:lnTo>
                    <a:pt x="546225" y="139501"/>
                  </a:lnTo>
                  <a:lnTo>
                    <a:pt x="507603" y="162488"/>
                  </a:lnTo>
                  <a:lnTo>
                    <a:pt x="470042" y="187018"/>
                  </a:lnTo>
                  <a:lnTo>
                    <a:pt x="433588" y="213048"/>
                  </a:lnTo>
                  <a:lnTo>
                    <a:pt x="398283" y="240535"/>
                  </a:lnTo>
                  <a:lnTo>
                    <a:pt x="364172" y="269433"/>
                  </a:lnTo>
                  <a:lnTo>
                    <a:pt x="331298" y="299701"/>
                  </a:lnTo>
                  <a:lnTo>
                    <a:pt x="299705" y="331293"/>
                  </a:lnTo>
                  <a:lnTo>
                    <a:pt x="269438" y="364167"/>
                  </a:lnTo>
                  <a:lnTo>
                    <a:pt x="240539" y="398278"/>
                  </a:lnTo>
                  <a:lnTo>
                    <a:pt x="213052" y="433582"/>
                  </a:lnTo>
                  <a:lnTo>
                    <a:pt x="187022" y="470036"/>
                  </a:lnTo>
                  <a:lnTo>
                    <a:pt x="162491" y="507597"/>
                  </a:lnTo>
                  <a:lnTo>
                    <a:pt x="139504" y="546220"/>
                  </a:lnTo>
                  <a:lnTo>
                    <a:pt x="118105" y="585861"/>
                  </a:lnTo>
                  <a:lnTo>
                    <a:pt x="98336" y="626477"/>
                  </a:lnTo>
                  <a:lnTo>
                    <a:pt x="80243" y="668025"/>
                  </a:lnTo>
                  <a:lnTo>
                    <a:pt x="63869" y="710460"/>
                  </a:lnTo>
                  <a:lnTo>
                    <a:pt x="49257" y="753738"/>
                  </a:lnTo>
                  <a:lnTo>
                    <a:pt x="36451" y="797816"/>
                  </a:lnTo>
                  <a:lnTo>
                    <a:pt x="25495" y="842650"/>
                  </a:lnTo>
                  <a:lnTo>
                    <a:pt x="16434" y="888196"/>
                  </a:lnTo>
                  <a:lnTo>
                    <a:pt x="9309" y="934411"/>
                  </a:lnTo>
                  <a:lnTo>
                    <a:pt x="4166" y="981251"/>
                  </a:lnTo>
                  <a:lnTo>
                    <a:pt x="1049" y="1028671"/>
                  </a:lnTo>
                  <a:lnTo>
                    <a:pt x="0" y="1076629"/>
                  </a:lnTo>
                  <a:lnTo>
                    <a:pt x="1049" y="1124586"/>
                  </a:lnTo>
                  <a:lnTo>
                    <a:pt x="4166" y="1172006"/>
                  </a:lnTo>
                  <a:lnTo>
                    <a:pt x="9309" y="1218845"/>
                  </a:lnTo>
                  <a:lnTo>
                    <a:pt x="16434" y="1265059"/>
                  </a:lnTo>
                  <a:lnTo>
                    <a:pt x="25495" y="1310605"/>
                  </a:lnTo>
                  <a:lnTo>
                    <a:pt x="36451" y="1355438"/>
                  </a:lnTo>
                  <a:lnTo>
                    <a:pt x="49257" y="1399516"/>
                  </a:lnTo>
                  <a:lnTo>
                    <a:pt x="63869" y="1442794"/>
                  </a:lnTo>
                  <a:lnTo>
                    <a:pt x="80243" y="1485228"/>
                  </a:lnTo>
                  <a:lnTo>
                    <a:pt x="98336" y="1526776"/>
                  </a:lnTo>
                  <a:lnTo>
                    <a:pt x="118105" y="1567392"/>
                  </a:lnTo>
                  <a:lnTo>
                    <a:pt x="139504" y="1607033"/>
                  </a:lnTo>
                  <a:lnTo>
                    <a:pt x="162491" y="1645656"/>
                  </a:lnTo>
                  <a:lnTo>
                    <a:pt x="187022" y="1683217"/>
                  </a:lnTo>
                  <a:lnTo>
                    <a:pt x="213052" y="1719671"/>
                  </a:lnTo>
                  <a:lnTo>
                    <a:pt x="240539" y="1754976"/>
                  </a:lnTo>
                  <a:lnTo>
                    <a:pt x="269438" y="1789087"/>
                  </a:lnTo>
                  <a:lnTo>
                    <a:pt x="299705" y="1821961"/>
                  </a:lnTo>
                  <a:lnTo>
                    <a:pt x="331298" y="1853553"/>
                  </a:lnTo>
                  <a:lnTo>
                    <a:pt x="364172" y="1883821"/>
                  </a:lnTo>
                  <a:lnTo>
                    <a:pt x="398283" y="1912720"/>
                  </a:lnTo>
                  <a:lnTo>
                    <a:pt x="433588" y="1940207"/>
                  </a:lnTo>
                  <a:lnTo>
                    <a:pt x="470042" y="1966237"/>
                  </a:lnTo>
                  <a:lnTo>
                    <a:pt x="507603" y="1990768"/>
                  </a:lnTo>
                  <a:lnTo>
                    <a:pt x="546225" y="2013755"/>
                  </a:lnTo>
                  <a:lnTo>
                    <a:pt x="585867" y="2035154"/>
                  </a:lnTo>
                  <a:lnTo>
                    <a:pt x="626483" y="2054922"/>
                  </a:lnTo>
                  <a:lnTo>
                    <a:pt x="668030" y="2073015"/>
                  </a:lnTo>
                  <a:lnTo>
                    <a:pt x="710465" y="2089390"/>
                  </a:lnTo>
                  <a:lnTo>
                    <a:pt x="753742" y="2104002"/>
                  </a:lnTo>
                  <a:lnTo>
                    <a:pt x="797820" y="2116807"/>
                  </a:lnTo>
                  <a:lnTo>
                    <a:pt x="842654" y="2127763"/>
                  </a:lnTo>
                  <a:lnTo>
                    <a:pt x="888199" y="2136825"/>
                  </a:lnTo>
                  <a:lnTo>
                    <a:pt x="934414" y="2143949"/>
                  </a:lnTo>
                  <a:lnTo>
                    <a:pt x="981253" y="2149092"/>
                  </a:lnTo>
                  <a:lnTo>
                    <a:pt x="1028672" y="2152210"/>
                  </a:lnTo>
                  <a:lnTo>
                    <a:pt x="1076629" y="2153259"/>
                  </a:lnTo>
                  <a:lnTo>
                    <a:pt x="1124586" y="2152210"/>
                  </a:lnTo>
                  <a:lnTo>
                    <a:pt x="1172006" y="2149092"/>
                  </a:lnTo>
                  <a:lnTo>
                    <a:pt x="1218845" y="2143949"/>
                  </a:lnTo>
                  <a:lnTo>
                    <a:pt x="1265059" y="2136825"/>
                  </a:lnTo>
                  <a:lnTo>
                    <a:pt x="1310605" y="2127763"/>
                  </a:lnTo>
                  <a:lnTo>
                    <a:pt x="1355438" y="2116807"/>
                  </a:lnTo>
                  <a:lnTo>
                    <a:pt x="1399516" y="2104002"/>
                  </a:lnTo>
                  <a:lnTo>
                    <a:pt x="1442794" y="2089390"/>
                  </a:lnTo>
                  <a:lnTo>
                    <a:pt x="1485228" y="2073015"/>
                  </a:lnTo>
                  <a:lnTo>
                    <a:pt x="1526776" y="2054922"/>
                  </a:lnTo>
                  <a:lnTo>
                    <a:pt x="1567392" y="2035154"/>
                  </a:lnTo>
                  <a:lnTo>
                    <a:pt x="1607033" y="2013755"/>
                  </a:lnTo>
                  <a:lnTo>
                    <a:pt x="1645656" y="1990768"/>
                  </a:lnTo>
                  <a:lnTo>
                    <a:pt x="1683217" y="1966237"/>
                  </a:lnTo>
                  <a:lnTo>
                    <a:pt x="1719671" y="1940207"/>
                  </a:lnTo>
                  <a:lnTo>
                    <a:pt x="1754976" y="1912720"/>
                  </a:lnTo>
                  <a:lnTo>
                    <a:pt x="1789087" y="1883821"/>
                  </a:lnTo>
                  <a:lnTo>
                    <a:pt x="1821961" y="1853553"/>
                  </a:lnTo>
                  <a:lnTo>
                    <a:pt x="1853553" y="1821961"/>
                  </a:lnTo>
                  <a:lnTo>
                    <a:pt x="1883821" y="1789087"/>
                  </a:lnTo>
                  <a:lnTo>
                    <a:pt x="1912720" y="1754976"/>
                  </a:lnTo>
                  <a:lnTo>
                    <a:pt x="1940207" y="1719671"/>
                  </a:lnTo>
                  <a:lnTo>
                    <a:pt x="1966237" y="1683217"/>
                  </a:lnTo>
                  <a:lnTo>
                    <a:pt x="1990768" y="1645656"/>
                  </a:lnTo>
                  <a:lnTo>
                    <a:pt x="2013755" y="1607033"/>
                  </a:lnTo>
                  <a:lnTo>
                    <a:pt x="2035154" y="1567392"/>
                  </a:lnTo>
                  <a:lnTo>
                    <a:pt x="2054922" y="1526776"/>
                  </a:lnTo>
                  <a:lnTo>
                    <a:pt x="2073015" y="1485228"/>
                  </a:lnTo>
                  <a:lnTo>
                    <a:pt x="2089390" y="1442794"/>
                  </a:lnTo>
                  <a:lnTo>
                    <a:pt x="2104002" y="1399516"/>
                  </a:lnTo>
                  <a:lnTo>
                    <a:pt x="2116807" y="1355438"/>
                  </a:lnTo>
                  <a:lnTo>
                    <a:pt x="2127763" y="1310605"/>
                  </a:lnTo>
                  <a:lnTo>
                    <a:pt x="2136825" y="1265059"/>
                  </a:lnTo>
                  <a:lnTo>
                    <a:pt x="2143949" y="1218845"/>
                  </a:lnTo>
                  <a:lnTo>
                    <a:pt x="2149092" y="1172006"/>
                  </a:lnTo>
                  <a:lnTo>
                    <a:pt x="2152210" y="1124586"/>
                  </a:lnTo>
                  <a:lnTo>
                    <a:pt x="2153259" y="1076629"/>
                  </a:lnTo>
                  <a:lnTo>
                    <a:pt x="2152210" y="1028671"/>
                  </a:lnTo>
                  <a:lnTo>
                    <a:pt x="2149092" y="981251"/>
                  </a:lnTo>
                  <a:lnTo>
                    <a:pt x="2143949" y="934411"/>
                  </a:lnTo>
                  <a:lnTo>
                    <a:pt x="2136825" y="888196"/>
                  </a:lnTo>
                  <a:lnTo>
                    <a:pt x="2127763" y="842650"/>
                  </a:lnTo>
                  <a:lnTo>
                    <a:pt x="2116807" y="797816"/>
                  </a:lnTo>
                  <a:lnTo>
                    <a:pt x="2104002" y="753738"/>
                  </a:lnTo>
                  <a:lnTo>
                    <a:pt x="2089390" y="710460"/>
                  </a:lnTo>
                  <a:lnTo>
                    <a:pt x="2073015" y="668025"/>
                  </a:lnTo>
                  <a:lnTo>
                    <a:pt x="2054922" y="626477"/>
                  </a:lnTo>
                  <a:lnTo>
                    <a:pt x="2035154" y="585861"/>
                  </a:lnTo>
                  <a:lnTo>
                    <a:pt x="2013755" y="546220"/>
                  </a:lnTo>
                  <a:lnTo>
                    <a:pt x="1990768" y="507597"/>
                  </a:lnTo>
                  <a:lnTo>
                    <a:pt x="1966237" y="470036"/>
                  </a:lnTo>
                  <a:lnTo>
                    <a:pt x="1940207" y="433582"/>
                  </a:lnTo>
                  <a:lnTo>
                    <a:pt x="1912720" y="398278"/>
                  </a:lnTo>
                  <a:lnTo>
                    <a:pt x="1883821" y="364167"/>
                  </a:lnTo>
                  <a:lnTo>
                    <a:pt x="1853553" y="331293"/>
                  </a:lnTo>
                  <a:lnTo>
                    <a:pt x="1821961" y="299701"/>
                  </a:lnTo>
                  <a:lnTo>
                    <a:pt x="1789087" y="269433"/>
                  </a:lnTo>
                  <a:lnTo>
                    <a:pt x="1754976" y="240535"/>
                  </a:lnTo>
                  <a:lnTo>
                    <a:pt x="1719671" y="213048"/>
                  </a:lnTo>
                  <a:lnTo>
                    <a:pt x="1683217" y="187018"/>
                  </a:lnTo>
                  <a:lnTo>
                    <a:pt x="1645656" y="162488"/>
                  </a:lnTo>
                  <a:lnTo>
                    <a:pt x="1607033" y="139501"/>
                  </a:lnTo>
                  <a:lnTo>
                    <a:pt x="1567392" y="118102"/>
                  </a:lnTo>
                  <a:lnTo>
                    <a:pt x="1526776" y="98334"/>
                  </a:lnTo>
                  <a:lnTo>
                    <a:pt x="1485228" y="80242"/>
                  </a:lnTo>
                  <a:lnTo>
                    <a:pt x="1442794" y="63867"/>
                  </a:lnTo>
                  <a:lnTo>
                    <a:pt x="1399516" y="49256"/>
                  </a:lnTo>
                  <a:lnTo>
                    <a:pt x="1355438" y="36450"/>
                  </a:lnTo>
                  <a:lnTo>
                    <a:pt x="1310605" y="25495"/>
                  </a:lnTo>
                  <a:lnTo>
                    <a:pt x="1265059" y="16433"/>
                  </a:lnTo>
                  <a:lnTo>
                    <a:pt x="1218845" y="9309"/>
                  </a:lnTo>
                  <a:lnTo>
                    <a:pt x="1172006" y="4166"/>
                  </a:lnTo>
                  <a:lnTo>
                    <a:pt x="1124586" y="1048"/>
                  </a:lnTo>
                  <a:lnTo>
                    <a:pt x="1076629" y="0"/>
                  </a:lnTo>
                  <a:close/>
                </a:path>
              </a:pathLst>
            </a:custGeom>
            <a:solidFill>
              <a:srgbClr val="85B3FF"/>
            </a:solidFill>
          </p:spPr>
          <p:txBody>
            <a:bodyPr wrap="square" lIns="0" tIns="0" rIns="0" bIns="0" rtlCol="0"/>
            <a:lstStyle/>
            <a:p>
              <a:endParaRPr sz="1125">
                <a:solidFill>
                  <a:prstClr val="black"/>
                </a:solidFill>
              </a:endParaRPr>
            </a:p>
          </p:txBody>
        </p:sp>
        <p:sp>
          <p:nvSpPr>
            <p:cNvPr id="5" name="object 5"/>
            <p:cNvSpPr/>
            <p:nvPr/>
          </p:nvSpPr>
          <p:spPr>
            <a:xfrm>
              <a:off x="4189640" y="3081258"/>
              <a:ext cx="2153285" cy="2153285"/>
            </a:xfrm>
            <a:custGeom>
              <a:avLst/>
              <a:gdLst/>
              <a:ahLst/>
              <a:cxnLst/>
              <a:rect l="l" t="t" r="r" b="b"/>
              <a:pathLst>
                <a:path w="2153285" h="2153285">
                  <a:moveTo>
                    <a:pt x="1076630" y="2153253"/>
                  </a:moveTo>
                  <a:lnTo>
                    <a:pt x="1028673" y="2152204"/>
                  </a:lnTo>
                  <a:lnTo>
                    <a:pt x="981254" y="2149086"/>
                  </a:lnTo>
                  <a:lnTo>
                    <a:pt x="934415" y="2143943"/>
                  </a:lnTo>
                  <a:lnTo>
                    <a:pt x="888201" y="2136819"/>
                  </a:lnTo>
                  <a:lnTo>
                    <a:pt x="842655" y="2127758"/>
                  </a:lnTo>
                  <a:lnTo>
                    <a:pt x="797822" y="2116802"/>
                  </a:lnTo>
                  <a:lnTo>
                    <a:pt x="753744" y="2103997"/>
                  </a:lnTo>
                  <a:lnTo>
                    <a:pt x="710466" y="2089385"/>
                  </a:lnTo>
                  <a:lnTo>
                    <a:pt x="668032" y="2073011"/>
                  </a:lnTo>
                  <a:lnTo>
                    <a:pt x="626485" y="2054918"/>
                  </a:lnTo>
                  <a:lnTo>
                    <a:pt x="585868" y="2035151"/>
                  </a:lnTo>
                  <a:lnTo>
                    <a:pt x="546227" y="2013752"/>
                  </a:lnTo>
                  <a:lnTo>
                    <a:pt x="507604" y="1990765"/>
                  </a:lnTo>
                  <a:lnTo>
                    <a:pt x="470043" y="1966235"/>
                  </a:lnTo>
                  <a:lnTo>
                    <a:pt x="433589" y="1940205"/>
                  </a:lnTo>
                  <a:lnTo>
                    <a:pt x="398284" y="1912719"/>
                  </a:lnTo>
                  <a:lnTo>
                    <a:pt x="364173" y="1883820"/>
                  </a:lnTo>
                  <a:lnTo>
                    <a:pt x="331299" y="1853553"/>
                  </a:lnTo>
                  <a:lnTo>
                    <a:pt x="299707" y="1821961"/>
                  </a:lnTo>
                  <a:lnTo>
                    <a:pt x="269439" y="1789087"/>
                  </a:lnTo>
                  <a:lnTo>
                    <a:pt x="240540" y="1754976"/>
                  </a:lnTo>
                  <a:lnTo>
                    <a:pt x="213053" y="1719672"/>
                  </a:lnTo>
                  <a:lnTo>
                    <a:pt x="187022" y="1683217"/>
                  </a:lnTo>
                  <a:lnTo>
                    <a:pt x="162492" y="1645657"/>
                  </a:lnTo>
                  <a:lnTo>
                    <a:pt x="139505" y="1607034"/>
                  </a:lnTo>
                  <a:lnTo>
                    <a:pt x="118105" y="1567393"/>
                  </a:lnTo>
                  <a:lnTo>
                    <a:pt x="98337" y="1526776"/>
                  </a:lnTo>
                  <a:lnTo>
                    <a:pt x="80244" y="1485229"/>
                  </a:lnTo>
                  <a:lnTo>
                    <a:pt x="63869" y="1442794"/>
                  </a:lnTo>
                  <a:lnTo>
                    <a:pt x="49257" y="1399516"/>
                  </a:lnTo>
                  <a:lnTo>
                    <a:pt x="36451" y="1355437"/>
                  </a:lnTo>
                  <a:lnTo>
                    <a:pt x="25496" y="1310603"/>
                  </a:lnTo>
                  <a:lnTo>
                    <a:pt x="16434" y="1265057"/>
                  </a:lnTo>
                  <a:lnTo>
                    <a:pt x="9309" y="1218841"/>
                  </a:lnTo>
                  <a:lnTo>
                    <a:pt x="4166" y="1172001"/>
                  </a:lnTo>
                  <a:lnTo>
                    <a:pt x="1049" y="1124580"/>
                  </a:lnTo>
                  <a:lnTo>
                    <a:pt x="0" y="1076622"/>
                  </a:lnTo>
                  <a:lnTo>
                    <a:pt x="1049" y="1028665"/>
                  </a:lnTo>
                  <a:lnTo>
                    <a:pt x="4166" y="981246"/>
                  </a:lnTo>
                  <a:lnTo>
                    <a:pt x="9309" y="934407"/>
                  </a:lnTo>
                  <a:lnTo>
                    <a:pt x="16434" y="888193"/>
                  </a:lnTo>
                  <a:lnTo>
                    <a:pt x="25496" y="842648"/>
                  </a:lnTo>
                  <a:lnTo>
                    <a:pt x="36451" y="797814"/>
                  </a:lnTo>
                  <a:lnTo>
                    <a:pt x="49257" y="753737"/>
                  </a:lnTo>
                  <a:lnTo>
                    <a:pt x="63869" y="710459"/>
                  </a:lnTo>
                  <a:lnTo>
                    <a:pt x="80244" y="668025"/>
                  </a:lnTo>
                  <a:lnTo>
                    <a:pt x="98337" y="626478"/>
                  </a:lnTo>
                  <a:lnTo>
                    <a:pt x="118105" y="585862"/>
                  </a:lnTo>
                  <a:lnTo>
                    <a:pt x="139505" y="546221"/>
                  </a:lnTo>
                  <a:lnTo>
                    <a:pt x="162492" y="507598"/>
                  </a:lnTo>
                  <a:lnTo>
                    <a:pt x="187022" y="470038"/>
                  </a:lnTo>
                  <a:lnTo>
                    <a:pt x="213053" y="433584"/>
                  </a:lnTo>
                  <a:lnTo>
                    <a:pt x="240540" y="398279"/>
                  </a:lnTo>
                  <a:lnTo>
                    <a:pt x="269439" y="364169"/>
                  </a:lnTo>
                  <a:lnTo>
                    <a:pt x="299707" y="331295"/>
                  </a:lnTo>
                  <a:lnTo>
                    <a:pt x="331299" y="299703"/>
                  </a:lnTo>
                  <a:lnTo>
                    <a:pt x="364173" y="269435"/>
                  </a:lnTo>
                  <a:lnTo>
                    <a:pt x="398284" y="240536"/>
                  </a:lnTo>
                  <a:lnTo>
                    <a:pt x="433589" y="213050"/>
                  </a:lnTo>
                  <a:lnTo>
                    <a:pt x="470043" y="187020"/>
                  </a:lnTo>
                  <a:lnTo>
                    <a:pt x="507604" y="162489"/>
                  </a:lnTo>
                  <a:lnTo>
                    <a:pt x="546227" y="139503"/>
                  </a:lnTo>
                  <a:lnTo>
                    <a:pt x="585868" y="118104"/>
                  </a:lnTo>
                  <a:lnTo>
                    <a:pt x="626485" y="98335"/>
                  </a:lnTo>
                  <a:lnTo>
                    <a:pt x="668032" y="80242"/>
                  </a:lnTo>
                  <a:lnTo>
                    <a:pt x="710466" y="63868"/>
                  </a:lnTo>
                  <a:lnTo>
                    <a:pt x="753744" y="49256"/>
                  </a:lnTo>
                  <a:lnTo>
                    <a:pt x="797822" y="36451"/>
                  </a:lnTo>
                  <a:lnTo>
                    <a:pt x="842655" y="25495"/>
                  </a:lnTo>
                  <a:lnTo>
                    <a:pt x="888201" y="16433"/>
                  </a:lnTo>
                  <a:lnTo>
                    <a:pt x="934415" y="9309"/>
                  </a:lnTo>
                  <a:lnTo>
                    <a:pt x="981254" y="4166"/>
                  </a:lnTo>
                  <a:lnTo>
                    <a:pt x="1028673" y="1049"/>
                  </a:lnTo>
                  <a:lnTo>
                    <a:pt x="1076630" y="0"/>
                  </a:lnTo>
                  <a:lnTo>
                    <a:pt x="1124587" y="1049"/>
                  </a:lnTo>
                  <a:lnTo>
                    <a:pt x="1172006" y="4166"/>
                  </a:lnTo>
                  <a:lnTo>
                    <a:pt x="1218845" y="9309"/>
                  </a:lnTo>
                  <a:lnTo>
                    <a:pt x="1265059" y="16433"/>
                  </a:lnTo>
                  <a:lnTo>
                    <a:pt x="1310605" y="25495"/>
                  </a:lnTo>
                  <a:lnTo>
                    <a:pt x="1355439" y="36451"/>
                  </a:lnTo>
                  <a:lnTo>
                    <a:pt x="1399516" y="49256"/>
                  </a:lnTo>
                  <a:lnTo>
                    <a:pt x="1442794" y="63868"/>
                  </a:lnTo>
                  <a:lnTo>
                    <a:pt x="1485228" y="80242"/>
                  </a:lnTo>
                  <a:lnTo>
                    <a:pt x="1526776" y="98335"/>
                  </a:lnTo>
                  <a:lnTo>
                    <a:pt x="1567392" y="118104"/>
                  </a:lnTo>
                  <a:lnTo>
                    <a:pt x="1607033" y="139503"/>
                  </a:lnTo>
                  <a:lnTo>
                    <a:pt x="1645656" y="162489"/>
                  </a:lnTo>
                  <a:lnTo>
                    <a:pt x="1683217" y="187020"/>
                  </a:lnTo>
                  <a:lnTo>
                    <a:pt x="1719671" y="213050"/>
                  </a:lnTo>
                  <a:lnTo>
                    <a:pt x="1754976" y="240536"/>
                  </a:lnTo>
                  <a:lnTo>
                    <a:pt x="1789087" y="269435"/>
                  </a:lnTo>
                  <a:lnTo>
                    <a:pt x="1821961" y="299703"/>
                  </a:lnTo>
                  <a:lnTo>
                    <a:pt x="1853554" y="331295"/>
                  </a:lnTo>
                  <a:lnTo>
                    <a:pt x="1883821" y="364169"/>
                  </a:lnTo>
                  <a:lnTo>
                    <a:pt x="1912720" y="398279"/>
                  </a:lnTo>
                  <a:lnTo>
                    <a:pt x="1940207" y="433584"/>
                  </a:lnTo>
                  <a:lnTo>
                    <a:pt x="1966238" y="470038"/>
                  </a:lnTo>
                  <a:lnTo>
                    <a:pt x="1990768" y="507598"/>
                  </a:lnTo>
                  <a:lnTo>
                    <a:pt x="2013755" y="546221"/>
                  </a:lnTo>
                  <a:lnTo>
                    <a:pt x="2035155" y="585862"/>
                  </a:lnTo>
                  <a:lnTo>
                    <a:pt x="2054923" y="626478"/>
                  </a:lnTo>
                  <a:lnTo>
                    <a:pt x="2073017" y="668025"/>
                  </a:lnTo>
                  <a:lnTo>
                    <a:pt x="2089391" y="710459"/>
                  </a:lnTo>
                  <a:lnTo>
                    <a:pt x="2104003" y="753737"/>
                  </a:lnTo>
                  <a:lnTo>
                    <a:pt x="2116809" y="797814"/>
                  </a:lnTo>
                  <a:lnTo>
                    <a:pt x="2127765" y="842648"/>
                  </a:lnTo>
                  <a:lnTo>
                    <a:pt x="2136826" y="888193"/>
                  </a:lnTo>
                  <a:lnTo>
                    <a:pt x="2143951" y="934407"/>
                  </a:lnTo>
                  <a:lnTo>
                    <a:pt x="2149094" y="981246"/>
                  </a:lnTo>
                  <a:lnTo>
                    <a:pt x="2152212" y="1028665"/>
                  </a:lnTo>
                  <a:lnTo>
                    <a:pt x="2153261" y="1076622"/>
                  </a:lnTo>
                  <a:lnTo>
                    <a:pt x="2152212" y="1124580"/>
                  </a:lnTo>
                  <a:lnTo>
                    <a:pt x="2149094" y="1172001"/>
                  </a:lnTo>
                  <a:lnTo>
                    <a:pt x="2143951" y="1218841"/>
                  </a:lnTo>
                  <a:lnTo>
                    <a:pt x="2136826" y="1265057"/>
                  </a:lnTo>
                  <a:lnTo>
                    <a:pt x="2127765" y="1310603"/>
                  </a:lnTo>
                  <a:lnTo>
                    <a:pt x="2116809" y="1355437"/>
                  </a:lnTo>
                  <a:lnTo>
                    <a:pt x="2104003" y="1399516"/>
                  </a:lnTo>
                  <a:lnTo>
                    <a:pt x="2089391" y="1442794"/>
                  </a:lnTo>
                  <a:lnTo>
                    <a:pt x="2073017" y="1485229"/>
                  </a:lnTo>
                  <a:lnTo>
                    <a:pt x="2054923" y="1526776"/>
                  </a:lnTo>
                  <a:lnTo>
                    <a:pt x="2035155" y="1567393"/>
                  </a:lnTo>
                  <a:lnTo>
                    <a:pt x="2013755" y="1607034"/>
                  </a:lnTo>
                  <a:lnTo>
                    <a:pt x="1990768" y="1645657"/>
                  </a:lnTo>
                  <a:lnTo>
                    <a:pt x="1966238" y="1683217"/>
                  </a:lnTo>
                  <a:lnTo>
                    <a:pt x="1940207" y="1719672"/>
                  </a:lnTo>
                  <a:lnTo>
                    <a:pt x="1912720" y="1754976"/>
                  </a:lnTo>
                  <a:lnTo>
                    <a:pt x="1883821" y="1789087"/>
                  </a:lnTo>
                  <a:lnTo>
                    <a:pt x="1853554" y="1821961"/>
                  </a:lnTo>
                  <a:lnTo>
                    <a:pt x="1821961" y="1853553"/>
                  </a:lnTo>
                  <a:lnTo>
                    <a:pt x="1789087" y="1883820"/>
                  </a:lnTo>
                  <a:lnTo>
                    <a:pt x="1754976" y="1912719"/>
                  </a:lnTo>
                  <a:lnTo>
                    <a:pt x="1719671" y="1940205"/>
                  </a:lnTo>
                  <a:lnTo>
                    <a:pt x="1683217" y="1966235"/>
                  </a:lnTo>
                  <a:lnTo>
                    <a:pt x="1645656" y="1990765"/>
                  </a:lnTo>
                  <a:lnTo>
                    <a:pt x="1607033" y="2013752"/>
                  </a:lnTo>
                  <a:lnTo>
                    <a:pt x="1567392" y="2035151"/>
                  </a:lnTo>
                  <a:lnTo>
                    <a:pt x="1526776" y="2054918"/>
                  </a:lnTo>
                  <a:lnTo>
                    <a:pt x="1485228" y="2073011"/>
                  </a:lnTo>
                  <a:lnTo>
                    <a:pt x="1442794" y="2089385"/>
                  </a:lnTo>
                  <a:lnTo>
                    <a:pt x="1399516" y="2103997"/>
                  </a:lnTo>
                  <a:lnTo>
                    <a:pt x="1355439" y="2116802"/>
                  </a:lnTo>
                  <a:lnTo>
                    <a:pt x="1310605" y="2127758"/>
                  </a:lnTo>
                  <a:lnTo>
                    <a:pt x="1265059" y="2136819"/>
                  </a:lnTo>
                  <a:lnTo>
                    <a:pt x="1218845" y="2143943"/>
                  </a:lnTo>
                  <a:lnTo>
                    <a:pt x="1172006" y="2149086"/>
                  </a:lnTo>
                  <a:lnTo>
                    <a:pt x="1124587" y="2152204"/>
                  </a:lnTo>
                  <a:lnTo>
                    <a:pt x="1076630" y="21532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4548517" y="3440137"/>
              <a:ext cx="1435735" cy="1435735"/>
            </a:xfrm>
            <a:custGeom>
              <a:avLst/>
              <a:gdLst/>
              <a:ahLst/>
              <a:cxnLst/>
              <a:rect l="l" t="t" r="r" b="b"/>
              <a:pathLst>
                <a:path w="1435735" h="1435735">
                  <a:moveTo>
                    <a:pt x="717753" y="0"/>
                  </a:moveTo>
                  <a:lnTo>
                    <a:pt x="670560" y="1526"/>
                  </a:lnTo>
                  <a:lnTo>
                    <a:pt x="624183" y="6043"/>
                  </a:lnTo>
                  <a:lnTo>
                    <a:pt x="578715" y="13456"/>
                  </a:lnTo>
                  <a:lnTo>
                    <a:pt x="534251" y="23670"/>
                  </a:lnTo>
                  <a:lnTo>
                    <a:pt x="490887" y="36591"/>
                  </a:lnTo>
                  <a:lnTo>
                    <a:pt x="448716" y="52124"/>
                  </a:lnTo>
                  <a:lnTo>
                    <a:pt x="407832" y="70174"/>
                  </a:lnTo>
                  <a:lnTo>
                    <a:pt x="368332" y="90647"/>
                  </a:lnTo>
                  <a:lnTo>
                    <a:pt x="330308" y="113449"/>
                  </a:lnTo>
                  <a:lnTo>
                    <a:pt x="293857" y="138484"/>
                  </a:lnTo>
                  <a:lnTo>
                    <a:pt x="259071" y="165658"/>
                  </a:lnTo>
                  <a:lnTo>
                    <a:pt x="226047" y="194877"/>
                  </a:lnTo>
                  <a:lnTo>
                    <a:pt x="194877" y="226047"/>
                  </a:lnTo>
                  <a:lnTo>
                    <a:pt x="165658" y="259071"/>
                  </a:lnTo>
                  <a:lnTo>
                    <a:pt x="138484" y="293857"/>
                  </a:lnTo>
                  <a:lnTo>
                    <a:pt x="113449" y="330308"/>
                  </a:lnTo>
                  <a:lnTo>
                    <a:pt x="90647" y="368332"/>
                  </a:lnTo>
                  <a:lnTo>
                    <a:pt x="70174" y="407832"/>
                  </a:lnTo>
                  <a:lnTo>
                    <a:pt x="52124" y="448716"/>
                  </a:lnTo>
                  <a:lnTo>
                    <a:pt x="36591" y="490887"/>
                  </a:lnTo>
                  <a:lnTo>
                    <a:pt x="23670" y="534251"/>
                  </a:lnTo>
                  <a:lnTo>
                    <a:pt x="13456" y="578715"/>
                  </a:lnTo>
                  <a:lnTo>
                    <a:pt x="6043" y="624183"/>
                  </a:lnTo>
                  <a:lnTo>
                    <a:pt x="1526" y="670560"/>
                  </a:lnTo>
                  <a:lnTo>
                    <a:pt x="0" y="717753"/>
                  </a:lnTo>
                  <a:lnTo>
                    <a:pt x="1526" y="764944"/>
                  </a:lnTo>
                  <a:lnTo>
                    <a:pt x="6043" y="811320"/>
                  </a:lnTo>
                  <a:lnTo>
                    <a:pt x="13456" y="856787"/>
                  </a:lnTo>
                  <a:lnTo>
                    <a:pt x="23670" y="901250"/>
                  </a:lnTo>
                  <a:lnTo>
                    <a:pt x="36591" y="944614"/>
                  </a:lnTo>
                  <a:lnTo>
                    <a:pt x="52124" y="986785"/>
                  </a:lnTo>
                  <a:lnTo>
                    <a:pt x="70174" y="1027667"/>
                  </a:lnTo>
                  <a:lnTo>
                    <a:pt x="90647" y="1067168"/>
                  </a:lnTo>
                  <a:lnTo>
                    <a:pt x="113449" y="1105191"/>
                  </a:lnTo>
                  <a:lnTo>
                    <a:pt x="138484" y="1141643"/>
                  </a:lnTo>
                  <a:lnTo>
                    <a:pt x="165658" y="1176429"/>
                  </a:lnTo>
                  <a:lnTo>
                    <a:pt x="194877" y="1209454"/>
                  </a:lnTo>
                  <a:lnTo>
                    <a:pt x="226047" y="1240623"/>
                  </a:lnTo>
                  <a:lnTo>
                    <a:pt x="259071" y="1269843"/>
                  </a:lnTo>
                  <a:lnTo>
                    <a:pt x="293857" y="1297018"/>
                  </a:lnTo>
                  <a:lnTo>
                    <a:pt x="330308" y="1322054"/>
                  </a:lnTo>
                  <a:lnTo>
                    <a:pt x="368332" y="1344856"/>
                  </a:lnTo>
                  <a:lnTo>
                    <a:pt x="407832" y="1365329"/>
                  </a:lnTo>
                  <a:lnTo>
                    <a:pt x="448716" y="1383380"/>
                  </a:lnTo>
                  <a:lnTo>
                    <a:pt x="490887" y="1398913"/>
                  </a:lnTo>
                  <a:lnTo>
                    <a:pt x="534251" y="1411834"/>
                  </a:lnTo>
                  <a:lnTo>
                    <a:pt x="578715" y="1422049"/>
                  </a:lnTo>
                  <a:lnTo>
                    <a:pt x="624183" y="1429462"/>
                  </a:lnTo>
                  <a:lnTo>
                    <a:pt x="670560" y="1433979"/>
                  </a:lnTo>
                  <a:lnTo>
                    <a:pt x="717753" y="1435506"/>
                  </a:lnTo>
                  <a:lnTo>
                    <a:pt x="764945" y="1433979"/>
                  </a:lnTo>
                  <a:lnTo>
                    <a:pt x="811323" y="1429462"/>
                  </a:lnTo>
                  <a:lnTo>
                    <a:pt x="856790" y="1422049"/>
                  </a:lnTo>
                  <a:lnTo>
                    <a:pt x="901254" y="1411834"/>
                  </a:lnTo>
                  <a:lnTo>
                    <a:pt x="944619" y="1398913"/>
                  </a:lnTo>
                  <a:lnTo>
                    <a:pt x="986790" y="1383380"/>
                  </a:lnTo>
                  <a:lnTo>
                    <a:pt x="1027673" y="1365329"/>
                  </a:lnTo>
                  <a:lnTo>
                    <a:pt x="1067174" y="1344856"/>
                  </a:lnTo>
                  <a:lnTo>
                    <a:pt x="1105197" y="1322054"/>
                  </a:lnTo>
                  <a:lnTo>
                    <a:pt x="1141649" y="1297018"/>
                  </a:lnTo>
                  <a:lnTo>
                    <a:pt x="1176434" y="1269843"/>
                  </a:lnTo>
                  <a:lnTo>
                    <a:pt x="1209459" y="1240623"/>
                  </a:lnTo>
                  <a:lnTo>
                    <a:pt x="1240628" y="1209454"/>
                  </a:lnTo>
                  <a:lnTo>
                    <a:pt x="1269847" y="1176429"/>
                  </a:lnTo>
                  <a:lnTo>
                    <a:pt x="1297021" y="1141643"/>
                  </a:lnTo>
                  <a:lnTo>
                    <a:pt x="1322057" y="1105191"/>
                  </a:lnTo>
                  <a:lnTo>
                    <a:pt x="1344858" y="1067168"/>
                  </a:lnTo>
                  <a:lnTo>
                    <a:pt x="1365331" y="1027667"/>
                  </a:lnTo>
                  <a:lnTo>
                    <a:pt x="1383382" y="986785"/>
                  </a:lnTo>
                  <a:lnTo>
                    <a:pt x="1398914" y="944614"/>
                  </a:lnTo>
                  <a:lnTo>
                    <a:pt x="1411835" y="901250"/>
                  </a:lnTo>
                  <a:lnTo>
                    <a:pt x="1422049" y="856787"/>
                  </a:lnTo>
                  <a:lnTo>
                    <a:pt x="1429462" y="811320"/>
                  </a:lnTo>
                  <a:lnTo>
                    <a:pt x="1433979" y="764944"/>
                  </a:lnTo>
                  <a:lnTo>
                    <a:pt x="1435506" y="717753"/>
                  </a:lnTo>
                  <a:lnTo>
                    <a:pt x="1433979" y="670560"/>
                  </a:lnTo>
                  <a:lnTo>
                    <a:pt x="1429462" y="624183"/>
                  </a:lnTo>
                  <a:lnTo>
                    <a:pt x="1422049" y="578715"/>
                  </a:lnTo>
                  <a:lnTo>
                    <a:pt x="1411835" y="534251"/>
                  </a:lnTo>
                  <a:lnTo>
                    <a:pt x="1398914" y="490887"/>
                  </a:lnTo>
                  <a:lnTo>
                    <a:pt x="1383382" y="448716"/>
                  </a:lnTo>
                  <a:lnTo>
                    <a:pt x="1365331" y="407832"/>
                  </a:lnTo>
                  <a:lnTo>
                    <a:pt x="1344858" y="368332"/>
                  </a:lnTo>
                  <a:lnTo>
                    <a:pt x="1322057" y="330308"/>
                  </a:lnTo>
                  <a:lnTo>
                    <a:pt x="1297021" y="293857"/>
                  </a:lnTo>
                  <a:lnTo>
                    <a:pt x="1269847" y="259071"/>
                  </a:lnTo>
                  <a:lnTo>
                    <a:pt x="1240628" y="226047"/>
                  </a:lnTo>
                  <a:lnTo>
                    <a:pt x="1209459" y="194877"/>
                  </a:lnTo>
                  <a:lnTo>
                    <a:pt x="1176434" y="165658"/>
                  </a:lnTo>
                  <a:lnTo>
                    <a:pt x="1141649" y="138484"/>
                  </a:lnTo>
                  <a:lnTo>
                    <a:pt x="1105197" y="113449"/>
                  </a:lnTo>
                  <a:lnTo>
                    <a:pt x="1067174" y="90647"/>
                  </a:lnTo>
                  <a:lnTo>
                    <a:pt x="1027673" y="70174"/>
                  </a:lnTo>
                  <a:lnTo>
                    <a:pt x="986790" y="52124"/>
                  </a:lnTo>
                  <a:lnTo>
                    <a:pt x="944619" y="36591"/>
                  </a:lnTo>
                  <a:lnTo>
                    <a:pt x="901254" y="23670"/>
                  </a:lnTo>
                  <a:lnTo>
                    <a:pt x="856790" y="13456"/>
                  </a:lnTo>
                  <a:lnTo>
                    <a:pt x="811323" y="6043"/>
                  </a:lnTo>
                  <a:lnTo>
                    <a:pt x="764945" y="1526"/>
                  </a:lnTo>
                  <a:lnTo>
                    <a:pt x="717753" y="0"/>
                  </a:lnTo>
                  <a:close/>
                </a:path>
              </a:pathLst>
            </a:custGeom>
            <a:solidFill>
              <a:srgbClr val="FFFFFF"/>
            </a:solidFill>
          </p:spPr>
          <p:txBody>
            <a:bodyPr wrap="square" lIns="0" tIns="0" rIns="0" bIns="0" rtlCol="0"/>
            <a:lstStyle/>
            <a:p>
              <a:endParaRPr sz="1125">
                <a:solidFill>
                  <a:prstClr val="black"/>
                </a:solidFill>
              </a:endParaRPr>
            </a:p>
          </p:txBody>
        </p:sp>
        <p:sp>
          <p:nvSpPr>
            <p:cNvPr id="7" name="object 7"/>
            <p:cNvSpPr/>
            <p:nvPr/>
          </p:nvSpPr>
          <p:spPr>
            <a:xfrm>
              <a:off x="4548517" y="3440135"/>
              <a:ext cx="1435735" cy="1435735"/>
            </a:xfrm>
            <a:custGeom>
              <a:avLst/>
              <a:gdLst/>
              <a:ahLst/>
              <a:cxnLst/>
              <a:rect l="l" t="t" r="r" b="b"/>
              <a:pathLst>
                <a:path w="1435735" h="1435735">
                  <a:moveTo>
                    <a:pt x="717753" y="1435499"/>
                  </a:moveTo>
                  <a:lnTo>
                    <a:pt x="670561" y="1433972"/>
                  </a:lnTo>
                  <a:lnTo>
                    <a:pt x="624184" y="1429455"/>
                  </a:lnTo>
                  <a:lnTo>
                    <a:pt x="578717" y="1422043"/>
                  </a:lnTo>
                  <a:lnTo>
                    <a:pt x="534254" y="1411829"/>
                  </a:lnTo>
                  <a:lnTo>
                    <a:pt x="490889" y="1398909"/>
                  </a:lnTo>
                  <a:lnTo>
                    <a:pt x="448718" y="1383377"/>
                  </a:lnTo>
                  <a:lnTo>
                    <a:pt x="407835" y="1365327"/>
                  </a:lnTo>
                  <a:lnTo>
                    <a:pt x="368335" y="1344854"/>
                  </a:lnTo>
                  <a:lnTo>
                    <a:pt x="330311" y="1322053"/>
                  </a:lnTo>
                  <a:lnTo>
                    <a:pt x="293859" y="1297018"/>
                  </a:lnTo>
                  <a:lnTo>
                    <a:pt x="259074" y="1269844"/>
                  </a:lnTo>
                  <a:lnTo>
                    <a:pt x="226049" y="1240626"/>
                  </a:lnTo>
                  <a:lnTo>
                    <a:pt x="194880" y="1209457"/>
                  </a:lnTo>
                  <a:lnTo>
                    <a:pt x="165660" y="1176433"/>
                  </a:lnTo>
                  <a:lnTo>
                    <a:pt x="138486" y="1141648"/>
                  </a:lnTo>
                  <a:lnTo>
                    <a:pt x="113450" y="1105196"/>
                  </a:lnTo>
                  <a:lnTo>
                    <a:pt x="90648" y="1067173"/>
                  </a:lnTo>
                  <a:lnTo>
                    <a:pt x="70175" y="1027672"/>
                  </a:lnTo>
                  <a:lnTo>
                    <a:pt x="52125" y="986788"/>
                  </a:lnTo>
                  <a:lnTo>
                    <a:pt x="36592" y="944617"/>
                  </a:lnTo>
                  <a:lnTo>
                    <a:pt x="23671" y="901251"/>
                  </a:lnTo>
                  <a:lnTo>
                    <a:pt x="13456" y="856787"/>
                  </a:lnTo>
                  <a:lnTo>
                    <a:pt x="6043" y="811318"/>
                  </a:lnTo>
                  <a:lnTo>
                    <a:pt x="1526" y="764939"/>
                  </a:lnTo>
                  <a:lnTo>
                    <a:pt x="0" y="717745"/>
                  </a:lnTo>
                  <a:lnTo>
                    <a:pt x="1526" y="670553"/>
                  </a:lnTo>
                  <a:lnTo>
                    <a:pt x="6043" y="624177"/>
                  </a:lnTo>
                  <a:lnTo>
                    <a:pt x="13456" y="578709"/>
                  </a:lnTo>
                  <a:lnTo>
                    <a:pt x="23671" y="534246"/>
                  </a:lnTo>
                  <a:lnTo>
                    <a:pt x="36592" y="490882"/>
                  </a:lnTo>
                  <a:lnTo>
                    <a:pt x="52125" y="448712"/>
                  </a:lnTo>
                  <a:lnTo>
                    <a:pt x="70175" y="407829"/>
                  </a:lnTo>
                  <a:lnTo>
                    <a:pt x="90648" y="368329"/>
                  </a:lnTo>
                  <a:lnTo>
                    <a:pt x="113450" y="330306"/>
                  </a:lnTo>
                  <a:lnTo>
                    <a:pt x="138486" y="293854"/>
                  </a:lnTo>
                  <a:lnTo>
                    <a:pt x="165660" y="259069"/>
                  </a:lnTo>
                  <a:lnTo>
                    <a:pt x="194880" y="226045"/>
                  </a:lnTo>
                  <a:lnTo>
                    <a:pt x="226049" y="194876"/>
                  </a:lnTo>
                  <a:lnTo>
                    <a:pt x="259074" y="165657"/>
                  </a:lnTo>
                  <a:lnTo>
                    <a:pt x="293859" y="138483"/>
                  </a:lnTo>
                  <a:lnTo>
                    <a:pt x="330311" y="113448"/>
                  </a:lnTo>
                  <a:lnTo>
                    <a:pt x="368335" y="90647"/>
                  </a:lnTo>
                  <a:lnTo>
                    <a:pt x="407835" y="70174"/>
                  </a:lnTo>
                  <a:lnTo>
                    <a:pt x="448718" y="52123"/>
                  </a:lnTo>
                  <a:lnTo>
                    <a:pt x="490889" y="36591"/>
                  </a:lnTo>
                  <a:lnTo>
                    <a:pt x="534254" y="23670"/>
                  </a:lnTo>
                  <a:lnTo>
                    <a:pt x="578717" y="13456"/>
                  </a:lnTo>
                  <a:lnTo>
                    <a:pt x="624184" y="6043"/>
                  </a:lnTo>
                  <a:lnTo>
                    <a:pt x="670561" y="1526"/>
                  </a:lnTo>
                  <a:lnTo>
                    <a:pt x="717753" y="0"/>
                  </a:lnTo>
                  <a:lnTo>
                    <a:pt x="764945" y="1526"/>
                  </a:lnTo>
                  <a:lnTo>
                    <a:pt x="811322" y="6043"/>
                  </a:lnTo>
                  <a:lnTo>
                    <a:pt x="856789" y="13456"/>
                  </a:lnTo>
                  <a:lnTo>
                    <a:pt x="901253" y="23670"/>
                  </a:lnTo>
                  <a:lnTo>
                    <a:pt x="944617" y="36591"/>
                  </a:lnTo>
                  <a:lnTo>
                    <a:pt x="986788" y="52123"/>
                  </a:lnTo>
                  <a:lnTo>
                    <a:pt x="1027671" y="70174"/>
                  </a:lnTo>
                  <a:lnTo>
                    <a:pt x="1067172" y="90647"/>
                  </a:lnTo>
                  <a:lnTo>
                    <a:pt x="1105195" y="113448"/>
                  </a:lnTo>
                  <a:lnTo>
                    <a:pt x="1141647" y="138483"/>
                  </a:lnTo>
                  <a:lnTo>
                    <a:pt x="1176433" y="165657"/>
                  </a:lnTo>
                  <a:lnTo>
                    <a:pt x="1209457" y="194876"/>
                  </a:lnTo>
                  <a:lnTo>
                    <a:pt x="1240627" y="226045"/>
                  </a:lnTo>
                  <a:lnTo>
                    <a:pt x="1269846" y="259069"/>
                  </a:lnTo>
                  <a:lnTo>
                    <a:pt x="1297021" y="293854"/>
                  </a:lnTo>
                  <a:lnTo>
                    <a:pt x="1322056" y="330306"/>
                  </a:lnTo>
                  <a:lnTo>
                    <a:pt x="1344858" y="368329"/>
                  </a:lnTo>
                  <a:lnTo>
                    <a:pt x="1365331" y="407829"/>
                  </a:lnTo>
                  <a:lnTo>
                    <a:pt x="1383382" y="448712"/>
                  </a:lnTo>
                  <a:lnTo>
                    <a:pt x="1398915" y="490882"/>
                  </a:lnTo>
                  <a:lnTo>
                    <a:pt x="1411836" y="534246"/>
                  </a:lnTo>
                  <a:lnTo>
                    <a:pt x="1422050" y="578709"/>
                  </a:lnTo>
                  <a:lnTo>
                    <a:pt x="1429463" y="624177"/>
                  </a:lnTo>
                  <a:lnTo>
                    <a:pt x="1433980" y="670553"/>
                  </a:lnTo>
                  <a:lnTo>
                    <a:pt x="1435507" y="717745"/>
                  </a:lnTo>
                  <a:lnTo>
                    <a:pt x="1433980" y="764939"/>
                  </a:lnTo>
                  <a:lnTo>
                    <a:pt x="1429463" y="811318"/>
                  </a:lnTo>
                  <a:lnTo>
                    <a:pt x="1422050" y="856787"/>
                  </a:lnTo>
                  <a:lnTo>
                    <a:pt x="1411836" y="901251"/>
                  </a:lnTo>
                  <a:lnTo>
                    <a:pt x="1398915" y="944617"/>
                  </a:lnTo>
                  <a:lnTo>
                    <a:pt x="1383382" y="986788"/>
                  </a:lnTo>
                  <a:lnTo>
                    <a:pt x="1365331" y="1027672"/>
                  </a:lnTo>
                  <a:lnTo>
                    <a:pt x="1344858" y="1067173"/>
                  </a:lnTo>
                  <a:lnTo>
                    <a:pt x="1322056" y="1105196"/>
                  </a:lnTo>
                  <a:lnTo>
                    <a:pt x="1297021" y="1141648"/>
                  </a:lnTo>
                  <a:lnTo>
                    <a:pt x="1269846" y="1176433"/>
                  </a:lnTo>
                  <a:lnTo>
                    <a:pt x="1240627" y="1209457"/>
                  </a:lnTo>
                  <a:lnTo>
                    <a:pt x="1209457" y="1240626"/>
                  </a:lnTo>
                  <a:lnTo>
                    <a:pt x="1176433" y="1269844"/>
                  </a:lnTo>
                  <a:lnTo>
                    <a:pt x="1141647" y="1297018"/>
                  </a:lnTo>
                  <a:lnTo>
                    <a:pt x="1105195" y="1322053"/>
                  </a:lnTo>
                  <a:lnTo>
                    <a:pt x="1067172" y="1344854"/>
                  </a:lnTo>
                  <a:lnTo>
                    <a:pt x="1027671" y="1365327"/>
                  </a:lnTo>
                  <a:lnTo>
                    <a:pt x="986788" y="1383377"/>
                  </a:lnTo>
                  <a:lnTo>
                    <a:pt x="944617" y="1398909"/>
                  </a:lnTo>
                  <a:lnTo>
                    <a:pt x="901253" y="1411829"/>
                  </a:lnTo>
                  <a:lnTo>
                    <a:pt x="856789" y="1422043"/>
                  </a:lnTo>
                  <a:lnTo>
                    <a:pt x="811322" y="1429455"/>
                  </a:lnTo>
                  <a:lnTo>
                    <a:pt x="764945" y="1433972"/>
                  </a:lnTo>
                  <a:lnTo>
                    <a:pt x="717753" y="1435499"/>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4907394" y="3799014"/>
              <a:ext cx="718185" cy="718185"/>
            </a:xfrm>
            <a:custGeom>
              <a:avLst/>
              <a:gdLst/>
              <a:ahLst/>
              <a:cxnLst/>
              <a:rect l="l" t="t" r="r" b="b"/>
              <a:pathLst>
                <a:path w="718185" h="718185">
                  <a:moveTo>
                    <a:pt x="358876" y="0"/>
                  </a:moveTo>
                  <a:lnTo>
                    <a:pt x="310180" y="3275"/>
                  </a:lnTo>
                  <a:lnTo>
                    <a:pt x="263475" y="12818"/>
                  </a:lnTo>
                  <a:lnTo>
                    <a:pt x="219188" y="28201"/>
                  </a:lnTo>
                  <a:lnTo>
                    <a:pt x="177747" y="48995"/>
                  </a:lnTo>
                  <a:lnTo>
                    <a:pt x="139580" y="74774"/>
                  </a:lnTo>
                  <a:lnTo>
                    <a:pt x="105114" y="105109"/>
                  </a:lnTo>
                  <a:lnTo>
                    <a:pt x="74778" y="139574"/>
                  </a:lnTo>
                  <a:lnTo>
                    <a:pt x="48998" y="177741"/>
                  </a:lnTo>
                  <a:lnTo>
                    <a:pt x="28203" y="219182"/>
                  </a:lnTo>
                  <a:lnTo>
                    <a:pt x="12819" y="263470"/>
                  </a:lnTo>
                  <a:lnTo>
                    <a:pt x="3276" y="310177"/>
                  </a:lnTo>
                  <a:lnTo>
                    <a:pt x="0" y="358876"/>
                  </a:lnTo>
                  <a:lnTo>
                    <a:pt x="3276" y="407572"/>
                  </a:lnTo>
                  <a:lnTo>
                    <a:pt x="12819" y="454278"/>
                  </a:lnTo>
                  <a:lnTo>
                    <a:pt x="28203" y="498565"/>
                  </a:lnTo>
                  <a:lnTo>
                    <a:pt x="48998" y="540005"/>
                  </a:lnTo>
                  <a:lnTo>
                    <a:pt x="74778" y="578172"/>
                  </a:lnTo>
                  <a:lnTo>
                    <a:pt x="105114" y="612638"/>
                  </a:lnTo>
                  <a:lnTo>
                    <a:pt x="139580" y="642974"/>
                  </a:lnTo>
                  <a:lnTo>
                    <a:pt x="177747" y="668754"/>
                  </a:lnTo>
                  <a:lnTo>
                    <a:pt x="219188" y="689550"/>
                  </a:lnTo>
                  <a:lnTo>
                    <a:pt x="263475" y="704933"/>
                  </a:lnTo>
                  <a:lnTo>
                    <a:pt x="310180" y="714476"/>
                  </a:lnTo>
                  <a:lnTo>
                    <a:pt x="358876" y="717753"/>
                  </a:lnTo>
                  <a:lnTo>
                    <a:pt x="407572" y="714476"/>
                  </a:lnTo>
                  <a:lnTo>
                    <a:pt x="454278" y="704933"/>
                  </a:lnTo>
                  <a:lnTo>
                    <a:pt x="498565" y="689550"/>
                  </a:lnTo>
                  <a:lnTo>
                    <a:pt x="540005" y="668754"/>
                  </a:lnTo>
                  <a:lnTo>
                    <a:pt x="578172" y="642974"/>
                  </a:lnTo>
                  <a:lnTo>
                    <a:pt x="612638" y="612638"/>
                  </a:lnTo>
                  <a:lnTo>
                    <a:pt x="642974" y="578172"/>
                  </a:lnTo>
                  <a:lnTo>
                    <a:pt x="668754" y="540005"/>
                  </a:lnTo>
                  <a:lnTo>
                    <a:pt x="689550" y="498565"/>
                  </a:lnTo>
                  <a:lnTo>
                    <a:pt x="704933" y="454278"/>
                  </a:lnTo>
                  <a:lnTo>
                    <a:pt x="714476" y="407572"/>
                  </a:lnTo>
                  <a:lnTo>
                    <a:pt x="717753" y="358876"/>
                  </a:lnTo>
                  <a:lnTo>
                    <a:pt x="714476" y="310177"/>
                  </a:lnTo>
                  <a:lnTo>
                    <a:pt x="704933" y="263470"/>
                  </a:lnTo>
                  <a:lnTo>
                    <a:pt x="689550" y="219182"/>
                  </a:lnTo>
                  <a:lnTo>
                    <a:pt x="668754" y="177741"/>
                  </a:lnTo>
                  <a:lnTo>
                    <a:pt x="642974" y="139574"/>
                  </a:lnTo>
                  <a:lnTo>
                    <a:pt x="612638" y="105109"/>
                  </a:lnTo>
                  <a:lnTo>
                    <a:pt x="578172" y="74774"/>
                  </a:lnTo>
                  <a:lnTo>
                    <a:pt x="540005" y="48995"/>
                  </a:lnTo>
                  <a:lnTo>
                    <a:pt x="498565" y="28201"/>
                  </a:lnTo>
                  <a:lnTo>
                    <a:pt x="454278" y="12818"/>
                  </a:lnTo>
                  <a:lnTo>
                    <a:pt x="407572" y="3275"/>
                  </a:lnTo>
                  <a:lnTo>
                    <a:pt x="358876" y="0"/>
                  </a:lnTo>
                  <a:close/>
                </a:path>
              </a:pathLst>
            </a:custGeom>
            <a:solidFill>
              <a:srgbClr val="85B3FF"/>
            </a:solidFill>
          </p:spPr>
          <p:txBody>
            <a:bodyPr wrap="square" lIns="0" tIns="0" rIns="0" bIns="0" rtlCol="0"/>
            <a:lstStyle/>
            <a:p>
              <a:endParaRPr sz="1125">
                <a:solidFill>
                  <a:prstClr val="black"/>
                </a:solidFill>
              </a:endParaRPr>
            </a:p>
          </p:txBody>
        </p:sp>
        <p:sp>
          <p:nvSpPr>
            <p:cNvPr id="9" name="object 9"/>
            <p:cNvSpPr/>
            <p:nvPr/>
          </p:nvSpPr>
          <p:spPr>
            <a:xfrm>
              <a:off x="4907394" y="3799004"/>
              <a:ext cx="718185" cy="718185"/>
            </a:xfrm>
            <a:custGeom>
              <a:avLst/>
              <a:gdLst/>
              <a:ahLst/>
              <a:cxnLst/>
              <a:rect l="l" t="t" r="r" b="b"/>
              <a:pathLst>
                <a:path w="718185" h="718185">
                  <a:moveTo>
                    <a:pt x="358876" y="717753"/>
                  </a:moveTo>
                  <a:lnTo>
                    <a:pt x="310179" y="714477"/>
                  </a:lnTo>
                  <a:lnTo>
                    <a:pt x="263474" y="704934"/>
                  </a:lnTo>
                  <a:lnTo>
                    <a:pt x="219186" y="689551"/>
                  </a:lnTo>
                  <a:lnTo>
                    <a:pt x="177745" y="668755"/>
                  </a:lnTo>
                  <a:lnTo>
                    <a:pt x="139578" y="642976"/>
                  </a:lnTo>
                  <a:lnTo>
                    <a:pt x="105113" y="612640"/>
                  </a:lnTo>
                  <a:lnTo>
                    <a:pt x="74777" y="578174"/>
                  </a:lnTo>
                  <a:lnTo>
                    <a:pt x="48997" y="540007"/>
                  </a:lnTo>
                  <a:lnTo>
                    <a:pt x="28202" y="498566"/>
                  </a:lnTo>
                  <a:lnTo>
                    <a:pt x="12819" y="454279"/>
                  </a:lnTo>
                  <a:lnTo>
                    <a:pt x="3276" y="407573"/>
                  </a:lnTo>
                  <a:lnTo>
                    <a:pt x="0" y="358876"/>
                  </a:lnTo>
                  <a:lnTo>
                    <a:pt x="3276" y="310179"/>
                  </a:lnTo>
                  <a:lnTo>
                    <a:pt x="12819" y="263474"/>
                  </a:lnTo>
                  <a:lnTo>
                    <a:pt x="28202" y="219186"/>
                  </a:lnTo>
                  <a:lnTo>
                    <a:pt x="48997" y="177745"/>
                  </a:lnTo>
                  <a:lnTo>
                    <a:pt x="74777" y="139578"/>
                  </a:lnTo>
                  <a:lnTo>
                    <a:pt x="105113" y="105113"/>
                  </a:lnTo>
                  <a:lnTo>
                    <a:pt x="139578" y="74777"/>
                  </a:lnTo>
                  <a:lnTo>
                    <a:pt x="177745" y="48997"/>
                  </a:lnTo>
                  <a:lnTo>
                    <a:pt x="219186" y="28202"/>
                  </a:lnTo>
                  <a:lnTo>
                    <a:pt x="263474" y="12819"/>
                  </a:lnTo>
                  <a:lnTo>
                    <a:pt x="310179" y="3276"/>
                  </a:lnTo>
                  <a:lnTo>
                    <a:pt x="358876" y="0"/>
                  </a:lnTo>
                  <a:lnTo>
                    <a:pt x="407573" y="3276"/>
                  </a:lnTo>
                  <a:lnTo>
                    <a:pt x="454279" y="12819"/>
                  </a:lnTo>
                  <a:lnTo>
                    <a:pt x="498566" y="28202"/>
                  </a:lnTo>
                  <a:lnTo>
                    <a:pt x="540007" y="48997"/>
                  </a:lnTo>
                  <a:lnTo>
                    <a:pt x="578174" y="74777"/>
                  </a:lnTo>
                  <a:lnTo>
                    <a:pt x="612640" y="105113"/>
                  </a:lnTo>
                  <a:lnTo>
                    <a:pt x="642976" y="139578"/>
                  </a:lnTo>
                  <a:lnTo>
                    <a:pt x="668755" y="177745"/>
                  </a:lnTo>
                  <a:lnTo>
                    <a:pt x="689551" y="219186"/>
                  </a:lnTo>
                  <a:lnTo>
                    <a:pt x="704934" y="263474"/>
                  </a:lnTo>
                  <a:lnTo>
                    <a:pt x="714477" y="310179"/>
                  </a:lnTo>
                  <a:lnTo>
                    <a:pt x="717753" y="358876"/>
                  </a:lnTo>
                  <a:lnTo>
                    <a:pt x="714477" y="407573"/>
                  </a:lnTo>
                  <a:lnTo>
                    <a:pt x="704934" y="454279"/>
                  </a:lnTo>
                  <a:lnTo>
                    <a:pt x="689551" y="498566"/>
                  </a:lnTo>
                  <a:lnTo>
                    <a:pt x="668755" y="540007"/>
                  </a:lnTo>
                  <a:lnTo>
                    <a:pt x="642976" y="578174"/>
                  </a:lnTo>
                  <a:lnTo>
                    <a:pt x="612640" y="612640"/>
                  </a:lnTo>
                  <a:lnTo>
                    <a:pt x="578174" y="642976"/>
                  </a:lnTo>
                  <a:lnTo>
                    <a:pt x="540007" y="668755"/>
                  </a:lnTo>
                  <a:lnTo>
                    <a:pt x="498566" y="689551"/>
                  </a:lnTo>
                  <a:lnTo>
                    <a:pt x="454279" y="704934"/>
                  </a:lnTo>
                  <a:lnTo>
                    <a:pt x="407573" y="714477"/>
                  </a:lnTo>
                  <a:lnTo>
                    <a:pt x="358876" y="7177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5052938" y="3962831"/>
              <a:ext cx="472521" cy="49245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grpSp>
      <p:grpSp>
        <p:nvGrpSpPr>
          <p:cNvPr id="11" name="object 11"/>
          <p:cNvGrpSpPr/>
          <p:nvPr/>
        </p:nvGrpSpPr>
        <p:grpSpPr>
          <a:xfrm>
            <a:off x="5202840" y="1907165"/>
            <a:ext cx="2032843" cy="2032843"/>
            <a:chOff x="7399594" y="2712412"/>
            <a:chExt cx="2891155" cy="2891155"/>
          </a:xfrm>
        </p:grpSpPr>
        <p:sp>
          <p:nvSpPr>
            <p:cNvPr id="12" name="object 12"/>
            <p:cNvSpPr/>
            <p:nvPr/>
          </p:nvSpPr>
          <p:spPr>
            <a:xfrm>
              <a:off x="7409563" y="2722381"/>
              <a:ext cx="2871470" cy="2871470"/>
            </a:xfrm>
            <a:custGeom>
              <a:avLst/>
              <a:gdLst/>
              <a:ahLst/>
              <a:cxnLst/>
              <a:rect l="l" t="t" r="r" b="b"/>
              <a:pathLst>
                <a:path w="2871470" h="2871470">
                  <a:moveTo>
                    <a:pt x="1435507" y="2871006"/>
                  </a:moveTo>
                  <a:lnTo>
                    <a:pt x="1387159" y="2870208"/>
                  </a:lnTo>
                  <a:lnTo>
                    <a:pt x="1339211" y="2867828"/>
                  </a:lnTo>
                  <a:lnTo>
                    <a:pt x="1291688" y="2863892"/>
                  </a:lnTo>
                  <a:lnTo>
                    <a:pt x="1244617" y="2858426"/>
                  </a:lnTo>
                  <a:lnTo>
                    <a:pt x="1198020" y="2851454"/>
                  </a:lnTo>
                  <a:lnTo>
                    <a:pt x="1151925" y="2843002"/>
                  </a:lnTo>
                  <a:lnTo>
                    <a:pt x="1106355" y="2833094"/>
                  </a:lnTo>
                  <a:lnTo>
                    <a:pt x="1061337" y="2821756"/>
                  </a:lnTo>
                  <a:lnTo>
                    <a:pt x="1016894" y="2809013"/>
                  </a:lnTo>
                  <a:lnTo>
                    <a:pt x="973053" y="2794890"/>
                  </a:lnTo>
                  <a:lnTo>
                    <a:pt x="929838" y="2779413"/>
                  </a:lnTo>
                  <a:lnTo>
                    <a:pt x="887275" y="2762605"/>
                  </a:lnTo>
                  <a:lnTo>
                    <a:pt x="845388" y="2744493"/>
                  </a:lnTo>
                  <a:lnTo>
                    <a:pt x="804203" y="2725102"/>
                  </a:lnTo>
                  <a:lnTo>
                    <a:pt x="763745" y="2704456"/>
                  </a:lnTo>
                  <a:lnTo>
                    <a:pt x="724038" y="2682580"/>
                  </a:lnTo>
                  <a:lnTo>
                    <a:pt x="685109" y="2659501"/>
                  </a:lnTo>
                  <a:lnTo>
                    <a:pt x="646982" y="2635243"/>
                  </a:lnTo>
                  <a:lnTo>
                    <a:pt x="609683" y="2609830"/>
                  </a:lnTo>
                  <a:lnTo>
                    <a:pt x="573236" y="2583289"/>
                  </a:lnTo>
                  <a:lnTo>
                    <a:pt x="537666" y="2555645"/>
                  </a:lnTo>
                  <a:lnTo>
                    <a:pt x="502999" y="2526921"/>
                  </a:lnTo>
                  <a:lnTo>
                    <a:pt x="469260" y="2497145"/>
                  </a:lnTo>
                  <a:lnTo>
                    <a:pt x="436474" y="2466340"/>
                  </a:lnTo>
                  <a:lnTo>
                    <a:pt x="404666" y="2434532"/>
                  </a:lnTo>
                  <a:lnTo>
                    <a:pt x="373861" y="2401746"/>
                  </a:lnTo>
                  <a:lnTo>
                    <a:pt x="344084" y="2368007"/>
                  </a:lnTo>
                  <a:lnTo>
                    <a:pt x="315361" y="2333340"/>
                  </a:lnTo>
                  <a:lnTo>
                    <a:pt x="287717" y="2297770"/>
                  </a:lnTo>
                  <a:lnTo>
                    <a:pt x="261176" y="2261323"/>
                  </a:lnTo>
                  <a:lnTo>
                    <a:pt x="235763" y="2224024"/>
                  </a:lnTo>
                  <a:lnTo>
                    <a:pt x="211505" y="2185897"/>
                  </a:lnTo>
                  <a:lnTo>
                    <a:pt x="188426" y="2146968"/>
                  </a:lnTo>
                  <a:lnTo>
                    <a:pt x="166550" y="2107261"/>
                  </a:lnTo>
                  <a:lnTo>
                    <a:pt x="145904" y="2066803"/>
                  </a:lnTo>
                  <a:lnTo>
                    <a:pt x="126513" y="2025618"/>
                  </a:lnTo>
                  <a:lnTo>
                    <a:pt x="108401" y="1983731"/>
                  </a:lnTo>
                  <a:lnTo>
                    <a:pt x="91593" y="1941168"/>
                  </a:lnTo>
                  <a:lnTo>
                    <a:pt x="76115" y="1897953"/>
                  </a:lnTo>
                  <a:lnTo>
                    <a:pt x="61993" y="1854112"/>
                  </a:lnTo>
                  <a:lnTo>
                    <a:pt x="49250" y="1809669"/>
                  </a:lnTo>
                  <a:lnTo>
                    <a:pt x="37912" y="1764651"/>
                  </a:lnTo>
                  <a:lnTo>
                    <a:pt x="28004" y="1719081"/>
                  </a:lnTo>
                  <a:lnTo>
                    <a:pt x="19552" y="1672986"/>
                  </a:lnTo>
                  <a:lnTo>
                    <a:pt x="12580" y="1626389"/>
                  </a:lnTo>
                  <a:lnTo>
                    <a:pt x="7114" y="1579317"/>
                  </a:lnTo>
                  <a:lnTo>
                    <a:pt x="3178" y="1531795"/>
                  </a:lnTo>
                  <a:lnTo>
                    <a:pt x="798" y="1483847"/>
                  </a:lnTo>
                  <a:lnTo>
                    <a:pt x="0" y="1435499"/>
                  </a:lnTo>
                  <a:lnTo>
                    <a:pt x="798" y="1387152"/>
                  </a:lnTo>
                  <a:lnTo>
                    <a:pt x="3178" y="1339205"/>
                  </a:lnTo>
                  <a:lnTo>
                    <a:pt x="7114" y="1291683"/>
                  </a:lnTo>
                  <a:lnTo>
                    <a:pt x="12580" y="1244612"/>
                  </a:lnTo>
                  <a:lnTo>
                    <a:pt x="19552" y="1198017"/>
                  </a:lnTo>
                  <a:lnTo>
                    <a:pt x="28004" y="1151922"/>
                  </a:lnTo>
                  <a:lnTo>
                    <a:pt x="37912" y="1106353"/>
                  </a:lnTo>
                  <a:lnTo>
                    <a:pt x="49250" y="1061335"/>
                  </a:lnTo>
                  <a:lnTo>
                    <a:pt x="61993" y="1016893"/>
                  </a:lnTo>
                  <a:lnTo>
                    <a:pt x="76115" y="973053"/>
                  </a:lnTo>
                  <a:lnTo>
                    <a:pt x="91593" y="929838"/>
                  </a:lnTo>
                  <a:lnTo>
                    <a:pt x="108401" y="887275"/>
                  </a:lnTo>
                  <a:lnTo>
                    <a:pt x="126513" y="845389"/>
                  </a:lnTo>
                  <a:lnTo>
                    <a:pt x="145904" y="804204"/>
                  </a:lnTo>
                  <a:lnTo>
                    <a:pt x="166550" y="763746"/>
                  </a:lnTo>
                  <a:lnTo>
                    <a:pt x="188426" y="724040"/>
                  </a:lnTo>
                  <a:lnTo>
                    <a:pt x="211505" y="685111"/>
                  </a:lnTo>
                  <a:lnTo>
                    <a:pt x="235763" y="646985"/>
                  </a:lnTo>
                  <a:lnTo>
                    <a:pt x="261176" y="609685"/>
                  </a:lnTo>
                  <a:lnTo>
                    <a:pt x="287717" y="573238"/>
                  </a:lnTo>
                  <a:lnTo>
                    <a:pt x="315361" y="537669"/>
                  </a:lnTo>
                  <a:lnTo>
                    <a:pt x="344084" y="503002"/>
                  </a:lnTo>
                  <a:lnTo>
                    <a:pt x="373861" y="469263"/>
                  </a:lnTo>
                  <a:lnTo>
                    <a:pt x="404666" y="436477"/>
                  </a:lnTo>
                  <a:lnTo>
                    <a:pt x="436474" y="404669"/>
                  </a:lnTo>
                  <a:lnTo>
                    <a:pt x="469260" y="373864"/>
                  </a:lnTo>
                  <a:lnTo>
                    <a:pt x="502999" y="344087"/>
                  </a:lnTo>
                  <a:lnTo>
                    <a:pt x="537666" y="315364"/>
                  </a:lnTo>
                  <a:lnTo>
                    <a:pt x="573236" y="287719"/>
                  </a:lnTo>
                  <a:lnTo>
                    <a:pt x="609683" y="261178"/>
                  </a:lnTo>
                  <a:lnTo>
                    <a:pt x="646982" y="235765"/>
                  </a:lnTo>
                  <a:lnTo>
                    <a:pt x="685109" y="211507"/>
                  </a:lnTo>
                  <a:lnTo>
                    <a:pt x="724038" y="188427"/>
                  </a:lnTo>
                  <a:lnTo>
                    <a:pt x="763745" y="166552"/>
                  </a:lnTo>
                  <a:lnTo>
                    <a:pt x="804203" y="145906"/>
                  </a:lnTo>
                  <a:lnTo>
                    <a:pt x="845388" y="126514"/>
                  </a:lnTo>
                  <a:lnTo>
                    <a:pt x="887275" y="108402"/>
                  </a:lnTo>
                  <a:lnTo>
                    <a:pt x="929838" y="91594"/>
                  </a:lnTo>
                  <a:lnTo>
                    <a:pt x="973053" y="76116"/>
                  </a:lnTo>
                  <a:lnTo>
                    <a:pt x="1016894" y="61993"/>
                  </a:lnTo>
                  <a:lnTo>
                    <a:pt x="1061337" y="49250"/>
                  </a:lnTo>
                  <a:lnTo>
                    <a:pt x="1106355" y="37912"/>
                  </a:lnTo>
                  <a:lnTo>
                    <a:pt x="1151925" y="28004"/>
                  </a:lnTo>
                  <a:lnTo>
                    <a:pt x="1198020" y="19552"/>
                  </a:lnTo>
                  <a:lnTo>
                    <a:pt x="1244617" y="12580"/>
                  </a:lnTo>
                  <a:lnTo>
                    <a:pt x="1291688" y="7114"/>
                  </a:lnTo>
                  <a:lnTo>
                    <a:pt x="1339211" y="3178"/>
                  </a:lnTo>
                  <a:lnTo>
                    <a:pt x="1387159" y="798"/>
                  </a:lnTo>
                  <a:lnTo>
                    <a:pt x="1435507" y="0"/>
                  </a:lnTo>
                  <a:lnTo>
                    <a:pt x="1483854" y="798"/>
                  </a:lnTo>
                  <a:lnTo>
                    <a:pt x="1531801" y="3178"/>
                  </a:lnTo>
                  <a:lnTo>
                    <a:pt x="1579322" y="7114"/>
                  </a:lnTo>
                  <a:lnTo>
                    <a:pt x="1626393" y="12580"/>
                  </a:lnTo>
                  <a:lnTo>
                    <a:pt x="1672989" y="19552"/>
                  </a:lnTo>
                  <a:lnTo>
                    <a:pt x="1719083" y="28004"/>
                  </a:lnTo>
                  <a:lnTo>
                    <a:pt x="1764652" y="37912"/>
                  </a:lnTo>
                  <a:lnTo>
                    <a:pt x="1809671" y="49250"/>
                  </a:lnTo>
                  <a:lnTo>
                    <a:pt x="1854113" y="61993"/>
                  </a:lnTo>
                  <a:lnTo>
                    <a:pt x="1897953" y="76116"/>
                  </a:lnTo>
                  <a:lnTo>
                    <a:pt x="1941168" y="91594"/>
                  </a:lnTo>
                  <a:lnTo>
                    <a:pt x="1983731" y="108402"/>
                  </a:lnTo>
                  <a:lnTo>
                    <a:pt x="2025617" y="126514"/>
                  </a:lnTo>
                  <a:lnTo>
                    <a:pt x="2066802" y="145906"/>
                  </a:lnTo>
                  <a:lnTo>
                    <a:pt x="2107260" y="166552"/>
                  </a:lnTo>
                  <a:lnTo>
                    <a:pt x="2146967" y="188427"/>
                  </a:lnTo>
                  <a:lnTo>
                    <a:pt x="2185896" y="211507"/>
                  </a:lnTo>
                  <a:lnTo>
                    <a:pt x="2224023" y="235765"/>
                  </a:lnTo>
                  <a:lnTo>
                    <a:pt x="2261322" y="261178"/>
                  </a:lnTo>
                  <a:lnTo>
                    <a:pt x="2297770" y="287719"/>
                  </a:lnTo>
                  <a:lnTo>
                    <a:pt x="2333339" y="315364"/>
                  </a:lnTo>
                  <a:lnTo>
                    <a:pt x="2368006" y="344087"/>
                  </a:lnTo>
                  <a:lnTo>
                    <a:pt x="2401746" y="373864"/>
                  </a:lnTo>
                  <a:lnTo>
                    <a:pt x="2434532" y="404669"/>
                  </a:lnTo>
                  <a:lnTo>
                    <a:pt x="2466341" y="436477"/>
                  </a:lnTo>
                  <a:lnTo>
                    <a:pt x="2497146" y="469263"/>
                  </a:lnTo>
                  <a:lnTo>
                    <a:pt x="2526923" y="503002"/>
                  </a:lnTo>
                  <a:lnTo>
                    <a:pt x="2555646" y="537669"/>
                  </a:lnTo>
                  <a:lnTo>
                    <a:pt x="2583291" y="573238"/>
                  </a:lnTo>
                  <a:lnTo>
                    <a:pt x="2609833" y="609685"/>
                  </a:lnTo>
                  <a:lnTo>
                    <a:pt x="2635245" y="646985"/>
                  </a:lnTo>
                  <a:lnTo>
                    <a:pt x="2659504" y="685111"/>
                  </a:lnTo>
                  <a:lnTo>
                    <a:pt x="2682584" y="724040"/>
                  </a:lnTo>
                  <a:lnTo>
                    <a:pt x="2704460" y="763746"/>
                  </a:lnTo>
                  <a:lnTo>
                    <a:pt x="2725106" y="804204"/>
                  </a:lnTo>
                  <a:lnTo>
                    <a:pt x="2744498" y="845389"/>
                  </a:lnTo>
                  <a:lnTo>
                    <a:pt x="2762610" y="887275"/>
                  </a:lnTo>
                  <a:lnTo>
                    <a:pt x="2779418" y="929838"/>
                  </a:lnTo>
                  <a:lnTo>
                    <a:pt x="2794896" y="973053"/>
                  </a:lnTo>
                  <a:lnTo>
                    <a:pt x="2809020" y="1016893"/>
                  </a:lnTo>
                  <a:lnTo>
                    <a:pt x="2821763" y="1061335"/>
                  </a:lnTo>
                  <a:lnTo>
                    <a:pt x="2833101" y="1106353"/>
                  </a:lnTo>
                  <a:lnTo>
                    <a:pt x="2843009" y="1151922"/>
                  </a:lnTo>
                  <a:lnTo>
                    <a:pt x="2851461" y="1198017"/>
                  </a:lnTo>
                  <a:lnTo>
                    <a:pt x="2858434" y="1244612"/>
                  </a:lnTo>
                  <a:lnTo>
                    <a:pt x="2863900" y="1291683"/>
                  </a:lnTo>
                  <a:lnTo>
                    <a:pt x="2867836" y="1339205"/>
                  </a:lnTo>
                  <a:lnTo>
                    <a:pt x="2870216" y="1387152"/>
                  </a:lnTo>
                  <a:lnTo>
                    <a:pt x="2871014" y="1435499"/>
                  </a:lnTo>
                  <a:lnTo>
                    <a:pt x="2870216" y="1483847"/>
                  </a:lnTo>
                  <a:lnTo>
                    <a:pt x="2867836" y="1531795"/>
                  </a:lnTo>
                  <a:lnTo>
                    <a:pt x="2863900" y="1579317"/>
                  </a:lnTo>
                  <a:lnTo>
                    <a:pt x="2858434" y="1626389"/>
                  </a:lnTo>
                  <a:lnTo>
                    <a:pt x="2851461" y="1672986"/>
                  </a:lnTo>
                  <a:lnTo>
                    <a:pt x="2843009" y="1719081"/>
                  </a:lnTo>
                  <a:lnTo>
                    <a:pt x="2833101" y="1764651"/>
                  </a:lnTo>
                  <a:lnTo>
                    <a:pt x="2821763" y="1809669"/>
                  </a:lnTo>
                  <a:lnTo>
                    <a:pt x="2809020" y="1854112"/>
                  </a:lnTo>
                  <a:lnTo>
                    <a:pt x="2794896" y="1897953"/>
                  </a:lnTo>
                  <a:lnTo>
                    <a:pt x="2779418" y="1941168"/>
                  </a:lnTo>
                  <a:lnTo>
                    <a:pt x="2762610" y="1983731"/>
                  </a:lnTo>
                  <a:lnTo>
                    <a:pt x="2744498" y="2025618"/>
                  </a:lnTo>
                  <a:lnTo>
                    <a:pt x="2725106" y="2066803"/>
                  </a:lnTo>
                  <a:lnTo>
                    <a:pt x="2704460" y="2107261"/>
                  </a:lnTo>
                  <a:lnTo>
                    <a:pt x="2682584" y="2146968"/>
                  </a:lnTo>
                  <a:lnTo>
                    <a:pt x="2659504" y="2185897"/>
                  </a:lnTo>
                  <a:lnTo>
                    <a:pt x="2635245" y="2224024"/>
                  </a:lnTo>
                  <a:lnTo>
                    <a:pt x="2609833" y="2261323"/>
                  </a:lnTo>
                  <a:lnTo>
                    <a:pt x="2583291" y="2297770"/>
                  </a:lnTo>
                  <a:lnTo>
                    <a:pt x="2555646" y="2333340"/>
                  </a:lnTo>
                  <a:lnTo>
                    <a:pt x="2526923" y="2368007"/>
                  </a:lnTo>
                  <a:lnTo>
                    <a:pt x="2497146" y="2401746"/>
                  </a:lnTo>
                  <a:lnTo>
                    <a:pt x="2466341" y="2434532"/>
                  </a:lnTo>
                  <a:lnTo>
                    <a:pt x="2434532" y="2466340"/>
                  </a:lnTo>
                  <a:lnTo>
                    <a:pt x="2401746" y="2497145"/>
                  </a:lnTo>
                  <a:lnTo>
                    <a:pt x="2368006" y="2526921"/>
                  </a:lnTo>
                  <a:lnTo>
                    <a:pt x="2333339" y="2555645"/>
                  </a:lnTo>
                  <a:lnTo>
                    <a:pt x="2297770" y="2583289"/>
                  </a:lnTo>
                  <a:lnTo>
                    <a:pt x="2261322" y="2609830"/>
                  </a:lnTo>
                  <a:lnTo>
                    <a:pt x="2224023" y="2635243"/>
                  </a:lnTo>
                  <a:lnTo>
                    <a:pt x="2185896" y="2659501"/>
                  </a:lnTo>
                  <a:lnTo>
                    <a:pt x="2146967" y="2682580"/>
                  </a:lnTo>
                  <a:lnTo>
                    <a:pt x="2107260" y="2704456"/>
                  </a:lnTo>
                  <a:lnTo>
                    <a:pt x="2066802" y="2725102"/>
                  </a:lnTo>
                  <a:lnTo>
                    <a:pt x="2025617" y="2744493"/>
                  </a:lnTo>
                  <a:lnTo>
                    <a:pt x="1983731" y="2762605"/>
                  </a:lnTo>
                  <a:lnTo>
                    <a:pt x="1941168" y="2779413"/>
                  </a:lnTo>
                  <a:lnTo>
                    <a:pt x="1897953" y="2794890"/>
                  </a:lnTo>
                  <a:lnTo>
                    <a:pt x="1854113" y="2809013"/>
                  </a:lnTo>
                  <a:lnTo>
                    <a:pt x="1809671" y="2821756"/>
                  </a:lnTo>
                  <a:lnTo>
                    <a:pt x="1764652" y="2833094"/>
                  </a:lnTo>
                  <a:lnTo>
                    <a:pt x="1719083" y="2843002"/>
                  </a:lnTo>
                  <a:lnTo>
                    <a:pt x="1672989" y="2851454"/>
                  </a:lnTo>
                  <a:lnTo>
                    <a:pt x="1626393" y="2858426"/>
                  </a:lnTo>
                  <a:lnTo>
                    <a:pt x="1579322" y="2863892"/>
                  </a:lnTo>
                  <a:lnTo>
                    <a:pt x="1531801" y="2867828"/>
                  </a:lnTo>
                  <a:lnTo>
                    <a:pt x="1483854" y="2870208"/>
                  </a:lnTo>
                  <a:lnTo>
                    <a:pt x="1435507" y="2871006"/>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13" name="object 13"/>
            <p:cNvSpPr/>
            <p:nvPr/>
          </p:nvSpPr>
          <p:spPr>
            <a:xfrm>
              <a:off x="7768437" y="3081261"/>
              <a:ext cx="2153285" cy="2153285"/>
            </a:xfrm>
            <a:custGeom>
              <a:avLst/>
              <a:gdLst/>
              <a:ahLst/>
              <a:cxnLst/>
              <a:rect l="l" t="t" r="r" b="b"/>
              <a:pathLst>
                <a:path w="2153284" h="2153285">
                  <a:moveTo>
                    <a:pt x="1076629" y="0"/>
                  </a:moveTo>
                  <a:lnTo>
                    <a:pt x="1028671" y="1048"/>
                  </a:lnTo>
                  <a:lnTo>
                    <a:pt x="981251" y="4166"/>
                  </a:lnTo>
                  <a:lnTo>
                    <a:pt x="934411" y="9309"/>
                  </a:lnTo>
                  <a:lnTo>
                    <a:pt x="888196" y="16433"/>
                  </a:lnTo>
                  <a:lnTo>
                    <a:pt x="842650" y="25495"/>
                  </a:lnTo>
                  <a:lnTo>
                    <a:pt x="797816" y="36450"/>
                  </a:lnTo>
                  <a:lnTo>
                    <a:pt x="753738" y="49256"/>
                  </a:lnTo>
                  <a:lnTo>
                    <a:pt x="710460" y="63867"/>
                  </a:lnTo>
                  <a:lnTo>
                    <a:pt x="668025" y="80242"/>
                  </a:lnTo>
                  <a:lnTo>
                    <a:pt x="626477" y="98334"/>
                  </a:lnTo>
                  <a:lnTo>
                    <a:pt x="585861" y="118102"/>
                  </a:lnTo>
                  <a:lnTo>
                    <a:pt x="546220" y="139501"/>
                  </a:lnTo>
                  <a:lnTo>
                    <a:pt x="507597" y="162488"/>
                  </a:lnTo>
                  <a:lnTo>
                    <a:pt x="470036" y="187018"/>
                  </a:lnTo>
                  <a:lnTo>
                    <a:pt x="433582" y="213048"/>
                  </a:lnTo>
                  <a:lnTo>
                    <a:pt x="398278" y="240535"/>
                  </a:lnTo>
                  <a:lnTo>
                    <a:pt x="364167" y="269433"/>
                  </a:lnTo>
                  <a:lnTo>
                    <a:pt x="331293" y="299701"/>
                  </a:lnTo>
                  <a:lnTo>
                    <a:pt x="299701" y="331293"/>
                  </a:lnTo>
                  <a:lnTo>
                    <a:pt x="269433" y="364167"/>
                  </a:lnTo>
                  <a:lnTo>
                    <a:pt x="240535" y="398278"/>
                  </a:lnTo>
                  <a:lnTo>
                    <a:pt x="213048" y="433582"/>
                  </a:lnTo>
                  <a:lnTo>
                    <a:pt x="187018" y="470036"/>
                  </a:lnTo>
                  <a:lnTo>
                    <a:pt x="162488" y="507597"/>
                  </a:lnTo>
                  <a:lnTo>
                    <a:pt x="139501" y="546220"/>
                  </a:lnTo>
                  <a:lnTo>
                    <a:pt x="118102" y="585861"/>
                  </a:lnTo>
                  <a:lnTo>
                    <a:pt x="98334" y="626477"/>
                  </a:lnTo>
                  <a:lnTo>
                    <a:pt x="80242" y="668025"/>
                  </a:lnTo>
                  <a:lnTo>
                    <a:pt x="63867" y="710460"/>
                  </a:lnTo>
                  <a:lnTo>
                    <a:pt x="49256" y="753738"/>
                  </a:lnTo>
                  <a:lnTo>
                    <a:pt x="36450" y="797816"/>
                  </a:lnTo>
                  <a:lnTo>
                    <a:pt x="25495" y="842650"/>
                  </a:lnTo>
                  <a:lnTo>
                    <a:pt x="16433" y="888196"/>
                  </a:lnTo>
                  <a:lnTo>
                    <a:pt x="9309" y="934411"/>
                  </a:lnTo>
                  <a:lnTo>
                    <a:pt x="4166" y="981251"/>
                  </a:lnTo>
                  <a:lnTo>
                    <a:pt x="1048" y="1028671"/>
                  </a:lnTo>
                  <a:lnTo>
                    <a:pt x="0" y="1076629"/>
                  </a:lnTo>
                  <a:lnTo>
                    <a:pt x="1048" y="1124586"/>
                  </a:lnTo>
                  <a:lnTo>
                    <a:pt x="4166" y="1172006"/>
                  </a:lnTo>
                  <a:lnTo>
                    <a:pt x="9309" y="1218845"/>
                  </a:lnTo>
                  <a:lnTo>
                    <a:pt x="16433" y="1265059"/>
                  </a:lnTo>
                  <a:lnTo>
                    <a:pt x="25495" y="1310605"/>
                  </a:lnTo>
                  <a:lnTo>
                    <a:pt x="36450" y="1355438"/>
                  </a:lnTo>
                  <a:lnTo>
                    <a:pt x="49256" y="1399516"/>
                  </a:lnTo>
                  <a:lnTo>
                    <a:pt x="63867" y="1442794"/>
                  </a:lnTo>
                  <a:lnTo>
                    <a:pt x="80242" y="1485228"/>
                  </a:lnTo>
                  <a:lnTo>
                    <a:pt x="98334" y="1526776"/>
                  </a:lnTo>
                  <a:lnTo>
                    <a:pt x="118102" y="1567392"/>
                  </a:lnTo>
                  <a:lnTo>
                    <a:pt x="139501" y="1607033"/>
                  </a:lnTo>
                  <a:lnTo>
                    <a:pt x="162488" y="1645656"/>
                  </a:lnTo>
                  <a:lnTo>
                    <a:pt x="187018" y="1683217"/>
                  </a:lnTo>
                  <a:lnTo>
                    <a:pt x="213048" y="1719671"/>
                  </a:lnTo>
                  <a:lnTo>
                    <a:pt x="240535" y="1754976"/>
                  </a:lnTo>
                  <a:lnTo>
                    <a:pt x="269433" y="1789087"/>
                  </a:lnTo>
                  <a:lnTo>
                    <a:pt x="299701" y="1821961"/>
                  </a:lnTo>
                  <a:lnTo>
                    <a:pt x="331293" y="1853553"/>
                  </a:lnTo>
                  <a:lnTo>
                    <a:pt x="364167" y="1883821"/>
                  </a:lnTo>
                  <a:lnTo>
                    <a:pt x="398278" y="1912720"/>
                  </a:lnTo>
                  <a:lnTo>
                    <a:pt x="433582" y="1940207"/>
                  </a:lnTo>
                  <a:lnTo>
                    <a:pt x="470036" y="1966237"/>
                  </a:lnTo>
                  <a:lnTo>
                    <a:pt x="507597" y="1990768"/>
                  </a:lnTo>
                  <a:lnTo>
                    <a:pt x="546220" y="2013755"/>
                  </a:lnTo>
                  <a:lnTo>
                    <a:pt x="585861" y="2035154"/>
                  </a:lnTo>
                  <a:lnTo>
                    <a:pt x="626477" y="2054922"/>
                  </a:lnTo>
                  <a:lnTo>
                    <a:pt x="668025" y="2073015"/>
                  </a:lnTo>
                  <a:lnTo>
                    <a:pt x="710460" y="2089390"/>
                  </a:lnTo>
                  <a:lnTo>
                    <a:pt x="753738" y="2104002"/>
                  </a:lnTo>
                  <a:lnTo>
                    <a:pt x="797816" y="2116807"/>
                  </a:lnTo>
                  <a:lnTo>
                    <a:pt x="842650" y="2127763"/>
                  </a:lnTo>
                  <a:lnTo>
                    <a:pt x="888196" y="2136825"/>
                  </a:lnTo>
                  <a:lnTo>
                    <a:pt x="934411" y="2143949"/>
                  </a:lnTo>
                  <a:lnTo>
                    <a:pt x="981251" y="2149092"/>
                  </a:lnTo>
                  <a:lnTo>
                    <a:pt x="1028671" y="2152210"/>
                  </a:lnTo>
                  <a:lnTo>
                    <a:pt x="1076629" y="2153259"/>
                  </a:lnTo>
                  <a:lnTo>
                    <a:pt x="1124586" y="2152210"/>
                  </a:lnTo>
                  <a:lnTo>
                    <a:pt x="1172006" y="2149092"/>
                  </a:lnTo>
                  <a:lnTo>
                    <a:pt x="1218845" y="2143949"/>
                  </a:lnTo>
                  <a:lnTo>
                    <a:pt x="1265059" y="2136825"/>
                  </a:lnTo>
                  <a:lnTo>
                    <a:pt x="1310605" y="2127763"/>
                  </a:lnTo>
                  <a:lnTo>
                    <a:pt x="1355438" y="2116807"/>
                  </a:lnTo>
                  <a:lnTo>
                    <a:pt x="1399516" y="2104002"/>
                  </a:lnTo>
                  <a:lnTo>
                    <a:pt x="1442794" y="2089390"/>
                  </a:lnTo>
                  <a:lnTo>
                    <a:pt x="1485228" y="2073015"/>
                  </a:lnTo>
                  <a:lnTo>
                    <a:pt x="1526776" y="2054922"/>
                  </a:lnTo>
                  <a:lnTo>
                    <a:pt x="1567392" y="2035154"/>
                  </a:lnTo>
                  <a:lnTo>
                    <a:pt x="1607033" y="2013755"/>
                  </a:lnTo>
                  <a:lnTo>
                    <a:pt x="1645656" y="1990768"/>
                  </a:lnTo>
                  <a:lnTo>
                    <a:pt x="1683217" y="1966237"/>
                  </a:lnTo>
                  <a:lnTo>
                    <a:pt x="1719671" y="1940207"/>
                  </a:lnTo>
                  <a:lnTo>
                    <a:pt x="1754976" y="1912720"/>
                  </a:lnTo>
                  <a:lnTo>
                    <a:pt x="1789087" y="1883821"/>
                  </a:lnTo>
                  <a:lnTo>
                    <a:pt x="1821961" y="1853553"/>
                  </a:lnTo>
                  <a:lnTo>
                    <a:pt x="1853553" y="1821961"/>
                  </a:lnTo>
                  <a:lnTo>
                    <a:pt x="1883821" y="1789087"/>
                  </a:lnTo>
                  <a:lnTo>
                    <a:pt x="1912720" y="1754976"/>
                  </a:lnTo>
                  <a:lnTo>
                    <a:pt x="1940207" y="1719671"/>
                  </a:lnTo>
                  <a:lnTo>
                    <a:pt x="1966237" y="1683217"/>
                  </a:lnTo>
                  <a:lnTo>
                    <a:pt x="1990768" y="1645656"/>
                  </a:lnTo>
                  <a:lnTo>
                    <a:pt x="2013755" y="1607033"/>
                  </a:lnTo>
                  <a:lnTo>
                    <a:pt x="2035154" y="1567392"/>
                  </a:lnTo>
                  <a:lnTo>
                    <a:pt x="2054922" y="1526776"/>
                  </a:lnTo>
                  <a:lnTo>
                    <a:pt x="2073015" y="1485228"/>
                  </a:lnTo>
                  <a:lnTo>
                    <a:pt x="2089390" y="1442794"/>
                  </a:lnTo>
                  <a:lnTo>
                    <a:pt x="2104002" y="1399516"/>
                  </a:lnTo>
                  <a:lnTo>
                    <a:pt x="2116807" y="1355438"/>
                  </a:lnTo>
                  <a:lnTo>
                    <a:pt x="2127763" y="1310605"/>
                  </a:lnTo>
                  <a:lnTo>
                    <a:pt x="2136825" y="1265059"/>
                  </a:lnTo>
                  <a:lnTo>
                    <a:pt x="2143949" y="1218845"/>
                  </a:lnTo>
                  <a:lnTo>
                    <a:pt x="2149092" y="1172006"/>
                  </a:lnTo>
                  <a:lnTo>
                    <a:pt x="2152210" y="1124586"/>
                  </a:lnTo>
                  <a:lnTo>
                    <a:pt x="2153259" y="1076629"/>
                  </a:lnTo>
                  <a:lnTo>
                    <a:pt x="2152210" y="1028671"/>
                  </a:lnTo>
                  <a:lnTo>
                    <a:pt x="2149092" y="981251"/>
                  </a:lnTo>
                  <a:lnTo>
                    <a:pt x="2143949" y="934411"/>
                  </a:lnTo>
                  <a:lnTo>
                    <a:pt x="2136825" y="888196"/>
                  </a:lnTo>
                  <a:lnTo>
                    <a:pt x="2127763" y="842650"/>
                  </a:lnTo>
                  <a:lnTo>
                    <a:pt x="2116807" y="797816"/>
                  </a:lnTo>
                  <a:lnTo>
                    <a:pt x="2104002" y="753738"/>
                  </a:lnTo>
                  <a:lnTo>
                    <a:pt x="2089390" y="710460"/>
                  </a:lnTo>
                  <a:lnTo>
                    <a:pt x="2073015" y="668025"/>
                  </a:lnTo>
                  <a:lnTo>
                    <a:pt x="2054922" y="626477"/>
                  </a:lnTo>
                  <a:lnTo>
                    <a:pt x="2035154" y="585861"/>
                  </a:lnTo>
                  <a:lnTo>
                    <a:pt x="2013755" y="546220"/>
                  </a:lnTo>
                  <a:lnTo>
                    <a:pt x="1990768" y="507597"/>
                  </a:lnTo>
                  <a:lnTo>
                    <a:pt x="1966237" y="470036"/>
                  </a:lnTo>
                  <a:lnTo>
                    <a:pt x="1940207" y="433582"/>
                  </a:lnTo>
                  <a:lnTo>
                    <a:pt x="1912720" y="398278"/>
                  </a:lnTo>
                  <a:lnTo>
                    <a:pt x="1883821" y="364167"/>
                  </a:lnTo>
                  <a:lnTo>
                    <a:pt x="1853553" y="331293"/>
                  </a:lnTo>
                  <a:lnTo>
                    <a:pt x="1821961" y="299701"/>
                  </a:lnTo>
                  <a:lnTo>
                    <a:pt x="1789087" y="269433"/>
                  </a:lnTo>
                  <a:lnTo>
                    <a:pt x="1754976" y="240535"/>
                  </a:lnTo>
                  <a:lnTo>
                    <a:pt x="1719671" y="213048"/>
                  </a:lnTo>
                  <a:lnTo>
                    <a:pt x="1683217" y="187018"/>
                  </a:lnTo>
                  <a:lnTo>
                    <a:pt x="1645656" y="162488"/>
                  </a:lnTo>
                  <a:lnTo>
                    <a:pt x="1607033" y="139501"/>
                  </a:lnTo>
                  <a:lnTo>
                    <a:pt x="1567392" y="118102"/>
                  </a:lnTo>
                  <a:lnTo>
                    <a:pt x="1526776" y="98334"/>
                  </a:lnTo>
                  <a:lnTo>
                    <a:pt x="1485228" y="80242"/>
                  </a:lnTo>
                  <a:lnTo>
                    <a:pt x="1442794" y="63867"/>
                  </a:lnTo>
                  <a:lnTo>
                    <a:pt x="1399516" y="49256"/>
                  </a:lnTo>
                  <a:lnTo>
                    <a:pt x="1355438" y="36450"/>
                  </a:lnTo>
                  <a:lnTo>
                    <a:pt x="1310605" y="25495"/>
                  </a:lnTo>
                  <a:lnTo>
                    <a:pt x="1265059" y="16433"/>
                  </a:lnTo>
                  <a:lnTo>
                    <a:pt x="1218845" y="9309"/>
                  </a:lnTo>
                  <a:lnTo>
                    <a:pt x="1172006" y="4166"/>
                  </a:lnTo>
                  <a:lnTo>
                    <a:pt x="1124586" y="1048"/>
                  </a:lnTo>
                  <a:lnTo>
                    <a:pt x="1076629" y="0"/>
                  </a:lnTo>
                  <a:close/>
                </a:path>
              </a:pathLst>
            </a:custGeom>
            <a:solidFill>
              <a:srgbClr val="85B3FF"/>
            </a:solidFill>
          </p:spPr>
          <p:txBody>
            <a:bodyPr wrap="square" lIns="0" tIns="0" rIns="0" bIns="0" rtlCol="0"/>
            <a:lstStyle/>
            <a:p>
              <a:endParaRPr sz="1125">
                <a:solidFill>
                  <a:prstClr val="black"/>
                </a:solidFill>
              </a:endParaRPr>
            </a:p>
          </p:txBody>
        </p:sp>
        <p:sp>
          <p:nvSpPr>
            <p:cNvPr id="14" name="object 14"/>
            <p:cNvSpPr/>
            <p:nvPr/>
          </p:nvSpPr>
          <p:spPr>
            <a:xfrm>
              <a:off x="7768440" y="3081258"/>
              <a:ext cx="2153285" cy="2153285"/>
            </a:xfrm>
            <a:custGeom>
              <a:avLst/>
              <a:gdLst/>
              <a:ahLst/>
              <a:cxnLst/>
              <a:rect l="l" t="t" r="r" b="b"/>
              <a:pathLst>
                <a:path w="2153284" h="2153285">
                  <a:moveTo>
                    <a:pt x="1076630" y="2153253"/>
                  </a:moveTo>
                  <a:lnTo>
                    <a:pt x="1028673" y="2152204"/>
                  </a:lnTo>
                  <a:lnTo>
                    <a:pt x="981254" y="2149086"/>
                  </a:lnTo>
                  <a:lnTo>
                    <a:pt x="934415" y="2143943"/>
                  </a:lnTo>
                  <a:lnTo>
                    <a:pt x="888201" y="2136819"/>
                  </a:lnTo>
                  <a:lnTo>
                    <a:pt x="842655" y="2127758"/>
                  </a:lnTo>
                  <a:lnTo>
                    <a:pt x="797822" y="2116802"/>
                  </a:lnTo>
                  <a:lnTo>
                    <a:pt x="753744" y="2103997"/>
                  </a:lnTo>
                  <a:lnTo>
                    <a:pt x="710466" y="2089385"/>
                  </a:lnTo>
                  <a:lnTo>
                    <a:pt x="668032" y="2073011"/>
                  </a:lnTo>
                  <a:lnTo>
                    <a:pt x="626485" y="2054918"/>
                  </a:lnTo>
                  <a:lnTo>
                    <a:pt x="585868" y="2035151"/>
                  </a:lnTo>
                  <a:lnTo>
                    <a:pt x="546227" y="2013752"/>
                  </a:lnTo>
                  <a:lnTo>
                    <a:pt x="507604" y="1990765"/>
                  </a:lnTo>
                  <a:lnTo>
                    <a:pt x="470043" y="1966235"/>
                  </a:lnTo>
                  <a:lnTo>
                    <a:pt x="433589" y="1940205"/>
                  </a:lnTo>
                  <a:lnTo>
                    <a:pt x="398284" y="1912719"/>
                  </a:lnTo>
                  <a:lnTo>
                    <a:pt x="364173" y="1883820"/>
                  </a:lnTo>
                  <a:lnTo>
                    <a:pt x="331299" y="1853553"/>
                  </a:lnTo>
                  <a:lnTo>
                    <a:pt x="299707" y="1821961"/>
                  </a:lnTo>
                  <a:lnTo>
                    <a:pt x="269439" y="1789087"/>
                  </a:lnTo>
                  <a:lnTo>
                    <a:pt x="240540" y="1754976"/>
                  </a:lnTo>
                  <a:lnTo>
                    <a:pt x="213053" y="1719672"/>
                  </a:lnTo>
                  <a:lnTo>
                    <a:pt x="187022" y="1683217"/>
                  </a:lnTo>
                  <a:lnTo>
                    <a:pt x="162492" y="1645657"/>
                  </a:lnTo>
                  <a:lnTo>
                    <a:pt x="139505" y="1607034"/>
                  </a:lnTo>
                  <a:lnTo>
                    <a:pt x="118105" y="1567393"/>
                  </a:lnTo>
                  <a:lnTo>
                    <a:pt x="98337" y="1526776"/>
                  </a:lnTo>
                  <a:lnTo>
                    <a:pt x="80244" y="1485229"/>
                  </a:lnTo>
                  <a:lnTo>
                    <a:pt x="63869" y="1442794"/>
                  </a:lnTo>
                  <a:lnTo>
                    <a:pt x="49257" y="1399516"/>
                  </a:lnTo>
                  <a:lnTo>
                    <a:pt x="36451" y="1355437"/>
                  </a:lnTo>
                  <a:lnTo>
                    <a:pt x="25496" y="1310603"/>
                  </a:lnTo>
                  <a:lnTo>
                    <a:pt x="16434" y="1265057"/>
                  </a:lnTo>
                  <a:lnTo>
                    <a:pt x="9309" y="1218841"/>
                  </a:lnTo>
                  <a:lnTo>
                    <a:pt x="4166" y="1172001"/>
                  </a:lnTo>
                  <a:lnTo>
                    <a:pt x="1049" y="1124580"/>
                  </a:lnTo>
                  <a:lnTo>
                    <a:pt x="0" y="1076622"/>
                  </a:lnTo>
                  <a:lnTo>
                    <a:pt x="1049" y="1028665"/>
                  </a:lnTo>
                  <a:lnTo>
                    <a:pt x="4166" y="981246"/>
                  </a:lnTo>
                  <a:lnTo>
                    <a:pt x="9309" y="934407"/>
                  </a:lnTo>
                  <a:lnTo>
                    <a:pt x="16434" y="888193"/>
                  </a:lnTo>
                  <a:lnTo>
                    <a:pt x="25496" y="842648"/>
                  </a:lnTo>
                  <a:lnTo>
                    <a:pt x="36451" y="797814"/>
                  </a:lnTo>
                  <a:lnTo>
                    <a:pt x="49257" y="753737"/>
                  </a:lnTo>
                  <a:lnTo>
                    <a:pt x="63869" y="710459"/>
                  </a:lnTo>
                  <a:lnTo>
                    <a:pt x="80244" y="668025"/>
                  </a:lnTo>
                  <a:lnTo>
                    <a:pt x="98337" y="626478"/>
                  </a:lnTo>
                  <a:lnTo>
                    <a:pt x="118105" y="585862"/>
                  </a:lnTo>
                  <a:lnTo>
                    <a:pt x="139505" y="546221"/>
                  </a:lnTo>
                  <a:lnTo>
                    <a:pt x="162492" y="507598"/>
                  </a:lnTo>
                  <a:lnTo>
                    <a:pt x="187022" y="470038"/>
                  </a:lnTo>
                  <a:lnTo>
                    <a:pt x="213053" y="433584"/>
                  </a:lnTo>
                  <a:lnTo>
                    <a:pt x="240540" y="398279"/>
                  </a:lnTo>
                  <a:lnTo>
                    <a:pt x="269439" y="364169"/>
                  </a:lnTo>
                  <a:lnTo>
                    <a:pt x="299707" y="331295"/>
                  </a:lnTo>
                  <a:lnTo>
                    <a:pt x="331299" y="299703"/>
                  </a:lnTo>
                  <a:lnTo>
                    <a:pt x="364173" y="269435"/>
                  </a:lnTo>
                  <a:lnTo>
                    <a:pt x="398284" y="240536"/>
                  </a:lnTo>
                  <a:lnTo>
                    <a:pt x="433589" y="213050"/>
                  </a:lnTo>
                  <a:lnTo>
                    <a:pt x="470043" y="187020"/>
                  </a:lnTo>
                  <a:lnTo>
                    <a:pt x="507604" y="162489"/>
                  </a:lnTo>
                  <a:lnTo>
                    <a:pt x="546227" y="139503"/>
                  </a:lnTo>
                  <a:lnTo>
                    <a:pt x="585868" y="118104"/>
                  </a:lnTo>
                  <a:lnTo>
                    <a:pt x="626485" y="98335"/>
                  </a:lnTo>
                  <a:lnTo>
                    <a:pt x="668032" y="80242"/>
                  </a:lnTo>
                  <a:lnTo>
                    <a:pt x="710466" y="63868"/>
                  </a:lnTo>
                  <a:lnTo>
                    <a:pt x="753744" y="49256"/>
                  </a:lnTo>
                  <a:lnTo>
                    <a:pt x="797822" y="36451"/>
                  </a:lnTo>
                  <a:lnTo>
                    <a:pt x="842655" y="25495"/>
                  </a:lnTo>
                  <a:lnTo>
                    <a:pt x="888201" y="16433"/>
                  </a:lnTo>
                  <a:lnTo>
                    <a:pt x="934415" y="9309"/>
                  </a:lnTo>
                  <a:lnTo>
                    <a:pt x="981254" y="4166"/>
                  </a:lnTo>
                  <a:lnTo>
                    <a:pt x="1028673" y="1049"/>
                  </a:lnTo>
                  <a:lnTo>
                    <a:pt x="1076630" y="0"/>
                  </a:lnTo>
                  <a:lnTo>
                    <a:pt x="1124587" y="1049"/>
                  </a:lnTo>
                  <a:lnTo>
                    <a:pt x="1172006" y="4166"/>
                  </a:lnTo>
                  <a:lnTo>
                    <a:pt x="1218845" y="9309"/>
                  </a:lnTo>
                  <a:lnTo>
                    <a:pt x="1265059" y="16433"/>
                  </a:lnTo>
                  <a:lnTo>
                    <a:pt x="1310605" y="25495"/>
                  </a:lnTo>
                  <a:lnTo>
                    <a:pt x="1355439" y="36451"/>
                  </a:lnTo>
                  <a:lnTo>
                    <a:pt x="1399516" y="49256"/>
                  </a:lnTo>
                  <a:lnTo>
                    <a:pt x="1442794" y="63868"/>
                  </a:lnTo>
                  <a:lnTo>
                    <a:pt x="1485228" y="80242"/>
                  </a:lnTo>
                  <a:lnTo>
                    <a:pt x="1526776" y="98335"/>
                  </a:lnTo>
                  <a:lnTo>
                    <a:pt x="1567392" y="118104"/>
                  </a:lnTo>
                  <a:lnTo>
                    <a:pt x="1607033" y="139503"/>
                  </a:lnTo>
                  <a:lnTo>
                    <a:pt x="1645656" y="162489"/>
                  </a:lnTo>
                  <a:lnTo>
                    <a:pt x="1683217" y="187020"/>
                  </a:lnTo>
                  <a:lnTo>
                    <a:pt x="1719671" y="213050"/>
                  </a:lnTo>
                  <a:lnTo>
                    <a:pt x="1754976" y="240536"/>
                  </a:lnTo>
                  <a:lnTo>
                    <a:pt x="1789087" y="269435"/>
                  </a:lnTo>
                  <a:lnTo>
                    <a:pt x="1821961" y="299703"/>
                  </a:lnTo>
                  <a:lnTo>
                    <a:pt x="1853554" y="331295"/>
                  </a:lnTo>
                  <a:lnTo>
                    <a:pt x="1883821" y="364169"/>
                  </a:lnTo>
                  <a:lnTo>
                    <a:pt x="1912720" y="398279"/>
                  </a:lnTo>
                  <a:lnTo>
                    <a:pt x="1940207" y="433584"/>
                  </a:lnTo>
                  <a:lnTo>
                    <a:pt x="1966238" y="470038"/>
                  </a:lnTo>
                  <a:lnTo>
                    <a:pt x="1990768" y="507598"/>
                  </a:lnTo>
                  <a:lnTo>
                    <a:pt x="2013755" y="546221"/>
                  </a:lnTo>
                  <a:lnTo>
                    <a:pt x="2035155" y="585862"/>
                  </a:lnTo>
                  <a:lnTo>
                    <a:pt x="2054923" y="626478"/>
                  </a:lnTo>
                  <a:lnTo>
                    <a:pt x="2073017" y="668025"/>
                  </a:lnTo>
                  <a:lnTo>
                    <a:pt x="2089391" y="710459"/>
                  </a:lnTo>
                  <a:lnTo>
                    <a:pt x="2104003" y="753737"/>
                  </a:lnTo>
                  <a:lnTo>
                    <a:pt x="2116809" y="797814"/>
                  </a:lnTo>
                  <a:lnTo>
                    <a:pt x="2127765" y="842648"/>
                  </a:lnTo>
                  <a:lnTo>
                    <a:pt x="2136826" y="888193"/>
                  </a:lnTo>
                  <a:lnTo>
                    <a:pt x="2143951" y="934407"/>
                  </a:lnTo>
                  <a:lnTo>
                    <a:pt x="2149094" y="981246"/>
                  </a:lnTo>
                  <a:lnTo>
                    <a:pt x="2152212" y="1028665"/>
                  </a:lnTo>
                  <a:lnTo>
                    <a:pt x="2153261" y="1076622"/>
                  </a:lnTo>
                  <a:lnTo>
                    <a:pt x="2152212" y="1124580"/>
                  </a:lnTo>
                  <a:lnTo>
                    <a:pt x="2149094" y="1172001"/>
                  </a:lnTo>
                  <a:lnTo>
                    <a:pt x="2143951" y="1218841"/>
                  </a:lnTo>
                  <a:lnTo>
                    <a:pt x="2136826" y="1265057"/>
                  </a:lnTo>
                  <a:lnTo>
                    <a:pt x="2127765" y="1310603"/>
                  </a:lnTo>
                  <a:lnTo>
                    <a:pt x="2116809" y="1355437"/>
                  </a:lnTo>
                  <a:lnTo>
                    <a:pt x="2104003" y="1399516"/>
                  </a:lnTo>
                  <a:lnTo>
                    <a:pt x="2089391" y="1442794"/>
                  </a:lnTo>
                  <a:lnTo>
                    <a:pt x="2073017" y="1485229"/>
                  </a:lnTo>
                  <a:lnTo>
                    <a:pt x="2054923" y="1526776"/>
                  </a:lnTo>
                  <a:lnTo>
                    <a:pt x="2035155" y="1567393"/>
                  </a:lnTo>
                  <a:lnTo>
                    <a:pt x="2013755" y="1607034"/>
                  </a:lnTo>
                  <a:lnTo>
                    <a:pt x="1990768" y="1645657"/>
                  </a:lnTo>
                  <a:lnTo>
                    <a:pt x="1966238" y="1683217"/>
                  </a:lnTo>
                  <a:lnTo>
                    <a:pt x="1940207" y="1719672"/>
                  </a:lnTo>
                  <a:lnTo>
                    <a:pt x="1912720" y="1754976"/>
                  </a:lnTo>
                  <a:lnTo>
                    <a:pt x="1883821" y="1789087"/>
                  </a:lnTo>
                  <a:lnTo>
                    <a:pt x="1853554" y="1821961"/>
                  </a:lnTo>
                  <a:lnTo>
                    <a:pt x="1821961" y="1853553"/>
                  </a:lnTo>
                  <a:lnTo>
                    <a:pt x="1789087" y="1883820"/>
                  </a:lnTo>
                  <a:lnTo>
                    <a:pt x="1754976" y="1912719"/>
                  </a:lnTo>
                  <a:lnTo>
                    <a:pt x="1719671" y="1940205"/>
                  </a:lnTo>
                  <a:lnTo>
                    <a:pt x="1683217" y="1966235"/>
                  </a:lnTo>
                  <a:lnTo>
                    <a:pt x="1645656" y="1990765"/>
                  </a:lnTo>
                  <a:lnTo>
                    <a:pt x="1607033" y="2013752"/>
                  </a:lnTo>
                  <a:lnTo>
                    <a:pt x="1567392" y="2035151"/>
                  </a:lnTo>
                  <a:lnTo>
                    <a:pt x="1526776" y="2054918"/>
                  </a:lnTo>
                  <a:lnTo>
                    <a:pt x="1485228" y="2073011"/>
                  </a:lnTo>
                  <a:lnTo>
                    <a:pt x="1442794" y="2089385"/>
                  </a:lnTo>
                  <a:lnTo>
                    <a:pt x="1399516" y="2103997"/>
                  </a:lnTo>
                  <a:lnTo>
                    <a:pt x="1355439" y="2116802"/>
                  </a:lnTo>
                  <a:lnTo>
                    <a:pt x="1310605" y="2127758"/>
                  </a:lnTo>
                  <a:lnTo>
                    <a:pt x="1265059" y="2136819"/>
                  </a:lnTo>
                  <a:lnTo>
                    <a:pt x="1218845" y="2143943"/>
                  </a:lnTo>
                  <a:lnTo>
                    <a:pt x="1172006" y="2149086"/>
                  </a:lnTo>
                  <a:lnTo>
                    <a:pt x="1124587" y="2152204"/>
                  </a:lnTo>
                  <a:lnTo>
                    <a:pt x="1076630" y="21532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15" name="object 15"/>
            <p:cNvSpPr/>
            <p:nvPr/>
          </p:nvSpPr>
          <p:spPr>
            <a:xfrm>
              <a:off x="8127314" y="3440137"/>
              <a:ext cx="1435735" cy="1435735"/>
            </a:xfrm>
            <a:custGeom>
              <a:avLst/>
              <a:gdLst/>
              <a:ahLst/>
              <a:cxnLst/>
              <a:rect l="l" t="t" r="r" b="b"/>
              <a:pathLst>
                <a:path w="1435734" h="1435735">
                  <a:moveTo>
                    <a:pt x="717753" y="0"/>
                  </a:moveTo>
                  <a:lnTo>
                    <a:pt x="670560" y="1526"/>
                  </a:lnTo>
                  <a:lnTo>
                    <a:pt x="624183" y="6043"/>
                  </a:lnTo>
                  <a:lnTo>
                    <a:pt x="578715" y="13456"/>
                  </a:lnTo>
                  <a:lnTo>
                    <a:pt x="534251" y="23670"/>
                  </a:lnTo>
                  <a:lnTo>
                    <a:pt x="490887" y="36591"/>
                  </a:lnTo>
                  <a:lnTo>
                    <a:pt x="448716" y="52124"/>
                  </a:lnTo>
                  <a:lnTo>
                    <a:pt x="407832" y="70174"/>
                  </a:lnTo>
                  <a:lnTo>
                    <a:pt x="368332" y="90647"/>
                  </a:lnTo>
                  <a:lnTo>
                    <a:pt x="330308" y="113449"/>
                  </a:lnTo>
                  <a:lnTo>
                    <a:pt x="293857" y="138484"/>
                  </a:lnTo>
                  <a:lnTo>
                    <a:pt x="259071" y="165658"/>
                  </a:lnTo>
                  <a:lnTo>
                    <a:pt x="226047" y="194877"/>
                  </a:lnTo>
                  <a:lnTo>
                    <a:pt x="194877" y="226047"/>
                  </a:lnTo>
                  <a:lnTo>
                    <a:pt x="165658" y="259071"/>
                  </a:lnTo>
                  <a:lnTo>
                    <a:pt x="138484" y="293857"/>
                  </a:lnTo>
                  <a:lnTo>
                    <a:pt x="113449" y="330308"/>
                  </a:lnTo>
                  <a:lnTo>
                    <a:pt x="90647" y="368332"/>
                  </a:lnTo>
                  <a:lnTo>
                    <a:pt x="70174" y="407832"/>
                  </a:lnTo>
                  <a:lnTo>
                    <a:pt x="52124" y="448716"/>
                  </a:lnTo>
                  <a:lnTo>
                    <a:pt x="36591" y="490887"/>
                  </a:lnTo>
                  <a:lnTo>
                    <a:pt x="23670" y="534251"/>
                  </a:lnTo>
                  <a:lnTo>
                    <a:pt x="13456" y="578715"/>
                  </a:lnTo>
                  <a:lnTo>
                    <a:pt x="6043" y="624183"/>
                  </a:lnTo>
                  <a:lnTo>
                    <a:pt x="1526" y="670560"/>
                  </a:lnTo>
                  <a:lnTo>
                    <a:pt x="0" y="717753"/>
                  </a:lnTo>
                  <a:lnTo>
                    <a:pt x="1526" y="764944"/>
                  </a:lnTo>
                  <a:lnTo>
                    <a:pt x="6043" y="811320"/>
                  </a:lnTo>
                  <a:lnTo>
                    <a:pt x="13456" y="856787"/>
                  </a:lnTo>
                  <a:lnTo>
                    <a:pt x="23670" y="901250"/>
                  </a:lnTo>
                  <a:lnTo>
                    <a:pt x="36591" y="944614"/>
                  </a:lnTo>
                  <a:lnTo>
                    <a:pt x="52124" y="986785"/>
                  </a:lnTo>
                  <a:lnTo>
                    <a:pt x="70174" y="1027667"/>
                  </a:lnTo>
                  <a:lnTo>
                    <a:pt x="90647" y="1067168"/>
                  </a:lnTo>
                  <a:lnTo>
                    <a:pt x="113449" y="1105191"/>
                  </a:lnTo>
                  <a:lnTo>
                    <a:pt x="138484" y="1141643"/>
                  </a:lnTo>
                  <a:lnTo>
                    <a:pt x="165658" y="1176429"/>
                  </a:lnTo>
                  <a:lnTo>
                    <a:pt x="194877" y="1209454"/>
                  </a:lnTo>
                  <a:lnTo>
                    <a:pt x="226047" y="1240623"/>
                  </a:lnTo>
                  <a:lnTo>
                    <a:pt x="259071" y="1269843"/>
                  </a:lnTo>
                  <a:lnTo>
                    <a:pt x="293857" y="1297018"/>
                  </a:lnTo>
                  <a:lnTo>
                    <a:pt x="330308" y="1322054"/>
                  </a:lnTo>
                  <a:lnTo>
                    <a:pt x="368332" y="1344856"/>
                  </a:lnTo>
                  <a:lnTo>
                    <a:pt x="407832" y="1365329"/>
                  </a:lnTo>
                  <a:lnTo>
                    <a:pt x="448716" y="1383380"/>
                  </a:lnTo>
                  <a:lnTo>
                    <a:pt x="490887" y="1398913"/>
                  </a:lnTo>
                  <a:lnTo>
                    <a:pt x="534251" y="1411834"/>
                  </a:lnTo>
                  <a:lnTo>
                    <a:pt x="578715" y="1422049"/>
                  </a:lnTo>
                  <a:lnTo>
                    <a:pt x="624183" y="1429462"/>
                  </a:lnTo>
                  <a:lnTo>
                    <a:pt x="670560" y="1433979"/>
                  </a:lnTo>
                  <a:lnTo>
                    <a:pt x="717753" y="1435506"/>
                  </a:lnTo>
                  <a:lnTo>
                    <a:pt x="764945" y="1433979"/>
                  </a:lnTo>
                  <a:lnTo>
                    <a:pt x="811323" y="1429462"/>
                  </a:lnTo>
                  <a:lnTo>
                    <a:pt x="856790" y="1422049"/>
                  </a:lnTo>
                  <a:lnTo>
                    <a:pt x="901254" y="1411834"/>
                  </a:lnTo>
                  <a:lnTo>
                    <a:pt x="944619" y="1398913"/>
                  </a:lnTo>
                  <a:lnTo>
                    <a:pt x="986790" y="1383380"/>
                  </a:lnTo>
                  <a:lnTo>
                    <a:pt x="1027673" y="1365329"/>
                  </a:lnTo>
                  <a:lnTo>
                    <a:pt x="1067174" y="1344856"/>
                  </a:lnTo>
                  <a:lnTo>
                    <a:pt x="1105197" y="1322054"/>
                  </a:lnTo>
                  <a:lnTo>
                    <a:pt x="1141649" y="1297018"/>
                  </a:lnTo>
                  <a:lnTo>
                    <a:pt x="1176434" y="1269843"/>
                  </a:lnTo>
                  <a:lnTo>
                    <a:pt x="1209459" y="1240623"/>
                  </a:lnTo>
                  <a:lnTo>
                    <a:pt x="1240628" y="1209454"/>
                  </a:lnTo>
                  <a:lnTo>
                    <a:pt x="1269847" y="1176429"/>
                  </a:lnTo>
                  <a:lnTo>
                    <a:pt x="1297021" y="1141643"/>
                  </a:lnTo>
                  <a:lnTo>
                    <a:pt x="1322057" y="1105191"/>
                  </a:lnTo>
                  <a:lnTo>
                    <a:pt x="1344858" y="1067168"/>
                  </a:lnTo>
                  <a:lnTo>
                    <a:pt x="1365331" y="1027667"/>
                  </a:lnTo>
                  <a:lnTo>
                    <a:pt x="1383382" y="986785"/>
                  </a:lnTo>
                  <a:lnTo>
                    <a:pt x="1398914" y="944614"/>
                  </a:lnTo>
                  <a:lnTo>
                    <a:pt x="1411835" y="901250"/>
                  </a:lnTo>
                  <a:lnTo>
                    <a:pt x="1422049" y="856787"/>
                  </a:lnTo>
                  <a:lnTo>
                    <a:pt x="1429462" y="811320"/>
                  </a:lnTo>
                  <a:lnTo>
                    <a:pt x="1433979" y="764944"/>
                  </a:lnTo>
                  <a:lnTo>
                    <a:pt x="1435506" y="717753"/>
                  </a:lnTo>
                  <a:lnTo>
                    <a:pt x="1433979" y="670560"/>
                  </a:lnTo>
                  <a:lnTo>
                    <a:pt x="1429462" y="624183"/>
                  </a:lnTo>
                  <a:lnTo>
                    <a:pt x="1422049" y="578715"/>
                  </a:lnTo>
                  <a:lnTo>
                    <a:pt x="1411835" y="534251"/>
                  </a:lnTo>
                  <a:lnTo>
                    <a:pt x="1398914" y="490887"/>
                  </a:lnTo>
                  <a:lnTo>
                    <a:pt x="1383382" y="448716"/>
                  </a:lnTo>
                  <a:lnTo>
                    <a:pt x="1365331" y="407832"/>
                  </a:lnTo>
                  <a:lnTo>
                    <a:pt x="1344858" y="368332"/>
                  </a:lnTo>
                  <a:lnTo>
                    <a:pt x="1322057" y="330308"/>
                  </a:lnTo>
                  <a:lnTo>
                    <a:pt x="1297021" y="293857"/>
                  </a:lnTo>
                  <a:lnTo>
                    <a:pt x="1269847" y="259071"/>
                  </a:lnTo>
                  <a:lnTo>
                    <a:pt x="1240628" y="226047"/>
                  </a:lnTo>
                  <a:lnTo>
                    <a:pt x="1209459" y="194877"/>
                  </a:lnTo>
                  <a:lnTo>
                    <a:pt x="1176434" y="165658"/>
                  </a:lnTo>
                  <a:lnTo>
                    <a:pt x="1141649" y="138484"/>
                  </a:lnTo>
                  <a:lnTo>
                    <a:pt x="1105197" y="113449"/>
                  </a:lnTo>
                  <a:lnTo>
                    <a:pt x="1067174" y="90647"/>
                  </a:lnTo>
                  <a:lnTo>
                    <a:pt x="1027673" y="70174"/>
                  </a:lnTo>
                  <a:lnTo>
                    <a:pt x="986790" y="52124"/>
                  </a:lnTo>
                  <a:lnTo>
                    <a:pt x="944619" y="36591"/>
                  </a:lnTo>
                  <a:lnTo>
                    <a:pt x="901254" y="23670"/>
                  </a:lnTo>
                  <a:lnTo>
                    <a:pt x="856790" y="13456"/>
                  </a:lnTo>
                  <a:lnTo>
                    <a:pt x="811323" y="6043"/>
                  </a:lnTo>
                  <a:lnTo>
                    <a:pt x="764945" y="1526"/>
                  </a:lnTo>
                  <a:lnTo>
                    <a:pt x="717753" y="0"/>
                  </a:lnTo>
                  <a:close/>
                </a:path>
              </a:pathLst>
            </a:custGeom>
            <a:solidFill>
              <a:srgbClr val="FFFFFF"/>
            </a:solidFill>
          </p:spPr>
          <p:txBody>
            <a:bodyPr wrap="square" lIns="0" tIns="0" rIns="0" bIns="0" rtlCol="0"/>
            <a:lstStyle/>
            <a:p>
              <a:endParaRPr sz="1125">
                <a:solidFill>
                  <a:prstClr val="black"/>
                </a:solidFill>
              </a:endParaRPr>
            </a:p>
          </p:txBody>
        </p:sp>
        <p:sp>
          <p:nvSpPr>
            <p:cNvPr id="16" name="object 16"/>
            <p:cNvSpPr/>
            <p:nvPr/>
          </p:nvSpPr>
          <p:spPr>
            <a:xfrm>
              <a:off x="8127317" y="3440135"/>
              <a:ext cx="1435735" cy="1435735"/>
            </a:xfrm>
            <a:custGeom>
              <a:avLst/>
              <a:gdLst/>
              <a:ahLst/>
              <a:cxnLst/>
              <a:rect l="l" t="t" r="r" b="b"/>
              <a:pathLst>
                <a:path w="1435734" h="1435735">
                  <a:moveTo>
                    <a:pt x="717753" y="1435499"/>
                  </a:moveTo>
                  <a:lnTo>
                    <a:pt x="670561" y="1433972"/>
                  </a:lnTo>
                  <a:lnTo>
                    <a:pt x="624184" y="1429455"/>
                  </a:lnTo>
                  <a:lnTo>
                    <a:pt x="578717" y="1422043"/>
                  </a:lnTo>
                  <a:lnTo>
                    <a:pt x="534254" y="1411829"/>
                  </a:lnTo>
                  <a:lnTo>
                    <a:pt x="490889" y="1398909"/>
                  </a:lnTo>
                  <a:lnTo>
                    <a:pt x="448718" y="1383377"/>
                  </a:lnTo>
                  <a:lnTo>
                    <a:pt x="407835" y="1365327"/>
                  </a:lnTo>
                  <a:lnTo>
                    <a:pt x="368335" y="1344854"/>
                  </a:lnTo>
                  <a:lnTo>
                    <a:pt x="330311" y="1322053"/>
                  </a:lnTo>
                  <a:lnTo>
                    <a:pt x="293859" y="1297018"/>
                  </a:lnTo>
                  <a:lnTo>
                    <a:pt x="259074" y="1269844"/>
                  </a:lnTo>
                  <a:lnTo>
                    <a:pt x="226049" y="1240626"/>
                  </a:lnTo>
                  <a:lnTo>
                    <a:pt x="194880" y="1209457"/>
                  </a:lnTo>
                  <a:lnTo>
                    <a:pt x="165660" y="1176433"/>
                  </a:lnTo>
                  <a:lnTo>
                    <a:pt x="138486" y="1141648"/>
                  </a:lnTo>
                  <a:lnTo>
                    <a:pt x="113450" y="1105196"/>
                  </a:lnTo>
                  <a:lnTo>
                    <a:pt x="90648" y="1067173"/>
                  </a:lnTo>
                  <a:lnTo>
                    <a:pt x="70175" y="1027672"/>
                  </a:lnTo>
                  <a:lnTo>
                    <a:pt x="52125" y="986788"/>
                  </a:lnTo>
                  <a:lnTo>
                    <a:pt x="36592" y="944617"/>
                  </a:lnTo>
                  <a:lnTo>
                    <a:pt x="23671" y="901251"/>
                  </a:lnTo>
                  <a:lnTo>
                    <a:pt x="13456" y="856787"/>
                  </a:lnTo>
                  <a:lnTo>
                    <a:pt x="6043" y="811318"/>
                  </a:lnTo>
                  <a:lnTo>
                    <a:pt x="1526" y="764939"/>
                  </a:lnTo>
                  <a:lnTo>
                    <a:pt x="0" y="717745"/>
                  </a:lnTo>
                  <a:lnTo>
                    <a:pt x="1526" y="670553"/>
                  </a:lnTo>
                  <a:lnTo>
                    <a:pt x="6043" y="624177"/>
                  </a:lnTo>
                  <a:lnTo>
                    <a:pt x="13456" y="578709"/>
                  </a:lnTo>
                  <a:lnTo>
                    <a:pt x="23671" y="534246"/>
                  </a:lnTo>
                  <a:lnTo>
                    <a:pt x="36592" y="490882"/>
                  </a:lnTo>
                  <a:lnTo>
                    <a:pt x="52125" y="448712"/>
                  </a:lnTo>
                  <a:lnTo>
                    <a:pt x="70175" y="407829"/>
                  </a:lnTo>
                  <a:lnTo>
                    <a:pt x="90648" y="368329"/>
                  </a:lnTo>
                  <a:lnTo>
                    <a:pt x="113450" y="330306"/>
                  </a:lnTo>
                  <a:lnTo>
                    <a:pt x="138486" y="293854"/>
                  </a:lnTo>
                  <a:lnTo>
                    <a:pt x="165660" y="259069"/>
                  </a:lnTo>
                  <a:lnTo>
                    <a:pt x="194880" y="226045"/>
                  </a:lnTo>
                  <a:lnTo>
                    <a:pt x="226049" y="194876"/>
                  </a:lnTo>
                  <a:lnTo>
                    <a:pt x="259074" y="165657"/>
                  </a:lnTo>
                  <a:lnTo>
                    <a:pt x="293859" y="138483"/>
                  </a:lnTo>
                  <a:lnTo>
                    <a:pt x="330311" y="113448"/>
                  </a:lnTo>
                  <a:lnTo>
                    <a:pt x="368335" y="90647"/>
                  </a:lnTo>
                  <a:lnTo>
                    <a:pt x="407835" y="70174"/>
                  </a:lnTo>
                  <a:lnTo>
                    <a:pt x="448718" y="52123"/>
                  </a:lnTo>
                  <a:lnTo>
                    <a:pt x="490889" y="36591"/>
                  </a:lnTo>
                  <a:lnTo>
                    <a:pt x="534254" y="23670"/>
                  </a:lnTo>
                  <a:lnTo>
                    <a:pt x="578717" y="13456"/>
                  </a:lnTo>
                  <a:lnTo>
                    <a:pt x="624184" y="6043"/>
                  </a:lnTo>
                  <a:lnTo>
                    <a:pt x="670561" y="1526"/>
                  </a:lnTo>
                  <a:lnTo>
                    <a:pt x="717753" y="0"/>
                  </a:lnTo>
                  <a:lnTo>
                    <a:pt x="764945" y="1526"/>
                  </a:lnTo>
                  <a:lnTo>
                    <a:pt x="811322" y="6043"/>
                  </a:lnTo>
                  <a:lnTo>
                    <a:pt x="856789" y="13456"/>
                  </a:lnTo>
                  <a:lnTo>
                    <a:pt x="901253" y="23670"/>
                  </a:lnTo>
                  <a:lnTo>
                    <a:pt x="944617" y="36591"/>
                  </a:lnTo>
                  <a:lnTo>
                    <a:pt x="986788" y="52123"/>
                  </a:lnTo>
                  <a:lnTo>
                    <a:pt x="1027671" y="70174"/>
                  </a:lnTo>
                  <a:lnTo>
                    <a:pt x="1067172" y="90647"/>
                  </a:lnTo>
                  <a:lnTo>
                    <a:pt x="1105195" y="113448"/>
                  </a:lnTo>
                  <a:lnTo>
                    <a:pt x="1141647" y="138483"/>
                  </a:lnTo>
                  <a:lnTo>
                    <a:pt x="1176433" y="165657"/>
                  </a:lnTo>
                  <a:lnTo>
                    <a:pt x="1209457" y="194876"/>
                  </a:lnTo>
                  <a:lnTo>
                    <a:pt x="1240627" y="226045"/>
                  </a:lnTo>
                  <a:lnTo>
                    <a:pt x="1269846" y="259069"/>
                  </a:lnTo>
                  <a:lnTo>
                    <a:pt x="1297021" y="293854"/>
                  </a:lnTo>
                  <a:lnTo>
                    <a:pt x="1322056" y="330306"/>
                  </a:lnTo>
                  <a:lnTo>
                    <a:pt x="1344858" y="368329"/>
                  </a:lnTo>
                  <a:lnTo>
                    <a:pt x="1365331" y="407829"/>
                  </a:lnTo>
                  <a:lnTo>
                    <a:pt x="1383382" y="448712"/>
                  </a:lnTo>
                  <a:lnTo>
                    <a:pt x="1398915" y="490882"/>
                  </a:lnTo>
                  <a:lnTo>
                    <a:pt x="1411836" y="534246"/>
                  </a:lnTo>
                  <a:lnTo>
                    <a:pt x="1422050" y="578709"/>
                  </a:lnTo>
                  <a:lnTo>
                    <a:pt x="1429463" y="624177"/>
                  </a:lnTo>
                  <a:lnTo>
                    <a:pt x="1433980" y="670553"/>
                  </a:lnTo>
                  <a:lnTo>
                    <a:pt x="1435507" y="717745"/>
                  </a:lnTo>
                  <a:lnTo>
                    <a:pt x="1433980" y="764939"/>
                  </a:lnTo>
                  <a:lnTo>
                    <a:pt x="1429463" y="811318"/>
                  </a:lnTo>
                  <a:lnTo>
                    <a:pt x="1422050" y="856787"/>
                  </a:lnTo>
                  <a:lnTo>
                    <a:pt x="1411836" y="901251"/>
                  </a:lnTo>
                  <a:lnTo>
                    <a:pt x="1398915" y="944617"/>
                  </a:lnTo>
                  <a:lnTo>
                    <a:pt x="1383382" y="986788"/>
                  </a:lnTo>
                  <a:lnTo>
                    <a:pt x="1365331" y="1027672"/>
                  </a:lnTo>
                  <a:lnTo>
                    <a:pt x="1344858" y="1067173"/>
                  </a:lnTo>
                  <a:lnTo>
                    <a:pt x="1322056" y="1105196"/>
                  </a:lnTo>
                  <a:lnTo>
                    <a:pt x="1297021" y="1141648"/>
                  </a:lnTo>
                  <a:lnTo>
                    <a:pt x="1269846" y="1176433"/>
                  </a:lnTo>
                  <a:lnTo>
                    <a:pt x="1240627" y="1209457"/>
                  </a:lnTo>
                  <a:lnTo>
                    <a:pt x="1209457" y="1240626"/>
                  </a:lnTo>
                  <a:lnTo>
                    <a:pt x="1176433" y="1269844"/>
                  </a:lnTo>
                  <a:lnTo>
                    <a:pt x="1141647" y="1297018"/>
                  </a:lnTo>
                  <a:lnTo>
                    <a:pt x="1105195" y="1322053"/>
                  </a:lnTo>
                  <a:lnTo>
                    <a:pt x="1067172" y="1344854"/>
                  </a:lnTo>
                  <a:lnTo>
                    <a:pt x="1027671" y="1365327"/>
                  </a:lnTo>
                  <a:lnTo>
                    <a:pt x="986788" y="1383377"/>
                  </a:lnTo>
                  <a:lnTo>
                    <a:pt x="944617" y="1398909"/>
                  </a:lnTo>
                  <a:lnTo>
                    <a:pt x="901253" y="1411829"/>
                  </a:lnTo>
                  <a:lnTo>
                    <a:pt x="856789" y="1422043"/>
                  </a:lnTo>
                  <a:lnTo>
                    <a:pt x="811322" y="1429455"/>
                  </a:lnTo>
                  <a:lnTo>
                    <a:pt x="764945" y="1433972"/>
                  </a:lnTo>
                  <a:lnTo>
                    <a:pt x="717753" y="1435499"/>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17" name="object 17"/>
            <p:cNvSpPr/>
            <p:nvPr/>
          </p:nvSpPr>
          <p:spPr>
            <a:xfrm>
              <a:off x="8486190" y="3799014"/>
              <a:ext cx="718185" cy="718185"/>
            </a:xfrm>
            <a:custGeom>
              <a:avLst/>
              <a:gdLst/>
              <a:ahLst/>
              <a:cxnLst/>
              <a:rect l="l" t="t" r="r" b="b"/>
              <a:pathLst>
                <a:path w="718184" h="718185">
                  <a:moveTo>
                    <a:pt x="358876" y="0"/>
                  </a:moveTo>
                  <a:lnTo>
                    <a:pt x="310177" y="3275"/>
                  </a:lnTo>
                  <a:lnTo>
                    <a:pt x="263470" y="12818"/>
                  </a:lnTo>
                  <a:lnTo>
                    <a:pt x="219182" y="28201"/>
                  </a:lnTo>
                  <a:lnTo>
                    <a:pt x="177741" y="48995"/>
                  </a:lnTo>
                  <a:lnTo>
                    <a:pt x="139574" y="74774"/>
                  </a:lnTo>
                  <a:lnTo>
                    <a:pt x="105109" y="105109"/>
                  </a:lnTo>
                  <a:lnTo>
                    <a:pt x="74774" y="139574"/>
                  </a:lnTo>
                  <a:lnTo>
                    <a:pt x="48995" y="177741"/>
                  </a:lnTo>
                  <a:lnTo>
                    <a:pt x="28201" y="219182"/>
                  </a:lnTo>
                  <a:lnTo>
                    <a:pt x="12818" y="263470"/>
                  </a:lnTo>
                  <a:lnTo>
                    <a:pt x="3275" y="310177"/>
                  </a:lnTo>
                  <a:lnTo>
                    <a:pt x="0" y="358876"/>
                  </a:lnTo>
                  <a:lnTo>
                    <a:pt x="3275" y="407572"/>
                  </a:lnTo>
                  <a:lnTo>
                    <a:pt x="12818" y="454278"/>
                  </a:lnTo>
                  <a:lnTo>
                    <a:pt x="28201" y="498565"/>
                  </a:lnTo>
                  <a:lnTo>
                    <a:pt x="48995" y="540005"/>
                  </a:lnTo>
                  <a:lnTo>
                    <a:pt x="74774" y="578172"/>
                  </a:lnTo>
                  <a:lnTo>
                    <a:pt x="105109" y="612638"/>
                  </a:lnTo>
                  <a:lnTo>
                    <a:pt x="139574" y="642974"/>
                  </a:lnTo>
                  <a:lnTo>
                    <a:pt x="177741" y="668754"/>
                  </a:lnTo>
                  <a:lnTo>
                    <a:pt x="219182" y="689550"/>
                  </a:lnTo>
                  <a:lnTo>
                    <a:pt x="263470" y="704933"/>
                  </a:lnTo>
                  <a:lnTo>
                    <a:pt x="310177" y="714476"/>
                  </a:lnTo>
                  <a:lnTo>
                    <a:pt x="358876" y="717753"/>
                  </a:lnTo>
                  <a:lnTo>
                    <a:pt x="407572" y="714476"/>
                  </a:lnTo>
                  <a:lnTo>
                    <a:pt x="454278" y="704933"/>
                  </a:lnTo>
                  <a:lnTo>
                    <a:pt x="498565" y="689550"/>
                  </a:lnTo>
                  <a:lnTo>
                    <a:pt x="540005" y="668754"/>
                  </a:lnTo>
                  <a:lnTo>
                    <a:pt x="578172" y="642974"/>
                  </a:lnTo>
                  <a:lnTo>
                    <a:pt x="612638" y="612638"/>
                  </a:lnTo>
                  <a:lnTo>
                    <a:pt x="642974" y="578172"/>
                  </a:lnTo>
                  <a:lnTo>
                    <a:pt x="668754" y="540005"/>
                  </a:lnTo>
                  <a:lnTo>
                    <a:pt x="689550" y="498565"/>
                  </a:lnTo>
                  <a:lnTo>
                    <a:pt x="704933" y="454278"/>
                  </a:lnTo>
                  <a:lnTo>
                    <a:pt x="714476" y="407572"/>
                  </a:lnTo>
                  <a:lnTo>
                    <a:pt x="717753" y="358876"/>
                  </a:lnTo>
                  <a:lnTo>
                    <a:pt x="714476" y="310177"/>
                  </a:lnTo>
                  <a:lnTo>
                    <a:pt x="704933" y="263470"/>
                  </a:lnTo>
                  <a:lnTo>
                    <a:pt x="689550" y="219182"/>
                  </a:lnTo>
                  <a:lnTo>
                    <a:pt x="668754" y="177741"/>
                  </a:lnTo>
                  <a:lnTo>
                    <a:pt x="642974" y="139574"/>
                  </a:lnTo>
                  <a:lnTo>
                    <a:pt x="612638" y="105109"/>
                  </a:lnTo>
                  <a:lnTo>
                    <a:pt x="578172" y="74774"/>
                  </a:lnTo>
                  <a:lnTo>
                    <a:pt x="540005" y="48995"/>
                  </a:lnTo>
                  <a:lnTo>
                    <a:pt x="498565" y="28201"/>
                  </a:lnTo>
                  <a:lnTo>
                    <a:pt x="454278" y="12818"/>
                  </a:lnTo>
                  <a:lnTo>
                    <a:pt x="407572" y="3275"/>
                  </a:lnTo>
                  <a:lnTo>
                    <a:pt x="358876" y="0"/>
                  </a:lnTo>
                  <a:close/>
                </a:path>
              </a:pathLst>
            </a:custGeom>
            <a:solidFill>
              <a:srgbClr val="85B3FF"/>
            </a:solidFill>
          </p:spPr>
          <p:txBody>
            <a:bodyPr wrap="square" lIns="0" tIns="0" rIns="0" bIns="0" rtlCol="0"/>
            <a:lstStyle/>
            <a:p>
              <a:endParaRPr sz="1125">
                <a:solidFill>
                  <a:prstClr val="black"/>
                </a:solidFill>
              </a:endParaRPr>
            </a:p>
          </p:txBody>
        </p:sp>
        <p:sp>
          <p:nvSpPr>
            <p:cNvPr id="18" name="object 18"/>
            <p:cNvSpPr/>
            <p:nvPr/>
          </p:nvSpPr>
          <p:spPr>
            <a:xfrm>
              <a:off x="8486194" y="3799004"/>
              <a:ext cx="718185" cy="718185"/>
            </a:xfrm>
            <a:custGeom>
              <a:avLst/>
              <a:gdLst/>
              <a:ahLst/>
              <a:cxnLst/>
              <a:rect l="l" t="t" r="r" b="b"/>
              <a:pathLst>
                <a:path w="718184" h="718185">
                  <a:moveTo>
                    <a:pt x="358876" y="717753"/>
                  </a:moveTo>
                  <a:lnTo>
                    <a:pt x="310179" y="714477"/>
                  </a:lnTo>
                  <a:lnTo>
                    <a:pt x="263474" y="704934"/>
                  </a:lnTo>
                  <a:lnTo>
                    <a:pt x="219186" y="689551"/>
                  </a:lnTo>
                  <a:lnTo>
                    <a:pt x="177745" y="668755"/>
                  </a:lnTo>
                  <a:lnTo>
                    <a:pt x="139578" y="642976"/>
                  </a:lnTo>
                  <a:lnTo>
                    <a:pt x="105113" y="612640"/>
                  </a:lnTo>
                  <a:lnTo>
                    <a:pt x="74777" y="578174"/>
                  </a:lnTo>
                  <a:lnTo>
                    <a:pt x="48997" y="540007"/>
                  </a:lnTo>
                  <a:lnTo>
                    <a:pt x="28202" y="498566"/>
                  </a:lnTo>
                  <a:lnTo>
                    <a:pt x="12819" y="454279"/>
                  </a:lnTo>
                  <a:lnTo>
                    <a:pt x="3276" y="407573"/>
                  </a:lnTo>
                  <a:lnTo>
                    <a:pt x="0" y="358876"/>
                  </a:lnTo>
                  <a:lnTo>
                    <a:pt x="3276" y="310179"/>
                  </a:lnTo>
                  <a:lnTo>
                    <a:pt x="12819" y="263474"/>
                  </a:lnTo>
                  <a:lnTo>
                    <a:pt x="28202" y="219186"/>
                  </a:lnTo>
                  <a:lnTo>
                    <a:pt x="48997" y="177745"/>
                  </a:lnTo>
                  <a:lnTo>
                    <a:pt x="74777" y="139578"/>
                  </a:lnTo>
                  <a:lnTo>
                    <a:pt x="105113" y="105113"/>
                  </a:lnTo>
                  <a:lnTo>
                    <a:pt x="139578" y="74777"/>
                  </a:lnTo>
                  <a:lnTo>
                    <a:pt x="177745" y="48997"/>
                  </a:lnTo>
                  <a:lnTo>
                    <a:pt x="219186" y="28202"/>
                  </a:lnTo>
                  <a:lnTo>
                    <a:pt x="263474" y="12819"/>
                  </a:lnTo>
                  <a:lnTo>
                    <a:pt x="310179" y="3276"/>
                  </a:lnTo>
                  <a:lnTo>
                    <a:pt x="358876" y="0"/>
                  </a:lnTo>
                  <a:lnTo>
                    <a:pt x="407573" y="3276"/>
                  </a:lnTo>
                  <a:lnTo>
                    <a:pt x="454279" y="12819"/>
                  </a:lnTo>
                  <a:lnTo>
                    <a:pt x="498566" y="28202"/>
                  </a:lnTo>
                  <a:lnTo>
                    <a:pt x="540007" y="48997"/>
                  </a:lnTo>
                  <a:lnTo>
                    <a:pt x="578174" y="74777"/>
                  </a:lnTo>
                  <a:lnTo>
                    <a:pt x="612640" y="105113"/>
                  </a:lnTo>
                  <a:lnTo>
                    <a:pt x="642976" y="139578"/>
                  </a:lnTo>
                  <a:lnTo>
                    <a:pt x="668755" y="177745"/>
                  </a:lnTo>
                  <a:lnTo>
                    <a:pt x="689551" y="219186"/>
                  </a:lnTo>
                  <a:lnTo>
                    <a:pt x="704934" y="263474"/>
                  </a:lnTo>
                  <a:lnTo>
                    <a:pt x="714477" y="310179"/>
                  </a:lnTo>
                  <a:lnTo>
                    <a:pt x="717753" y="358876"/>
                  </a:lnTo>
                  <a:lnTo>
                    <a:pt x="714477" y="407573"/>
                  </a:lnTo>
                  <a:lnTo>
                    <a:pt x="704934" y="454279"/>
                  </a:lnTo>
                  <a:lnTo>
                    <a:pt x="689551" y="498566"/>
                  </a:lnTo>
                  <a:lnTo>
                    <a:pt x="668755" y="540007"/>
                  </a:lnTo>
                  <a:lnTo>
                    <a:pt x="642976" y="578174"/>
                  </a:lnTo>
                  <a:lnTo>
                    <a:pt x="612640" y="612640"/>
                  </a:lnTo>
                  <a:lnTo>
                    <a:pt x="578174" y="642976"/>
                  </a:lnTo>
                  <a:lnTo>
                    <a:pt x="540007" y="668755"/>
                  </a:lnTo>
                  <a:lnTo>
                    <a:pt x="498566" y="689551"/>
                  </a:lnTo>
                  <a:lnTo>
                    <a:pt x="454279" y="704934"/>
                  </a:lnTo>
                  <a:lnTo>
                    <a:pt x="407573" y="714477"/>
                  </a:lnTo>
                  <a:lnTo>
                    <a:pt x="358876" y="7177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19" name="object 19"/>
            <p:cNvSpPr/>
            <p:nvPr/>
          </p:nvSpPr>
          <p:spPr>
            <a:xfrm>
              <a:off x="8527059" y="3728565"/>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20" name="object 20"/>
            <p:cNvSpPr/>
            <p:nvPr/>
          </p:nvSpPr>
          <p:spPr>
            <a:xfrm>
              <a:off x="8527066" y="3728564"/>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21" name="object 21"/>
            <p:cNvSpPr/>
            <p:nvPr/>
          </p:nvSpPr>
          <p:spPr>
            <a:xfrm>
              <a:off x="8586876" y="458587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22" name="object 22"/>
            <p:cNvSpPr/>
            <p:nvPr/>
          </p:nvSpPr>
          <p:spPr>
            <a:xfrm>
              <a:off x="8586879" y="4585881"/>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23" name="object 23"/>
            <p:cNvSpPr/>
            <p:nvPr/>
          </p:nvSpPr>
          <p:spPr>
            <a:xfrm>
              <a:off x="8367559" y="4127319"/>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24" name="object 24"/>
            <p:cNvSpPr/>
            <p:nvPr/>
          </p:nvSpPr>
          <p:spPr>
            <a:xfrm>
              <a:off x="8367565" y="4127316"/>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25" name="object 25"/>
            <p:cNvSpPr/>
            <p:nvPr/>
          </p:nvSpPr>
          <p:spPr>
            <a:xfrm>
              <a:off x="9145130" y="3728565"/>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26" name="object 26"/>
            <p:cNvSpPr/>
            <p:nvPr/>
          </p:nvSpPr>
          <p:spPr>
            <a:xfrm>
              <a:off x="9145132" y="3728564"/>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8786253" y="3908003"/>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28" name="object 28"/>
            <p:cNvSpPr/>
            <p:nvPr/>
          </p:nvSpPr>
          <p:spPr>
            <a:xfrm>
              <a:off x="8786255" y="3908003"/>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29" name="object 29"/>
            <p:cNvSpPr/>
            <p:nvPr/>
          </p:nvSpPr>
          <p:spPr>
            <a:xfrm>
              <a:off x="9005557" y="428681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30" name="object 30"/>
            <p:cNvSpPr/>
            <p:nvPr/>
          </p:nvSpPr>
          <p:spPr>
            <a:xfrm>
              <a:off x="9005568" y="4286817"/>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31" name="object 31"/>
            <p:cNvSpPr/>
            <p:nvPr/>
          </p:nvSpPr>
          <p:spPr>
            <a:xfrm>
              <a:off x="8786253" y="350924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32" name="object 32"/>
            <p:cNvSpPr/>
            <p:nvPr/>
          </p:nvSpPr>
          <p:spPr>
            <a:xfrm>
              <a:off x="8786255" y="3509250"/>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33" name="object 33"/>
            <p:cNvSpPr/>
            <p:nvPr/>
          </p:nvSpPr>
          <p:spPr>
            <a:xfrm>
              <a:off x="8188121" y="3888064"/>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34" name="object 34"/>
            <p:cNvSpPr/>
            <p:nvPr/>
          </p:nvSpPr>
          <p:spPr>
            <a:xfrm>
              <a:off x="8188127" y="3888065"/>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35" name="object 35"/>
            <p:cNvSpPr/>
            <p:nvPr/>
          </p:nvSpPr>
          <p:spPr>
            <a:xfrm>
              <a:off x="9344494" y="4067502"/>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36" name="object 36"/>
            <p:cNvSpPr/>
            <p:nvPr/>
          </p:nvSpPr>
          <p:spPr>
            <a:xfrm>
              <a:off x="9344508" y="4067503"/>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37" name="object 37"/>
            <p:cNvSpPr/>
            <p:nvPr/>
          </p:nvSpPr>
          <p:spPr>
            <a:xfrm>
              <a:off x="9045435" y="458587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38" name="object 38"/>
            <p:cNvSpPr/>
            <p:nvPr/>
          </p:nvSpPr>
          <p:spPr>
            <a:xfrm>
              <a:off x="9045444" y="4585881"/>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39" name="object 39"/>
            <p:cNvSpPr/>
            <p:nvPr/>
          </p:nvSpPr>
          <p:spPr>
            <a:xfrm>
              <a:off x="8646680" y="4227001"/>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40" name="object 40"/>
            <p:cNvSpPr/>
            <p:nvPr/>
          </p:nvSpPr>
          <p:spPr>
            <a:xfrm>
              <a:off x="8646691" y="4227004"/>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grpSp>
      <p:grpSp>
        <p:nvGrpSpPr>
          <p:cNvPr id="41" name="object 41"/>
          <p:cNvGrpSpPr/>
          <p:nvPr/>
        </p:nvGrpSpPr>
        <p:grpSpPr>
          <a:xfrm>
            <a:off x="2686497" y="4453882"/>
            <a:ext cx="2032843" cy="2032843"/>
            <a:chOff x="3820795" y="6334409"/>
            <a:chExt cx="2891155" cy="2891155"/>
          </a:xfrm>
        </p:grpSpPr>
        <p:sp>
          <p:nvSpPr>
            <p:cNvPr id="42" name="object 42"/>
            <p:cNvSpPr/>
            <p:nvPr/>
          </p:nvSpPr>
          <p:spPr>
            <a:xfrm>
              <a:off x="3830763" y="6344378"/>
              <a:ext cx="2871470" cy="2871470"/>
            </a:xfrm>
            <a:custGeom>
              <a:avLst/>
              <a:gdLst/>
              <a:ahLst/>
              <a:cxnLst/>
              <a:rect l="l" t="t" r="r" b="b"/>
              <a:pathLst>
                <a:path w="2871470" h="2871470">
                  <a:moveTo>
                    <a:pt x="1435507" y="2871014"/>
                  </a:moveTo>
                  <a:lnTo>
                    <a:pt x="1387159" y="2870216"/>
                  </a:lnTo>
                  <a:lnTo>
                    <a:pt x="1339212" y="2867836"/>
                  </a:lnTo>
                  <a:lnTo>
                    <a:pt x="1291690" y="2863900"/>
                  </a:lnTo>
                  <a:lnTo>
                    <a:pt x="1244619" y="2858434"/>
                  </a:lnTo>
                  <a:lnTo>
                    <a:pt x="1198023" y="2851461"/>
                  </a:lnTo>
                  <a:lnTo>
                    <a:pt x="1151928" y="2843009"/>
                  </a:lnTo>
                  <a:lnTo>
                    <a:pt x="1106358" y="2833101"/>
                  </a:lnTo>
                  <a:lnTo>
                    <a:pt x="1061340" y="2821763"/>
                  </a:lnTo>
                  <a:lnTo>
                    <a:pt x="1016898" y="2809020"/>
                  </a:lnTo>
                  <a:lnTo>
                    <a:pt x="973057" y="2794896"/>
                  </a:lnTo>
                  <a:lnTo>
                    <a:pt x="929842" y="2779418"/>
                  </a:lnTo>
                  <a:lnTo>
                    <a:pt x="887279" y="2762610"/>
                  </a:lnTo>
                  <a:lnTo>
                    <a:pt x="845392" y="2744498"/>
                  </a:lnTo>
                  <a:lnTo>
                    <a:pt x="804207" y="2725106"/>
                  </a:lnTo>
                  <a:lnTo>
                    <a:pt x="763749" y="2704460"/>
                  </a:lnTo>
                  <a:lnTo>
                    <a:pt x="724043" y="2682584"/>
                  </a:lnTo>
                  <a:lnTo>
                    <a:pt x="685114" y="2659504"/>
                  </a:lnTo>
                  <a:lnTo>
                    <a:pt x="646987" y="2635245"/>
                  </a:lnTo>
                  <a:lnTo>
                    <a:pt x="609687" y="2609833"/>
                  </a:lnTo>
                  <a:lnTo>
                    <a:pt x="573240" y="2583291"/>
                  </a:lnTo>
                  <a:lnTo>
                    <a:pt x="537670" y="2555646"/>
                  </a:lnTo>
                  <a:lnTo>
                    <a:pt x="503003" y="2526923"/>
                  </a:lnTo>
                  <a:lnTo>
                    <a:pt x="469264" y="2497146"/>
                  </a:lnTo>
                  <a:lnTo>
                    <a:pt x="436478" y="2466341"/>
                  </a:lnTo>
                  <a:lnTo>
                    <a:pt x="404670" y="2434532"/>
                  </a:lnTo>
                  <a:lnTo>
                    <a:pt x="373865" y="2401746"/>
                  </a:lnTo>
                  <a:lnTo>
                    <a:pt x="344088" y="2368006"/>
                  </a:lnTo>
                  <a:lnTo>
                    <a:pt x="315364" y="2333339"/>
                  </a:lnTo>
                  <a:lnTo>
                    <a:pt x="287720" y="2297770"/>
                  </a:lnTo>
                  <a:lnTo>
                    <a:pt x="261178" y="2261322"/>
                  </a:lnTo>
                  <a:lnTo>
                    <a:pt x="235766" y="2224023"/>
                  </a:lnTo>
                  <a:lnTo>
                    <a:pt x="211507" y="2185896"/>
                  </a:lnTo>
                  <a:lnTo>
                    <a:pt x="188428" y="2146967"/>
                  </a:lnTo>
                  <a:lnTo>
                    <a:pt x="166552" y="2107260"/>
                  </a:lnTo>
                  <a:lnTo>
                    <a:pt x="145906" y="2066802"/>
                  </a:lnTo>
                  <a:lnTo>
                    <a:pt x="126514" y="2025617"/>
                  </a:lnTo>
                  <a:lnTo>
                    <a:pt x="108402" y="1983731"/>
                  </a:lnTo>
                  <a:lnTo>
                    <a:pt x="91594" y="1941168"/>
                  </a:lnTo>
                  <a:lnTo>
                    <a:pt x="76116" y="1897953"/>
                  </a:lnTo>
                  <a:lnTo>
                    <a:pt x="61993" y="1854113"/>
                  </a:lnTo>
                  <a:lnTo>
                    <a:pt x="49250" y="1809671"/>
                  </a:lnTo>
                  <a:lnTo>
                    <a:pt x="37912" y="1764652"/>
                  </a:lnTo>
                  <a:lnTo>
                    <a:pt x="28005" y="1719083"/>
                  </a:lnTo>
                  <a:lnTo>
                    <a:pt x="19552" y="1672989"/>
                  </a:lnTo>
                  <a:lnTo>
                    <a:pt x="12580" y="1626393"/>
                  </a:lnTo>
                  <a:lnTo>
                    <a:pt x="7114" y="1579322"/>
                  </a:lnTo>
                  <a:lnTo>
                    <a:pt x="3178" y="1531801"/>
                  </a:lnTo>
                  <a:lnTo>
                    <a:pt x="798" y="1483854"/>
                  </a:lnTo>
                  <a:lnTo>
                    <a:pt x="0" y="1435507"/>
                  </a:lnTo>
                  <a:lnTo>
                    <a:pt x="798" y="1387159"/>
                  </a:lnTo>
                  <a:lnTo>
                    <a:pt x="3178" y="1339211"/>
                  </a:lnTo>
                  <a:lnTo>
                    <a:pt x="7114" y="1291688"/>
                  </a:lnTo>
                  <a:lnTo>
                    <a:pt x="12580" y="1244617"/>
                  </a:lnTo>
                  <a:lnTo>
                    <a:pt x="19552" y="1198020"/>
                  </a:lnTo>
                  <a:lnTo>
                    <a:pt x="28005" y="1151925"/>
                  </a:lnTo>
                  <a:lnTo>
                    <a:pt x="37912" y="1106355"/>
                  </a:lnTo>
                  <a:lnTo>
                    <a:pt x="49250" y="1061337"/>
                  </a:lnTo>
                  <a:lnTo>
                    <a:pt x="61993" y="1016894"/>
                  </a:lnTo>
                  <a:lnTo>
                    <a:pt x="76116" y="973053"/>
                  </a:lnTo>
                  <a:lnTo>
                    <a:pt x="91594" y="929838"/>
                  </a:lnTo>
                  <a:lnTo>
                    <a:pt x="108402" y="887275"/>
                  </a:lnTo>
                  <a:lnTo>
                    <a:pt x="126514" y="845388"/>
                  </a:lnTo>
                  <a:lnTo>
                    <a:pt x="145906" y="804203"/>
                  </a:lnTo>
                  <a:lnTo>
                    <a:pt x="166552" y="763745"/>
                  </a:lnTo>
                  <a:lnTo>
                    <a:pt x="188428" y="724038"/>
                  </a:lnTo>
                  <a:lnTo>
                    <a:pt x="211507" y="685109"/>
                  </a:lnTo>
                  <a:lnTo>
                    <a:pt x="235766" y="646982"/>
                  </a:lnTo>
                  <a:lnTo>
                    <a:pt x="261178" y="609683"/>
                  </a:lnTo>
                  <a:lnTo>
                    <a:pt x="287720" y="573236"/>
                  </a:lnTo>
                  <a:lnTo>
                    <a:pt x="315364" y="537666"/>
                  </a:lnTo>
                  <a:lnTo>
                    <a:pt x="344088" y="502999"/>
                  </a:lnTo>
                  <a:lnTo>
                    <a:pt x="373865" y="469260"/>
                  </a:lnTo>
                  <a:lnTo>
                    <a:pt x="404670" y="436474"/>
                  </a:lnTo>
                  <a:lnTo>
                    <a:pt x="436478" y="404666"/>
                  </a:lnTo>
                  <a:lnTo>
                    <a:pt x="469264" y="373861"/>
                  </a:lnTo>
                  <a:lnTo>
                    <a:pt x="503003" y="344084"/>
                  </a:lnTo>
                  <a:lnTo>
                    <a:pt x="537670" y="315361"/>
                  </a:lnTo>
                  <a:lnTo>
                    <a:pt x="573240" y="287717"/>
                  </a:lnTo>
                  <a:lnTo>
                    <a:pt x="609687" y="261176"/>
                  </a:lnTo>
                  <a:lnTo>
                    <a:pt x="646987" y="235763"/>
                  </a:lnTo>
                  <a:lnTo>
                    <a:pt x="685114" y="211505"/>
                  </a:lnTo>
                  <a:lnTo>
                    <a:pt x="724043" y="188426"/>
                  </a:lnTo>
                  <a:lnTo>
                    <a:pt x="763749" y="166550"/>
                  </a:lnTo>
                  <a:lnTo>
                    <a:pt x="804207" y="145904"/>
                  </a:lnTo>
                  <a:lnTo>
                    <a:pt x="845392" y="126513"/>
                  </a:lnTo>
                  <a:lnTo>
                    <a:pt x="887279" y="108401"/>
                  </a:lnTo>
                  <a:lnTo>
                    <a:pt x="929842" y="91593"/>
                  </a:lnTo>
                  <a:lnTo>
                    <a:pt x="973057" y="76115"/>
                  </a:lnTo>
                  <a:lnTo>
                    <a:pt x="1016898" y="61993"/>
                  </a:lnTo>
                  <a:lnTo>
                    <a:pt x="1061340" y="49250"/>
                  </a:lnTo>
                  <a:lnTo>
                    <a:pt x="1106358" y="37912"/>
                  </a:lnTo>
                  <a:lnTo>
                    <a:pt x="1151928" y="28004"/>
                  </a:lnTo>
                  <a:lnTo>
                    <a:pt x="1198023" y="19552"/>
                  </a:lnTo>
                  <a:lnTo>
                    <a:pt x="1244619" y="12580"/>
                  </a:lnTo>
                  <a:lnTo>
                    <a:pt x="1291690" y="7114"/>
                  </a:lnTo>
                  <a:lnTo>
                    <a:pt x="1339212" y="3178"/>
                  </a:lnTo>
                  <a:lnTo>
                    <a:pt x="1387159" y="798"/>
                  </a:lnTo>
                  <a:lnTo>
                    <a:pt x="1435507" y="0"/>
                  </a:lnTo>
                  <a:lnTo>
                    <a:pt x="1483854" y="798"/>
                  </a:lnTo>
                  <a:lnTo>
                    <a:pt x="1531801" y="3178"/>
                  </a:lnTo>
                  <a:lnTo>
                    <a:pt x="1579322" y="7114"/>
                  </a:lnTo>
                  <a:lnTo>
                    <a:pt x="1626393" y="12580"/>
                  </a:lnTo>
                  <a:lnTo>
                    <a:pt x="1672989" y="19552"/>
                  </a:lnTo>
                  <a:lnTo>
                    <a:pt x="1719083" y="28004"/>
                  </a:lnTo>
                  <a:lnTo>
                    <a:pt x="1764652" y="37912"/>
                  </a:lnTo>
                  <a:lnTo>
                    <a:pt x="1809671" y="49250"/>
                  </a:lnTo>
                  <a:lnTo>
                    <a:pt x="1854113" y="61993"/>
                  </a:lnTo>
                  <a:lnTo>
                    <a:pt x="1897953" y="76115"/>
                  </a:lnTo>
                  <a:lnTo>
                    <a:pt x="1941168" y="91593"/>
                  </a:lnTo>
                  <a:lnTo>
                    <a:pt x="1983731" y="108401"/>
                  </a:lnTo>
                  <a:lnTo>
                    <a:pt x="2025617" y="126513"/>
                  </a:lnTo>
                  <a:lnTo>
                    <a:pt x="2066802" y="145904"/>
                  </a:lnTo>
                  <a:lnTo>
                    <a:pt x="2107260" y="166550"/>
                  </a:lnTo>
                  <a:lnTo>
                    <a:pt x="2146967" y="188426"/>
                  </a:lnTo>
                  <a:lnTo>
                    <a:pt x="2185896" y="211505"/>
                  </a:lnTo>
                  <a:lnTo>
                    <a:pt x="2224023" y="235763"/>
                  </a:lnTo>
                  <a:lnTo>
                    <a:pt x="2261322" y="261176"/>
                  </a:lnTo>
                  <a:lnTo>
                    <a:pt x="2297770" y="287717"/>
                  </a:lnTo>
                  <a:lnTo>
                    <a:pt x="2333339" y="315361"/>
                  </a:lnTo>
                  <a:lnTo>
                    <a:pt x="2368006" y="344084"/>
                  </a:lnTo>
                  <a:lnTo>
                    <a:pt x="2401746" y="373861"/>
                  </a:lnTo>
                  <a:lnTo>
                    <a:pt x="2434532" y="404666"/>
                  </a:lnTo>
                  <a:lnTo>
                    <a:pt x="2466341" y="436474"/>
                  </a:lnTo>
                  <a:lnTo>
                    <a:pt x="2497146" y="469260"/>
                  </a:lnTo>
                  <a:lnTo>
                    <a:pt x="2526923" y="502999"/>
                  </a:lnTo>
                  <a:lnTo>
                    <a:pt x="2555646" y="537666"/>
                  </a:lnTo>
                  <a:lnTo>
                    <a:pt x="2583291" y="573236"/>
                  </a:lnTo>
                  <a:lnTo>
                    <a:pt x="2609833" y="609683"/>
                  </a:lnTo>
                  <a:lnTo>
                    <a:pt x="2635245" y="646982"/>
                  </a:lnTo>
                  <a:lnTo>
                    <a:pt x="2659504" y="685109"/>
                  </a:lnTo>
                  <a:lnTo>
                    <a:pt x="2682584" y="724038"/>
                  </a:lnTo>
                  <a:lnTo>
                    <a:pt x="2704460" y="763745"/>
                  </a:lnTo>
                  <a:lnTo>
                    <a:pt x="2725106" y="804203"/>
                  </a:lnTo>
                  <a:lnTo>
                    <a:pt x="2744498" y="845388"/>
                  </a:lnTo>
                  <a:lnTo>
                    <a:pt x="2762610" y="887275"/>
                  </a:lnTo>
                  <a:lnTo>
                    <a:pt x="2779418" y="929838"/>
                  </a:lnTo>
                  <a:lnTo>
                    <a:pt x="2794896" y="973053"/>
                  </a:lnTo>
                  <a:lnTo>
                    <a:pt x="2809020" y="1016894"/>
                  </a:lnTo>
                  <a:lnTo>
                    <a:pt x="2821763" y="1061337"/>
                  </a:lnTo>
                  <a:lnTo>
                    <a:pt x="2833101" y="1106355"/>
                  </a:lnTo>
                  <a:lnTo>
                    <a:pt x="2843009" y="1151925"/>
                  </a:lnTo>
                  <a:lnTo>
                    <a:pt x="2851461" y="1198020"/>
                  </a:lnTo>
                  <a:lnTo>
                    <a:pt x="2858434" y="1244617"/>
                  </a:lnTo>
                  <a:lnTo>
                    <a:pt x="2863900" y="1291688"/>
                  </a:lnTo>
                  <a:lnTo>
                    <a:pt x="2867836" y="1339211"/>
                  </a:lnTo>
                  <a:lnTo>
                    <a:pt x="2870216" y="1387159"/>
                  </a:lnTo>
                  <a:lnTo>
                    <a:pt x="2871014" y="1435507"/>
                  </a:lnTo>
                  <a:lnTo>
                    <a:pt x="2870216" y="1483854"/>
                  </a:lnTo>
                  <a:lnTo>
                    <a:pt x="2867836" y="1531801"/>
                  </a:lnTo>
                  <a:lnTo>
                    <a:pt x="2863900" y="1579322"/>
                  </a:lnTo>
                  <a:lnTo>
                    <a:pt x="2858434" y="1626393"/>
                  </a:lnTo>
                  <a:lnTo>
                    <a:pt x="2851461" y="1672989"/>
                  </a:lnTo>
                  <a:lnTo>
                    <a:pt x="2843009" y="1719083"/>
                  </a:lnTo>
                  <a:lnTo>
                    <a:pt x="2833101" y="1764652"/>
                  </a:lnTo>
                  <a:lnTo>
                    <a:pt x="2821763" y="1809671"/>
                  </a:lnTo>
                  <a:lnTo>
                    <a:pt x="2809020" y="1854113"/>
                  </a:lnTo>
                  <a:lnTo>
                    <a:pt x="2794896" y="1897953"/>
                  </a:lnTo>
                  <a:lnTo>
                    <a:pt x="2779418" y="1941168"/>
                  </a:lnTo>
                  <a:lnTo>
                    <a:pt x="2762610" y="1983731"/>
                  </a:lnTo>
                  <a:lnTo>
                    <a:pt x="2744498" y="2025617"/>
                  </a:lnTo>
                  <a:lnTo>
                    <a:pt x="2725106" y="2066802"/>
                  </a:lnTo>
                  <a:lnTo>
                    <a:pt x="2704460" y="2107260"/>
                  </a:lnTo>
                  <a:lnTo>
                    <a:pt x="2682584" y="2146967"/>
                  </a:lnTo>
                  <a:lnTo>
                    <a:pt x="2659504" y="2185896"/>
                  </a:lnTo>
                  <a:lnTo>
                    <a:pt x="2635245" y="2224023"/>
                  </a:lnTo>
                  <a:lnTo>
                    <a:pt x="2609833" y="2261322"/>
                  </a:lnTo>
                  <a:lnTo>
                    <a:pt x="2583291" y="2297770"/>
                  </a:lnTo>
                  <a:lnTo>
                    <a:pt x="2555646" y="2333339"/>
                  </a:lnTo>
                  <a:lnTo>
                    <a:pt x="2526923" y="2368006"/>
                  </a:lnTo>
                  <a:lnTo>
                    <a:pt x="2497146" y="2401746"/>
                  </a:lnTo>
                  <a:lnTo>
                    <a:pt x="2466341" y="2434532"/>
                  </a:lnTo>
                  <a:lnTo>
                    <a:pt x="2434532" y="2466341"/>
                  </a:lnTo>
                  <a:lnTo>
                    <a:pt x="2401746" y="2497146"/>
                  </a:lnTo>
                  <a:lnTo>
                    <a:pt x="2368006" y="2526923"/>
                  </a:lnTo>
                  <a:lnTo>
                    <a:pt x="2333339" y="2555646"/>
                  </a:lnTo>
                  <a:lnTo>
                    <a:pt x="2297770" y="2583291"/>
                  </a:lnTo>
                  <a:lnTo>
                    <a:pt x="2261322" y="2609833"/>
                  </a:lnTo>
                  <a:lnTo>
                    <a:pt x="2224023" y="2635245"/>
                  </a:lnTo>
                  <a:lnTo>
                    <a:pt x="2185896" y="2659504"/>
                  </a:lnTo>
                  <a:lnTo>
                    <a:pt x="2146967" y="2682584"/>
                  </a:lnTo>
                  <a:lnTo>
                    <a:pt x="2107260" y="2704460"/>
                  </a:lnTo>
                  <a:lnTo>
                    <a:pt x="2066802" y="2725106"/>
                  </a:lnTo>
                  <a:lnTo>
                    <a:pt x="2025617" y="2744498"/>
                  </a:lnTo>
                  <a:lnTo>
                    <a:pt x="1983731" y="2762610"/>
                  </a:lnTo>
                  <a:lnTo>
                    <a:pt x="1941168" y="2779418"/>
                  </a:lnTo>
                  <a:lnTo>
                    <a:pt x="1897953" y="2794896"/>
                  </a:lnTo>
                  <a:lnTo>
                    <a:pt x="1854113" y="2809020"/>
                  </a:lnTo>
                  <a:lnTo>
                    <a:pt x="1809671" y="2821763"/>
                  </a:lnTo>
                  <a:lnTo>
                    <a:pt x="1764652" y="2833101"/>
                  </a:lnTo>
                  <a:lnTo>
                    <a:pt x="1719083" y="2843009"/>
                  </a:lnTo>
                  <a:lnTo>
                    <a:pt x="1672989" y="2851461"/>
                  </a:lnTo>
                  <a:lnTo>
                    <a:pt x="1626393" y="2858434"/>
                  </a:lnTo>
                  <a:lnTo>
                    <a:pt x="1579322" y="2863900"/>
                  </a:lnTo>
                  <a:lnTo>
                    <a:pt x="1531801" y="2867836"/>
                  </a:lnTo>
                  <a:lnTo>
                    <a:pt x="1483854" y="2870216"/>
                  </a:lnTo>
                  <a:lnTo>
                    <a:pt x="1435507" y="2871014"/>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43" name="object 43"/>
            <p:cNvSpPr/>
            <p:nvPr/>
          </p:nvSpPr>
          <p:spPr>
            <a:xfrm>
              <a:off x="4189640" y="6703250"/>
              <a:ext cx="2153285" cy="2153285"/>
            </a:xfrm>
            <a:custGeom>
              <a:avLst/>
              <a:gdLst/>
              <a:ahLst/>
              <a:cxnLst/>
              <a:rect l="l" t="t" r="r" b="b"/>
              <a:pathLst>
                <a:path w="2153285" h="2153284">
                  <a:moveTo>
                    <a:pt x="1076629" y="0"/>
                  </a:moveTo>
                  <a:lnTo>
                    <a:pt x="1028672" y="1048"/>
                  </a:lnTo>
                  <a:lnTo>
                    <a:pt x="981253" y="4166"/>
                  </a:lnTo>
                  <a:lnTo>
                    <a:pt x="934414" y="9309"/>
                  </a:lnTo>
                  <a:lnTo>
                    <a:pt x="888199" y="16433"/>
                  </a:lnTo>
                  <a:lnTo>
                    <a:pt x="842654" y="25495"/>
                  </a:lnTo>
                  <a:lnTo>
                    <a:pt x="797820" y="36450"/>
                  </a:lnTo>
                  <a:lnTo>
                    <a:pt x="753742" y="49256"/>
                  </a:lnTo>
                  <a:lnTo>
                    <a:pt x="710465" y="63867"/>
                  </a:lnTo>
                  <a:lnTo>
                    <a:pt x="668030" y="80242"/>
                  </a:lnTo>
                  <a:lnTo>
                    <a:pt x="626483" y="98334"/>
                  </a:lnTo>
                  <a:lnTo>
                    <a:pt x="585867" y="118102"/>
                  </a:lnTo>
                  <a:lnTo>
                    <a:pt x="546225" y="139501"/>
                  </a:lnTo>
                  <a:lnTo>
                    <a:pt x="507603" y="162488"/>
                  </a:lnTo>
                  <a:lnTo>
                    <a:pt x="470042" y="187018"/>
                  </a:lnTo>
                  <a:lnTo>
                    <a:pt x="433588" y="213048"/>
                  </a:lnTo>
                  <a:lnTo>
                    <a:pt x="398283" y="240535"/>
                  </a:lnTo>
                  <a:lnTo>
                    <a:pt x="364172" y="269433"/>
                  </a:lnTo>
                  <a:lnTo>
                    <a:pt x="331298" y="299701"/>
                  </a:lnTo>
                  <a:lnTo>
                    <a:pt x="299705" y="331293"/>
                  </a:lnTo>
                  <a:lnTo>
                    <a:pt x="269438" y="364167"/>
                  </a:lnTo>
                  <a:lnTo>
                    <a:pt x="240539" y="398278"/>
                  </a:lnTo>
                  <a:lnTo>
                    <a:pt x="213052" y="433582"/>
                  </a:lnTo>
                  <a:lnTo>
                    <a:pt x="187022" y="470036"/>
                  </a:lnTo>
                  <a:lnTo>
                    <a:pt x="162491" y="507597"/>
                  </a:lnTo>
                  <a:lnTo>
                    <a:pt x="139504" y="546220"/>
                  </a:lnTo>
                  <a:lnTo>
                    <a:pt x="118105" y="585861"/>
                  </a:lnTo>
                  <a:lnTo>
                    <a:pt x="98336" y="626477"/>
                  </a:lnTo>
                  <a:lnTo>
                    <a:pt x="80243" y="668025"/>
                  </a:lnTo>
                  <a:lnTo>
                    <a:pt x="63869" y="710460"/>
                  </a:lnTo>
                  <a:lnTo>
                    <a:pt x="49257" y="753738"/>
                  </a:lnTo>
                  <a:lnTo>
                    <a:pt x="36451" y="797816"/>
                  </a:lnTo>
                  <a:lnTo>
                    <a:pt x="25495" y="842650"/>
                  </a:lnTo>
                  <a:lnTo>
                    <a:pt x="16434" y="888196"/>
                  </a:lnTo>
                  <a:lnTo>
                    <a:pt x="9309" y="934411"/>
                  </a:lnTo>
                  <a:lnTo>
                    <a:pt x="4166" y="981251"/>
                  </a:lnTo>
                  <a:lnTo>
                    <a:pt x="1049" y="1028671"/>
                  </a:lnTo>
                  <a:lnTo>
                    <a:pt x="0" y="1076629"/>
                  </a:lnTo>
                  <a:lnTo>
                    <a:pt x="1049" y="1124586"/>
                  </a:lnTo>
                  <a:lnTo>
                    <a:pt x="4166" y="1172006"/>
                  </a:lnTo>
                  <a:lnTo>
                    <a:pt x="9309" y="1218845"/>
                  </a:lnTo>
                  <a:lnTo>
                    <a:pt x="16434" y="1265059"/>
                  </a:lnTo>
                  <a:lnTo>
                    <a:pt x="25495" y="1310605"/>
                  </a:lnTo>
                  <a:lnTo>
                    <a:pt x="36451" y="1355438"/>
                  </a:lnTo>
                  <a:lnTo>
                    <a:pt x="49257" y="1399516"/>
                  </a:lnTo>
                  <a:lnTo>
                    <a:pt x="63869" y="1442793"/>
                  </a:lnTo>
                  <a:lnTo>
                    <a:pt x="80243" y="1485228"/>
                  </a:lnTo>
                  <a:lnTo>
                    <a:pt x="98336" y="1526774"/>
                  </a:lnTo>
                  <a:lnTo>
                    <a:pt x="118105" y="1567390"/>
                  </a:lnTo>
                  <a:lnTo>
                    <a:pt x="139504" y="1607032"/>
                  </a:lnTo>
                  <a:lnTo>
                    <a:pt x="162491" y="1645654"/>
                  </a:lnTo>
                  <a:lnTo>
                    <a:pt x="187022" y="1683215"/>
                  </a:lnTo>
                  <a:lnTo>
                    <a:pt x="213052" y="1719669"/>
                  </a:lnTo>
                  <a:lnTo>
                    <a:pt x="240539" y="1754973"/>
                  </a:lnTo>
                  <a:lnTo>
                    <a:pt x="269438" y="1789084"/>
                  </a:lnTo>
                  <a:lnTo>
                    <a:pt x="299705" y="1821957"/>
                  </a:lnTo>
                  <a:lnTo>
                    <a:pt x="331298" y="1853550"/>
                  </a:lnTo>
                  <a:lnTo>
                    <a:pt x="364172" y="1883817"/>
                  </a:lnTo>
                  <a:lnTo>
                    <a:pt x="398283" y="1912716"/>
                  </a:lnTo>
                  <a:lnTo>
                    <a:pt x="433588" y="1940203"/>
                  </a:lnTo>
                  <a:lnTo>
                    <a:pt x="470042" y="1966233"/>
                  </a:lnTo>
                  <a:lnTo>
                    <a:pt x="507603" y="1990763"/>
                  </a:lnTo>
                  <a:lnTo>
                    <a:pt x="546225" y="2013750"/>
                  </a:lnTo>
                  <a:lnTo>
                    <a:pt x="585867" y="2035149"/>
                  </a:lnTo>
                  <a:lnTo>
                    <a:pt x="626483" y="2054917"/>
                  </a:lnTo>
                  <a:lnTo>
                    <a:pt x="668030" y="2073010"/>
                  </a:lnTo>
                  <a:lnTo>
                    <a:pt x="710465" y="2089384"/>
                  </a:lnTo>
                  <a:lnTo>
                    <a:pt x="753742" y="2103996"/>
                  </a:lnTo>
                  <a:lnTo>
                    <a:pt x="797820" y="2116802"/>
                  </a:lnTo>
                  <a:lnTo>
                    <a:pt x="842654" y="2127757"/>
                  </a:lnTo>
                  <a:lnTo>
                    <a:pt x="888199" y="2136819"/>
                  </a:lnTo>
                  <a:lnTo>
                    <a:pt x="934414" y="2143943"/>
                  </a:lnTo>
                  <a:lnTo>
                    <a:pt x="981253" y="2149086"/>
                  </a:lnTo>
                  <a:lnTo>
                    <a:pt x="1028672" y="2152204"/>
                  </a:lnTo>
                  <a:lnTo>
                    <a:pt x="1076629" y="2153253"/>
                  </a:lnTo>
                  <a:lnTo>
                    <a:pt x="1124586" y="2152204"/>
                  </a:lnTo>
                  <a:lnTo>
                    <a:pt x="1172006" y="2149086"/>
                  </a:lnTo>
                  <a:lnTo>
                    <a:pt x="1218845" y="2143943"/>
                  </a:lnTo>
                  <a:lnTo>
                    <a:pt x="1265059" y="2136819"/>
                  </a:lnTo>
                  <a:lnTo>
                    <a:pt x="1310605" y="2127757"/>
                  </a:lnTo>
                  <a:lnTo>
                    <a:pt x="1355438" y="2116802"/>
                  </a:lnTo>
                  <a:lnTo>
                    <a:pt x="1399516" y="2103996"/>
                  </a:lnTo>
                  <a:lnTo>
                    <a:pt x="1442794" y="2089384"/>
                  </a:lnTo>
                  <a:lnTo>
                    <a:pt x="1485228" y="2073010"/>
                  </a:lnTo>
                  <a:lnTo>
                    <a:pt x="1526776" y="2054917"/>
                  </a:lnTo>
                  <a:lnTo>
                    <a:pt x="1567392" y="2035149"/>
                  </a:lnTo>
                  <a:lnTo>
                    <a:pt x="1607033" y="2013750"/>
                  </a:lnTo>
                  <a:lnTo>
                    <a:pt x="1645656" y="1990763"/>
                  </a:lnTo>
                  <a:lnTo>
                    <a:pt x="1683217" y="1966233"/>
                  </a:lnTo>
                  <a:lnTo>
                    <a:pt x="1719671" y="1940203"/>
                  </a:lnTo>
                  <a:lnTo>
                    <a:pt x="1754976" y="1912716"/>
                  </a:lnTo>
                  <a:lnTo>
                    <a:pt x="1789087" y="1883817"/>
                  </a:lnTo>
                  <a:lnTo>
                    <a:pt x="1821961" y="1853550"/>
                  </a:lnTo>
                  <a:lnTo>
                    <a:pt x="1853553" y="1821957"/>
                  </a:lnTo>
                  <a:lnTo>
                    <a:pt x="1883821" y="1789084"/>
                  </a:lnTo>
                  <a:lnTo>
                    <a:pt x="1912720" y="1754973"/>
                  </a:lnTo>
                  <a:lnTo>
                    <a:pt x="1940207" y="1719669"/>
                  </a:lnTo>
                  <a:lnTo>
                    <a:pt x="1966237" y="1683215"/>
                  </a:lnTo>
                  <a:lnTo>
                    <a:pt x="1990768" y="1645654"/>
                  </a:lnTo>
                  <a:lnTo>
                    <a:pt x="2013755" y="1607032"/>
                  </a:lnTo>
                  <a:lnTo>
                    <a:pt x="2035154" y="1567390"/>
                  </a:lnTo>
                  <a:lnTo>
                    <a:pt x="2054922" y="1526774"/>
                  </a:lnTo>
                  <a:lnTo>
                    <a:pt x="2073015" y="1485228"/>
                  </a:lnTo>
                  <a:lnTo>
                    <a:pt x="2089390" y="1442793"/>
                  </a:lnTo>
                  <a:lnTo>
                    <a:pt x="2104002" y="1399516"/>
                  </a:lnTo>
                  <a:lnTo>
                    <a:pt x="2116807" y="1355438"/>
                  </a:lnTo>
                  <a:lnTo>
                    <a:pt x="2127763" y="1310605"/>
                  </a:lnTo>
                  <a:lnTo>
                    <a:pt x="2136825" y="1265059"/>
                  </a:lnTo>
                  <a:lnTo>
                    <a:pt x="2143949" y="1218845"/>
                  </a:lnTo>
                  <a:lnTo>
                    <a:pt x="2149092" y="1172006"/>
                  </a:lnTo>
                  <a:lnTo>
                    <a:pt x="2152210" y="1124586"/>
                  </a:lnTo>
                  <a:lnTo>
                    <a:pt x="2153259" y="1076629"/>
                  </a:lnTo>
                  <a:lnTo>
                    <a:pt x="2152210" y="1028671"/>
                  </a:lnTo>
                  <a:lnTo>
                    <a:pt x="2149092" y="981251"/>
                  </a:lnTo>
                  <a:lnTo>
                    <a:pt x="2143949" y="934411"/>
                  </a:lnTo>
                  <a:lnTo>
                    <a:pt x="2136825" y="888196"/>
                  </a:lnTo>
                  <a:lnTo>
                    <a:pt x="2127763" y="842650"/>
                  </a:lnTo>
                  <a:lnTo>
                    <a:pt x="2116807" y="797816"/>
                  </a:lnTo>
                  <a:lnTo>
                    <a:pt x="2104002" y="753738"/>
                  </a:lnTo>
                  <a:lnTo>
                    <a:pt x="2089390" y="710460"/>
                  </a:lnTo>
                  <a:lnTo>
                    <a:pt x="2073015" y="668025"/>
                  </a:lnTo>
                  <a:lnTo>
                    <a:pt x="2054922" y="626477"/>
                  </a:lnTo>
                  <a:lnTo>
                    <a:pt x="2035154" y="585861"/>
                  </a:lnTo>
                  <a:lnTo>
                    <a:pt x="2013755" y="546220"/>
                  </a:lnTo>
                  <a:lnTo>
                    <a:pt x="1990768" y="507597"/>
                  </a:lnTo>
                  <a:lnTo>
                    <a:pt x="1966237" y="470036"/>
                  </a:lnTo>
                  <a:lnTo>
                    <a:pt x="1940207" y="433582"/>
                  </a:lnTo>
                  <a:lnTo>
                    <a:pt x="1912720" y="398278"/>
                  </a:lnTo>
                  <a:lnTo>
                    <a:pt x="1883821" y="364167"/>
                  </a:lnTo>
                  <a:lnTo>
                    <a:pt x="1853553" y="331293"/>
                  </a:lnTo>
                  <a:lnTo>
                    <a:pt x="1821961" y="299701"/>
                  </a:lnTo>
                  <a:lnTo>
                    <a:pt x="1789087" y="269433"/>
                  </a:lnTo>
                  <a:lnTo>
                    <a:pt x="1754976" y="240535"/>
                  </a:lnTo>
                  <a:lnTo>
                    <a:pt x="1719671" y="213048"/>
                  </a:lnTo>
                  <a:lnTo>
                    <a:pt x="1683217" y="187018"/>
                  </a:lnTo>
                  <a:lnTo>
                    <a:pt x="1645656" y="162488"/>
                  </a:lnTo>
                  <a:lnTo>
                    <a:pt x="1607033" y="139501"/>
                  </a:lnTo>
                  <a:lnTo>
                    <a:pt x="1567392" y="118102"/>
                  </a:lnTo>
                  <a:lnTo>
                    <a:pt x="1526776" y="98334"/>
                  </a:lnTo>
                  <a:lnTo>
                    <a:pt x="1485228" y="80242"/>
                  </a:lnTo>
                  <a:lnTo>
                    <a:pt x="1442794" y="63867"/>
                  </a:lnTo>
                  <a:lnTo>
                    <a:pt x="1399516" y="49256"/>
                  </a:lnTo>
                  <a:lnTo>
                    <a:pt x="1355438" y="36450"/>
                  </a:lnTo>
                  <a:lnTo>
                    <a:pt x="1310605" y="25495"/>
                  </a:lnTo>
                  <a:lnTo>
                    <a:pt x="1265059" y="16433"/>
                  </a:lnTo>
                  <a:lnTo>
                    <a:pt x="1218845" y="9309"/>
                  </a:lnTo>
                  <a:lnTo>
                    <a:pt x="1172006" y="4166"/>
                  </a:lnTo>
                  <a:lnTo>
                    <a:pt x="1124586" y="1048"/>
                  </a:lnTo>
                  <a:lnTo>
                    <a:pt x="1076629" y="0"/>
                  </a:lnTo>
                  <a:close/>
                </a:path>
              </a:pathLst>
            </a:custGeom>
            <a:solidFill>
              <a:srgbClr val="85B3FF"/>
            </a:solidFill>
          </p:spPr>
          <p:txBody>
            <a:bodyPr wrap="square" lIns="0" tIns="0" rIns="0" bIns="0" rtlCol="0"/>
            <a:lstStyle/>
            <a:p>
              <a:endParaRPr sz="1125">
                <a:solidFill>
                  <a:prstClr val="black"/>
                </a:solidFill>
              </a:endParaRPr>
            </a:p>
          </p:txBody>
        </p:sp>
        <p:sp>
          <p:nvSpPr>
            <p:cNvPr id="44" name="object 44"/>
            <p:cNvSpPr/>
            <p:nvPr/>
          </p:nvSpPr>
          <p:spPr>
            <a:xfrm>
              <a:off x="4189640" y="6703255"/>
              <a:ext cx="2153285" cy="2153285"/>
            </a:xfrm>
            <a:custGeom>
              <a:avLst/>
              <a:gdLst/>
              <a:ahLst/>
              <a:cxnLst/>
              <a:rect l="l" t="t" r="r" b="b"/>
              <a:pathLst>
                <a:path w="2153285" h="2153284">
                  <a:moveTo>
                    <a:pt x="1076630" y="2153261"/>
                  </a:moveTo>
                  <a:lnTo>
                    <a:pt x="1028673" y="2152212"/>
                  </a:lnTo>
                  <a:lnTo>
                    <a:pt x="981254" y="2149094"/>
                  </a:lnTo>
                  <a:lnTo>
                    <a:pt x="934415" y="2143951"/>
                  </a:lnTo>
                  <a:lnTo>
                    <a:pt x="888201" y="2136826"/>
                  </a:lnTo>
                  <a:lnTo>
                    <a:pt x="842655" y="2127765"/>
                  </a:lnTo>
                  <a:lnTo>
                    <a:pt x="797822" y="2116809"/>
                  </a:lnTo>
                  <a:lnTo>
                    <a:pt x="753744" y="2104003"/>
                  </a:lnTo>
                  <a:lnTo>
                    <a:pt x="710466" y="2089391"/>
                  </a:lnTo>
                  <a:lnTo>
                    <a:pt x="668032" y="2073017"/>
                  </a:lnTo>
                  <a:lnTo>
                    <a:pt x="626485" y="2054923"/>
                  </a:lnTo>
                  <a:lnTo>
                    <a:pt x="585868" y="2035155"/>
                  </a:lnTo>
                  <a:lnTo>
                    <a:pt x="546227" y="2013755"/>
                  </a:lnTo>
                  <a:lnTo>
                    <a:pt x="507604" y="1990768"/>
                  </a:lnTo>
                  <a:lnTo>
                    <a:pt x="470043" y="1966238"/>
                  </a:lnTo>
                  <a:lnTo>
                    <a:pt x="433589" y="1940207"/>
                  </a:lnTo>
                  <a:lnTo>
                    <a:pt x="398284" y="1912720"/>
                  </a:lnTo>
                  <a:lnTo>
                    <a:pt x="364173" y="1883821"/>
                  </a:lnTo>
                  <a:lnTo>
                    <a:pt x="331299" y="1853554"/>
                  </a:lnTo>
                  <a:lnTo>
                    <a:pt x="299707" y="1821961"/>
                  </a:lnTo>
                  <a:lnTo>
                    <a:pt x="269439" y="1789087"/>
                  </a:lnTo>
                  <a:lnTo>
                    <a:pt x="240540" y="1754976"/>
                  </a:lnTo>
                  <a:lnTo>
                    <a:pt x="213053" y="1719671"/>
                  </a:lnTo>
                  <a:lnTo>
                    <a:pt x="187022" y="1683217"/>
                  </a:lnTo>
                  <a:lnTo>
                    <a:pt x="162492" y="1645656"/>
                  </a:lnTo>
                  <a:lnTo>
                    <a:pt x="139505" y="1607033"/>
                  </a:lnTo>
                  <a:lnTo>
                    <a:pt x="118105" y="1567392"/>
                  </a:lnTo>
                  <a:lnTo>
                    <a:pt x="98337" y="1526776"/>
                  </a:lnTo>
                  <a:lnTo>
                    <a:pt x="80244" y="1485228"/>
                  </a:lnTo>
                  <a:lnTo>
                    <a:pt x="63869" y="1442794"/>
                  </a:lnTo>
                  <a:lnTo>
                    <a:pt x="49257" y="1399516"/>
                  </a:lnTo>
                  <a:lnTo>
                    <a:pt x="36451" y="1355439"/>
                  </a:lnTo>
                  <a:lnTo>
                    <a:pt x="25496" y="1310605"/>
                  </a:lnTo>
                  <a:lnTo>
                    <a:pt x="16434" y="1265059"/>
                  </a:lnTo>
                  <a:lnTo>
                    <a:pt x="9309" y="1218845"/>
                  </a:lnTo>
                  <a:lnTo>
                    <a:pt x="4166" y="1172006"/>
                  </a:lnTo>
                  <a:lnTo>
                    <a:pt x="1049" y="1124587"/>
                  </a:lnTo>
                  <a:lnTo>
                    <a:pt x="0" y="1076630"/>
                  </a:lnTo>
                  <a:lnTo>
                    <a:pt x="1049" y="1028673"/>
                  </a:lnTo>
                  <a:lnTo>
                    <a:pt x="4166" y="981254"/>
                  </a:lnTo>
                  <a:lnTo>
                    <a:pt x="9309" y="934415"/>
                  </a:lnTo>
                  <a:lnTo>
                    <a:pt x="16434" y="888201"/>
                  </a:lnTo>
                  <a:lnTo>
                    <a:pt x="25496" y="842655"/>
                  </a:lnTo>
                  <a:lnTo>
                    <a:pt x="36451" y="797822"/>
                  </a:lnTo>
                  <a:lnTo>
                    <a:pt x="49257" y="753744"/>
                  </a:lnTo>
                  <a:lnTo>
                    <a:pt x="63869" y="710466"/>
                  </a:lnTo>
                  <a:lnTo>
                    <a:pt x="80244" y="668032"/>
                  </a:lnTo>
                  <a:lnTo>
                    <a:pt x="98337" y="626485"/>
                  </a:lnTo>
                  <a:lnTo>
                    <a:pt x="118105" y="585868"/>
                  </a:lnTo>
                  <a:lnTo>
                    <a:pt x="139505" y="546227"/>
                  </a:lnTo>
                  <a:lnTo>
                    <a:pt x="162492" y="507604"/>
                  </a:lnTo>
                  <a:lnTo>
                    <a:pt x="187022" y="470043"/>
                  </a:lnTo>
                  <a:lnTo>
                    <a:pt x="213053" y="433589"/>
                  </a:lnTo>
                  <a:lnTo>
                    <a:pt x="240540" y="398284"/>
                  </a:lnTo>
                  <a:lnTo>
                    <a:pt x="269439" y="364173"/>
                  </a:lnTo>
                  <a:lnTo>
                    <a:pt x="299707" y="331299"/>
                  </a:lnTo>
                  <a:lnTo>
                    <a:pt x="331299" y="299707"/>
                  </a:lnTo>
                  <a:lnTo>
                    <a:pt x="364173" y="269439"/>
                  </a:lnTo>
                  <a:lnTo>
                    <a:pt x="398284" y="240540"/>
                  </a:lnTo>
                  <a:lnTo>
                    <a:pt x="433589" y="213053"/>
                  </a:lnTo>
                  <a:lnTo>
                    <a:pt x="470043" y="187022"/>
                  </a:lnTo>
                  <a:lnTo>
                    <a:pt x="507604" y="162492"/>
                  </a:lnTo>
                  <a:lnTo>
                    <a:pt x="546227" y="139505"/>
                  </a:lnTo>
                  <a:lnTo>
                    <a:pt x="585868" y="118105"/>
                  </a:lnTo>
                  <a:lnTo>
                    <a:pt x="626485" y="98337"/>
                  </a:lnTo>
                  <a:lnTo>
                    <a:pt x="668032" y="80244"/>
                  </a:lnTo>
                  <a:lnTo>
                    <a:pt x="710466" y="63869"/>
                  </a:lnTo>
                  <a:lnTo>
                    <a:pt x="753744" y="49257"/>
                  </a:lnTo>
                  <a:lnTo>
                    <a:pt x="797822" y="36451"/>
                  </a:lnTo>
                  <a:lnTo>
                    <a:pt x="842655" y="25496"/>
                  </a:lnTo>
                  <a:lnTo>
                    <a:pt x="888201" y="16434"/>
                  </a:lnTo>
                  <a:lnTo>
                    <a:pt x="934415" y="9309"/>
                  </a:lnTo>
                  <a:lnTo>
                    <a:pt x="981254" y="4166"/>
                  </a:lnTo>
                  <a:lnTo>
                    <a:pt x="1028673" y="1049"/>
                  </a:lnTo>
                  <a:lnTo>
                    <a:pt x="1076630" y="0"/>
                  </a:lnTo>
                  <a:lnTo>
                    <a:pt x="1124587" y="1049"/>
                  </a:lnTo>
                  <a:lnTo>
                    <a:pt x="1172006" y="4166"/>
                  </a:lnTo>
                  <a:lnTo>
                    <a:pt x="1218845" y="9309"/>
                  </a:lnTo>
                  <a:lnTo>
                    <a:pt x="1265059" y="16434"/>
                  </a:lnTo>
                  <a:lnTo>
                    <a:pt x="1310605" y="25496"/>
                  </a:lnTo>
                  <a:lnTo>
                    <a:pt x="1355439" y="36451"/>
                  </a:lnTo>
                  <a:lnTo>
                    <a:pt x="1399516" y="49257"/>
                  </a:lnTo>
                  <a:lnTo>
                    <a:pt x="1442794" y="63869"/>
                  </a:lnTo>
                  <a:lnTo>
                    <a:pt x="1485228" y="80244"/>
                  </a:lnTo>
                  <a:lnTo>
                    <a:pt x="1526776" y="98337"/>
                  </a:lnTo>
                  <a:lnTo>
                    <a:pt x="1567392" y="118105"/>
                  </a:lnTo>
                  <a:lnTo>
                    <a:pt x="1607033" y="139505"/>
                  </a:lnTo>
                  <a:lnTo>
                    <a:pt x="1645656" y="162492"/>
                  </a:lnTo>
                  <a:lnTo>
                    <a:pt x="1683217" y="187022"/>
                  </a:lnTo>
                  <a:lnTo>
                    <a:pt x="1719671" y="213053"/>
                  </a:lnTo>
                  <a:lnTo>
                    <a:pt x="1754976" y="240540"/>
                  </a:lnTo>
                  <a:lnTo>
                    <a:pt x="1789087" y="269439"/>
                  </a:lnTo>
                  <a:lnTo>
                    <a:pt x="1821961" y="299707"/>
                  </a:lnTo>
                  <a:lnTo>
                    <a:pt x="1853554" y="331299"/>
                  </a:lnTo>
                  <a:lnTo>
                    <a:pt x="1883821" y="364173"/>
                  </a:lnTo>
                  <a:lnTo>
                    <a:pt x="1912720" y="398284"/>
                  </a:lnTo>
                  <a:lnTo>
                    <a:pt x="1940207" y="433589"/>
                  </a:lnTo>
                  <a:lnTo>
                    <a:pt x="1966238" y="470043"/>
                  </a:lnTo>
                  <a:lnTo>
                    <a:pt x="1990768" y="507604"/>
                  </a:lnTo>
                  <a:lnTo>
                    <a:pt x="2013755" y="546227"/>
                  </a:lnTo>
                  <a:lnTo>
                    <a:pt x="2035155" y="585868"/>
                  </a:lnTo>
                  <a:lnTo>
                    <a:pt x="2054923" y="626485"/>
                  </a:lnTo>
                  <a:lnTo>
                    <a:pt x="2073017" y="668032"/>
                  </a:lnTo>
                  <a:lnTo>
                    <a:pt x="2089391" y="710466"/>
                  </a:lnTo>
                  <a:lnTo>
                    <a:pt x="2104003" y="753744"/>
                  </a:lnTo>
                  <a:lnTo>
                    <a:pt x="2116809" y="797822"/>
                  </a:lnTo>
                  <a:lnTo>
                    <a:pt x="2127765" y="842655"/>
                  </a:lnTo>
                  <a:lnTo>
                    <a:pt x="2136826" y="888201"/>
                  </a:lnTo>
                  <a:lnTo>
                    <a:pt x="2143951" y="934415"/>
                  </a:lnTo>
                  <a:lnTo>
                    <a:pt x="2149094" y="981254"/>
                  </a:lnTo>
                  <a:lnTo>
                    <a:pt x="2152212" y="1028673"/>
                  </a:lnTo>
                  <a:lnTo>
                    <a:pt x="2153261" y="1076630"/>
                  </a:lnTo>
                  <a:lnTo>
                    <a:pt x="2152212" y="1124587"/>
                  </a:lnTo>
                  <a:lnTo>
                    <a:pt x="2149094" y="1172006"/>
                  </a:lnTo>
                  <a:lnTo>
                    <a:pt x="2143951" y="1218845"/>
                  </a:lnTo>
                  <a:lnTo>
                    <a:pt x="2136826" y="1265059"/>
                  </a:lnTo>
                  <a:lnTo>
                    <a:pt x="2127765" y="1310605"/>
                  </a:lnTo>
                  <a:lnTo>
                    <a:pt x="2116809" y="1355439"/>
                  </a:lnTo>
                  <a:lnTo>
                    <a:pt x="2104003" y="1399516"/>
                  </a:lnTo>
                  <a:lnTo>
                    <a:pt x="2089391" y="1442794"/>
                  </a:lnTo>
                  <a:lnTo>
                    <a:pt x="2073017" y="1485228"/>
                  </a:lnTo>
                  <a:lnTo>
                    <a:pt x="2054923" y="1526776"/>
                  </a:lnTo>
                  <a:lnTo>
                    <a:pt x="2035155" y="1567392"/>
                  </a:lnTo>
                  <a:lnTo>
                    <a:pt x="2013755" y="1607033"/>
                  </a:lnTo>
                  <a:lnTo>
                    <a:pt x="1990768" y="1645656"/>
                  </a:lnTo>
                  <a:lnTo>
                    <a:pt x="1966238" y="1683217"/>
                  </a:lnTo>
                  <a:lnTo>
                    <a:pt x="1940207" y="1719671"/>
                  </a:lnTo>
                  <a:lnTo>
                    <a:pt x="1912720" y="1754976"/>
                  </a:lnTo>
                  <a:lnTo>
                    <a:pt x="1883821" y="1789087"/>
                  </a:lnTo>
                  <a:lnTo>
                    <a:pt x="1853554" y="1821961"/>
                  </a:lnTo>
                  <a:lnTo>
                    <a:pt x="1821961" y="1853554"/>
                  </a:lnTo>
                  <a:lnTo>
                    <a:pt x="1789087" y="1883821"/>
                  </a:lnTo>
                  <a:lnTo>
                    <a:pt x="1754976" y="1912720"/>
                  </a:lnTo>
                  <a:lnTo>
                    <a:pt x="1719671" y="1940207"/>
                  </a:lnTo>
                  <a:lnTo>
                    <a:pt x="1683217" y="1966238"/>
                  </a:lnTo>
                  <a:lnTo>
                    <a:pt x="1645656" y="1990768"/>
                  </a:lnTo>
                  <a:lnTo>
                    <a:pt x="1607033" y="2013755"/>
                  </a:lnTo>
                  <a:lnTo>
                    <a:pt x="1567392" y="2035155"/>
                  </a:lnTo>
                  <a:lnTo>
                    <a:pt x="1526776" y="2054923"/>
                  </a:lnTo>
                  <a:lnTo>
                    <a:pt x="1485228" y="2073017"/>
                  </a:lnTo>
                  <a:lnTo>
                    <a:pt x="1442794" y="2089391"/>
                  </a:lnTo>
                  <a:lnTo>
                    <a:pt x="1399516" y="2104003"/>
                  </a:lnTo>
                  <a:lnTo>
                    <a:pt x="1355439" y="2116809"/>
                  </a:lnTo>
                  <a:lnTo>
                    <a:pt x="1310605" y="2127765"/>
                  </a:lnTo>
                  <a:lnTo>
                    <a:pt x="1265059" y="2136826"/>
                  </a:lnTo>
                  <a:lnTo>
                    <a:pt x="1218845" y="2143951"/>
                  </a:lnTo>
                  <a:lnTo>
                    <a:pt x="1172006" y="2149094"/>
                  </a:lnTo>
                  <a:lnTo>
                    <a:pt x="1124587" y="2152212"/>
                  </a:lnTo>
                  <a:lnTo>
                    <a:pt x="1076630" y="2153261"/>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45" name="object 45"/>
            <p:cNvSpPr/>
            <p:nvPr/>
          </p:nvSpPr>
          <p:spPr>
            <a:xfrm>
              <a:off x="4548517" y="7062127"/>
              <a:ext cx="1435735" cy="1435735"/>
            </a:xfrm>
            <a:custGeom>
              <a:avLst/>
              <a:gdLst/>
              <a:ahLst/>
              <a:cxnLst/>
              <a:rect l="l" t="t" r="r" b="b"/>
              <a:pathLst>
                <a:path w="1435735" h="1435734">
                  <a:moveTo>
                    <a:pt x="717753" y="0"/>
                  </a:moveTo>
                  <a:lnTo>
                    <a:pt x="670560" y="1526"/>
                  </a:lnTo>
                  <a:lnTo>
                    <a:pt x="624183" y="6043"/>
                  </a:lnTo>
                  <a:lnTo>
                    <a:pt x="578715" y="13456"/>
                  </a:lnTo>
                  <a:lnTo>
                    <a:pt x="534251" y="23670"/>
                  </a:lnTo>
                  <a:lnTo>
                    <a:pt x="490887" y="36591"/>
                  </a:lnTo>
                  <a:lnTo>
                    <a:pt x="448716" y="52124"/>
                  </a:lnTo>
                  <a:lnTo>
                    <a:pt x="407832" y="70174"/>
                  </a:lnTo>
                  <a:lnTo>
                    <a:pt x="368332" y="90647"/>
                  </a:lnTo>
                  <a:lnTo>
                    <a:pt x="330308" y="113449"/>
                  </a:lnTo>
                  <a:lnTo>
                    <a:pt x="293857" y="138484"/>
                  </a:lnTo>
                  <a:lnTo>
                    <a:pt x="259071" y="165658"/>
                  </a:lnTo>
                  <a:lnTo>
                    <a:pt x="226047" y="194877"/>
                  </a:lnTo>
                  <a:lnTo>
                    <a:pt x="194877" y="226047"/>
                  </a:lnTo>
                  <a:lnTo>
                    <a:pt x="165658" y="259071"/>
                  </a:lnTo>
                  <a:lnTo>
                    <a:pt x="138484" y="293857"/>
                  </a:lnTo>
                  <a:lnTo>
                    <a:pt x="113449" y="330308"/>
                  </a:lnTo>
                  <a:lnTo>
                    <a:pt x="90647" y="368332"/>
                  </a:lnTo>
                  <a:lnTo>
                    <a:pt x="70174" y="407832"/>
                  </a:lnTo>
                  <a:lnTo>
                    <a:pt x="52124" y="448716"/>
                  </a:lnTo>
                  <a:lnTo>
                    <a:pt x="36591" y="490887"/>
                  </a:lnTo>
                  <a:lnTo>
                    <a:pt x="23670" y="534251"/>
                  </a:lnTo>
                  <a:lnTo>
                    <a:pt x="13456" y="578715"/>
                  </a:lnTo>
                  <a:lnTo>
                    <a:pt x="6043" y="624183"/>
                  </a:lnTo>
                  <a:lnTo>
                    <a:pt x="1526" y="670560"/>
                  </a:lnTo>
                  <a:lnTo>
                    <a:pt x="0" y="717753"/>
                  </a:lnTo>
                  <a:lnTo>
                    <a:pt x="1526" y="764945"/>
                  </a:lnTo>
                  <a:lnTo>
                    <a:pt x="6043" y="811323"/>
                  </a:lnTo>
                  <a:lnTo>
                    <a:pt x="13456" y="856790"/>
                  </a:lnTo>
                  <a:lnTo>
                    <a:pt x="23670" y="901254"/>
                  </a:lnTo>
                  <a:lnTo>
                    <a:pt x="36591" y="944618"/>
                  </a:lnTo>
                  <a:lnTo>
                    <a:pt x="52124" y="986789"/>
                  </a:lnTo>
                  <a:lnTo>
                    <a:pt x="70174" y="1027672"/>
                  </a:lnTo>
                  <a:lnTo>
                    <a:pt x="90647" y="1067172"/>
                  </a:lnTo>
                  <a:lnTo>
                    <a:pt x="113449" y="1105196"/>
                  </a:lnTo>
                  <a:lnTo>
                    <a:pt x="138484" y="1141647"/>
                  </a:lnTo>
                  <a:lnTo>
                    <a:pt x="165658" y="1176432"/>
                  </a:lnTo>
                  <a:lnTo>
                    <a:pt x="194877" y="1209456"/>
                  </a:lnTo>
                  <a:lnTo>
                    <a:pt x="226047" y="1240625"/>
                  </a:lnTo>
                  <a:lnTo>
                    <a:pt x="259071" y="1269844"/>
                  </a:lnTo>
                  <a:lnTo>
                    <a:pt x="293857" y="1297018"/>
                  </a:lnTo>
                  <a:lnTo>
                    <a:pt x="330308" y="1322053"/>
                  </a:lnTo>
                  <a:lnTo>
                    <a:pt x="368332" y="1344854"/>
                  </a:lnTo>
                  <a:lnTo>
                    <a:pt x="407832" y="1365327"/>
                  </a:lnTo>
                  <a:lnTo>
                    <a:pt x="448716" y="1383377"/>
                  </a:lnTo>
                  <a:lnTo>
                    <a:pt x="490887" y="1398910"/>
                  </a:lnTo>
                  <a:lnTo>
                    <a:pt x="534251" y="1411830"/>
                  </a:lnTo>
                  <a:lnTo>
                    <a:pt x="578715" y="1422044"/>
                  </a:lnTo>
                  <a:lnTo>
                    <a:pt x="624183" y="1429457"/>
                  </a:lnTo>
                  <a:lnTo>
                    <a:pt x="670560" y="1433974"/>
                  </a:lnTo>
                  <a:lnTo>
                    <a:pt x="717753" y="1435501"/>
                  </a:lnTo>
                  <a:lnTo>
                    <a:pt x="764945" y="1433974"/>
                  </a:lnTo>
                  <a:lnTo>
                    <a:pt x="811323" y="1429457"/>
                  </a:lnTo>
                  <a:lnTo>
                    <a:pt x="856790" y="1422044"/>
                  </a:lnTo>
                  <a:lnTo>
                    <a:pt x="901254" y="1411830"/>
                  </a:lnTo>
                  <a:lnTo>
                    <a:pt x="944619" y="1398910"/>
                  </a:lnTo>
                  <a:lnTo>
                    <a:pt x="986790" y="1383377"/>
                  </a:lnTo>
                  <a:lnTo>
                    <a:pt x="1027673" y="1365327"/>
                  </a:lnTo>
                  <a:lnTo>
                    <a:pt x="1067174" y="1344854"/>
                  </a:lnTo>
                  <a:lnTo>
                    <a:pt x="1105197" y="1322053"/>
                  </a:lnTo>
                  <a:lnTo>
                    <a:pt x="1141649" y="1297018"/>
                  </a:lnTo>
                  <a:lnTo>
                    <a:pt x="1176434" y="1269844"/>
                  </a:lnTo>
                  <a:lnTo>
                    <a:pt x="1209459" y="1240625"/>
                  </a:lnTo>
                  <a:lnTo>
                    <a:pt x="1240628" y="1209456"/>
                  </a:lnTo>
                  <a:lnTo>
                    <a:pt x="1269847" y="1176432"/>
                  </a:lnTo>
                  <a:lnTo>
                    <a:pt x="1297021" y="1141647"/>
                  </a:lnTo>
                  <a:lnTo>
                    <a:pt x="1322057" y="1105196"/>
                  </a:lnTo>
                  <a:lnTo>
                    <a:pt x="1344858" y="1067172"/>
                  </a:lnTo>
                  <a:lnTo>
                    <a:pt x="1365331" y="1027672"/>
                  </a:lnTo>
                  <a:lnTo>
                    <a:pt x="1383382" y="986789"/>
                  </a:lnTo>
                  <a:lnTo>
                    <a:pt x="1398914" y="944618"/>
                  </a:lnTo>
                  <a:lnTo>
                    <a:pt x="1411835" y="901254"/>
                  </a:lnTo>
                  <a:lnTo>
                    <a:pt x="1422049" y="856790"/>
                  </a:lnTo>
                  <a:lnTo>
                    <a:pt x="1429462" y="811323"/>
                  </a:lnTo>
                  <a:lnTo>
                    <a:pt x="1433979" y="764945"/>
                  </a:lnTo>
                  <a:lnTo>
                    <a:pt x="1435506" y="717753"/>
                  </a:lnTo>
                  <a:lnTo>
                    <a:pt x="1433979" y="670560"/>
                  </a:lnTo>
                  <a:lnTo>
                    <a:pt x="1429462" y="624183"/>
                  </a:lnTo>
                  <a:lnTo>
                    <a:pt x="1422049" y="578715"/>
                  </a:lnTo>
                  <a:lnTo>
                    <a:pt x="1411835" y="534251"/>
                  </a:lnTo>
                  <a:lnTo>
                    <a:pt x="1398914" y="490887"/>
                  </a:lnTo>
                  <a:lnTo>
                    <a:pt x="1383382" y="448716"/>
                  </a:lnTo>
                  <a:lnTo>
                    <a:pt x="1365331" y="407832"/>
                  </a:lnTo>
                  <a:lnTo>
                    <a:pt x="1344858" y="368332"/>
                  </a:lnTo>
                  <a:lnTo>
                    <a:pt x="1322057" y="330308"/>
                  </a:lnTo>
                  <a:lnTo>
                    <a:pt x="1297021" y="293857"/>
                  </a:lnTo>
                  <a:lnTo>
                    <a:pt x="1269847" y="259071"/>
                  </a:lnTo>
                  <a:lnTo>
                    <a:pt x="1240628" y="226047"/>
                  </a:lnTo>
                  <a:lnTo>
                    <a:pt x="1209459" y="194877"/>
                  </a:lnTo>
                  <a:lnTo>
                    <a:pt x="1176434" y="165658"/>
                  </a:lnTo>
                  <a:lnTo>
                    <a:pt x="1141649" y="138484"/>
                  </a:lnTo>
                  <a:lnTo>
                    <a:pt x="1105197" y="113449"/>
                  </a:lnTo>
                  <a:lnTo>
                    <a:pt x="1067174" y="90647"/>
                  </a:lnTo>
                  <a:lnTo>
                    <a:pt x="1027673" y="70174"/>
                  </a:lnTo>
                  <a:lnTo>
                    <a:pt x="986790" y="52124"/>
                  </a:lnTo>
                  <a:lnTo>
                    <a:pt x="944619" y="36591"/>
                  </a:lnTo>
                  <a:lnTo>
                    <a:pt x="901254" y="23670"/>
                  </a:lnTo>
                  <a:lnTo>
                    <a:pt x="856790" y="13456"/>
                  </a:lnTo>
                  <a:lnTo>
                    <a:pt x="811323" y="6043"/>
                  </a:lnTo>
                  <a:lnTo>
                    <a:pt x="764945" y="1526"/>
                  </a:lnTo>
                  <a:lnTo>
                    <a:pt x="717753" y="0"/>
                  </a:lnTo>
                  <a:close/>
                </a:path>
              </a:pathLst>
            </a:custGeom>
            <a:solidFill>
              <a:srgbClr val="FFFFFF"/>
            </a:solidFill>
          </p:spPr>
          <p:txBody>
            <a:bodyPr wrap="square" lIns="0" tIns="0" rIns="0" bIns="0" rtlCol="0"/>
            <a:lstStyle/>
            <a:p>
              <a:endParaRPr sz="1125">
                <a:solidFill>
                  <a:prstClr val="black"/>
                </a:solidFill>
              </a:endParaRPr>
            </a:p>
          </p:txBody>
        </p:sp>
        <p:sp>
          <p:nvSpPr>
            <p:cNvPr id="46" name="object 46"/>
            <p:cNvSpPr/>
            <p:nvPr/>
          </p:nvSpPr>
          <p:spPr>
            <a:xfrm>
              <a:off x="4548517" y="7062132"/>
              <a:ext cx="1435735" cy="1435735"/>
            </a:xfrm>
            <a:custGeom>
              <a:avLst/>
              <a:gdLst/>
              <a:ahLst/>
              <a:cxnLst/>
              <a:rect l="l" t="t" r="r" b="b"/>
              <a:pathLst>
                <a:path w="1435735" h="1435734">
                  <a:moveTo>
                    <a:pt x="717753" y="1435507"/>
                  </a:moveTo>
                  <a:lnTo>
                    <a:pt x="670561" y="1433980"/>
                  </a:lnTo>
                  <a:lnTo>
                    <a:pt x="624184" y="1429463"/>
                  </a:lnTo>
                  <a:lnTo>
                    <a:pt x="578717" y="1422050"/>
                  </a:lnTo>
                  <a:lnTo>
                    <a:pt x="534254" y="1411836"/>
                  </a:lnTo>
                  <a:lnTo>
                    <a:pt x="490889" y="1398915"/>
                  </a:lnTo>
                  <a:lnTo>
                    <a:pt x="448718" y="1383382"/>
                  </a:lnTo>
                  <a:lnTo>
                    <a:pt x="407835" y="1365331"/>
                  </a:lnTo>
                  <a:lnTo>
                    <a:pt x="368335" y="1344858"/>
                  </a:lnTo>
                  <a:lnTo>
                    <a:pt x="330311" y="1322056"/>
                  </a:lnTo>
                  <a:lnTo>
                    <a:pt x="293859" y="1297021"/>
                  </a:lnTo>
                  <a:lnTo>
                    <a:pt x="259074" y="1269846"/>
                  </a:lnTo>
                  <a:lnTo>
                    <a:pt x="226049" y="1240627"/>
                  </a:lnTo>
                  <a:lnTo>
                    <a:pt x="194880" y="1209457"/>
                  </a:lnTo>
                  <a:lnTo>
                    <a:pt x="165660" y="1176433"/>
                  </a:lnTo>
                  <a:lnTo>
                    <a:pt x="138486" y="1141647"/>
                  </a:lnTo>
                  <a:lnTo>
                    <a:pt x="113450" y="1105195"/>
                  </a:lnTo>
                  <a:lnTo>
                    <a:pt x="90648" y="1067172"/>
                  </a:lnTo>
                  <a:lnTo>
                    <a:pt x="70175" y="1027671"/>
                  </a:lnTo>
                  <a:lnTo>
                    <a:pt x="52125" y="986788"/>
                  </a:lnTo>
                  <a:lnTo>
                    <a:pt x="36592" y="944617"/>
                  </a:lnTo>
                  <a:lnTo>
                    <a:pt x="23671" y="901253"/>
                  </a:lnTo>
                  <a:lnTo>
                    <a:pt x="13456" y="856789"/>
                  </a:lnTo>
                  <a:lnTo>
                    <a:pt x="6043" y="811322"/>
                  </a:lnTo>
                  <a:lnTo>
                    <a:pt x="1526" y="764945"/>
                  </a:lnTo>
                  <a:lnTo>
                    <a:pt x="0" y="717753"/>
                  </a:lnTo>
                  <a:lnTo>
                    <a:pt x="1526" y="670561"/>
                  </a:lnTo>
                  <a:lnTo>
                    <a:pt x="6043" y="624184"/>
                  </a:lnTo>
                  <a:lnTo>
                    <a:pt x="13456" y="578717"/>
                  </a:lnTo>
                  <a:lnTo>
                    <a:pt x="23671" y="534254"/>
                  </a:lnTo>
                  <a:lnTo>
                    <a:pt x="36592" y="490889"/>
                  </a:lnTo>
                  <a:lnTo>
                    <a:pt x="52125" y="448718"/>
                  </a:lnTo>
                  <a:lnTo>
                    <a:pt x="70175" y="407835"/>
                  </a:lnTo>
                  <a:lnTo>
                    <a:pt x="90648" y="368335"/>
                  </a:lnTo>
                  <a:lnTo>
                    <a:pt x="113450" y="330311"/>
                  </a:lnTo>
                  <a:lnTo>
                    <a:pt x="138486" y="293859"/>
                  </a:lnTo>
                  <a:lnTo>
                    <a:pt x="165660" y="259074"/>
                  </a:lnTo>
                  <a:lnTo>
                    <a:pt x="194880" y="226049"/>
                  </a:lnTo>
                  <a:lnTo>
                    <a:pt x="226049" y="194880"/>
                  </a:lnTo>
                  <a:lnTo>
                    <a:pt x="259074" y="165660"/>
                  </a:lnTo>
                  <a:lnTo>
                    <a:pt x="293859" y="138486"/>
                  </a:lnTo>
                  <a:lnTo>
                    <a:pt x="330311" y="113450"/>
                  </a:lnTo>
                  <a:lnTo>
                    <a:pt x="368335" y="90648"/>
                  </a:lnTo>
                  <a:lnTo>
                    <a:pt x="407835" y="70175"/>
                  </a:lnTo>
                  <a:lnTo>
                    <a:pt x="448718" y="52125"/>
                  </a:lnTo>
                  <a:lnTo>
                    <a:pt x="490889" y="36592"/>
                  </a:lnTo>
                  <a:lnTo>
                    <a:pt x="534254" y="23671"/>
                  </a:lnTo>
                  <a:lnTo>
                    <a:pt x="578717" y="13456"/>
                  </a:lnTo>
                  <a:lnTo>
                    <a:pt x="624184" y="6043"/>
                  </a:lnTo>
                  <a:lnTo>
                    <a:pt x="670561" y="1526"/>
                  </a:lnTo>
                  <a:lnTo>
                    <a:pt x="717753" y="0"/>
                  </a:lnTo>
                  <a:lnTo>
                    <a:pt x="764945" y="1526"/>
                  </a:lnTo>
                  <a:lnTo>
                    <a:pt x="811322" y="6043"/>
                  </a:lnTo>
                  <a:lnTo>
                    <a:pt x="856789" y="13456"/>
                  </a:lnTo>
                  <a:lnTo>
                    <a:pt x="901253" y="23671"/>
                  </a:lnTo>
                  <a:lnTo>
                    <a:pt x="944617" y="36592"/>
                  </a:lnTo>
                  <a:lnTo>
                    <a:pt x="986788" y="52125"/>
                  </a:lnTo>
                  <a:lnTo>
                    <a:pt x="1027671" y="70175"/>
                  </a:lnTo>
                  <a:lnTo>
                    <a:pt x="1067172" y="90648"/>
                  </a:lnTo>
                  <a:lnTo>
                    <a:pt x="1105195" y="113450"/>
                  </a:lnTo>
                  <a:lnTo>
                    <a:pt x="1141647" y="138486"/>
                  </a:lnTo>
                  <a:lnTo>
                    <a:pt x="1176433" y="165660"/>
                  </a:lnTo>
                  <a:lnTo>
                    <a:pt x="1209457" y="194880"/>
                  </a:lnTo>
                  <a:lnTo>
                    <a:pt x="1240627" y="226049"/>
                  </a:lnTo>
                  <a:lnTo>
                    <a:pt x="1269846" y="259074"/>
                  </a:lnTo>
                  <a:lnTo>
                    <a:pt x="1297021" y="293859"/>
                  </a:lnTo>
                  <a:lnTo>
                    <a:pt x="1322056" y="330311"/>
                  </a:lnTo>
                  <a:lnTo>
                    <a:pt x="1344858" y="368335"/>
                  </a:lnTo>
                  <a:lnTo>
                    <a:pt x="1365331" y="407835"/>
                  </a:lnTo>
                  <a:lnTo>
                    <a:pt x="1383382" y="448718"/>
                  </a:lnTo>
                  <a:lnTo>
                    <a:pt x="1398915" y="490889"/>
                  </a:lnTo>
                  <a:lnTo>
                    <a:pt x="1411836" y="534254"/>
                  </a:lnTo>
                  <a:lnTo>
                    <a:pt x="1422050" y="578717"/>
                  </a:lnTo>
                  <a:lnTo>
                    <a:pt x="1429463" y="624184"/>
                  </a:lnTo>
                  <a:lnTo>
                    <a:pt x="1433980" y="670561"/>
                  </a:lnTo>
                  <a:lnTo>
                    <a:pt x="1435507" y="717753"/>
                  </a:lnTo>
                  <a:lnTo>
                    <a:pt x="1433980" y="764945"/>
                  </a:lnTo>
                  <a:lnTo>
                    <a:pt x="1429463" y="811322"/>
                  </a:lnTo>
                  <a:lnTo>
                    <a:pt x="1422050" y="856789"/>
                  </a:lnTo>
                  <a:lnTo>
                    <a:pt x="1411836" y="901253"/>
                  </a:lnTo>
                  <a:lnTo>
                    <a:pt x="1398915" y="944617"/>
                  </a:lnTo>
                  <a:lnTo>
                    <a:pt x="1383382" y="986788"/>
                  </a:lnTo>
                  <a:lnTo>
                    <a:pt x="1365331" y="1027671"/>
                  </a:lnTo>
                  <a:lnTo>
                    <a:pt x="1344858" y="1067172"/>
                  </a:lnTo>
                  <a:lnTo>
                    <a:pt x="1322056" y="1105195"/>
                  </a:lnTo>
                  <a:lnTo>
                    <a:pt x="1297021" y="1141647"/>
                  </a:lnTo>
                  <a:lnTo>
                    <a:pt x="1269846" y="1176433"/>
                  </a:lnTo>
                  <a:lnTo>
                    <a:pt x="1240627" y="1209457"/>
                  </a:lnTo>
                  <a:lnTo>
                    <a:pt x="1209457" y="1240627"/>
                  </a:lnTo>
                  <a:lnTo>
                    <a:pt x="1176433" y="1269846"/>
                  </a:lnTo>
                  <a:lnTo>
                    <a:pt x="1141647" y="1297021"/>
                  </a:lnTo>
                  <a:lnTo>
                    <a:pt x="1105195" y="1322056"/>
                  </a:lnTo>
                  <a:lnTo>
                    <a:pt x="1067172" y="1344858"/>
                  </a:lnTo>
                  <a:lnTo>
                    <a:pt x="1027671" y="1365331"/>
                  </a:lnTo>
                  <a:lnTo>
                    <a:pt x="986788" y="1383382"/>
                  </a:lnTo>
                  <a:lnTo>
                    <a:pt x="944617" y="1398915"/>
                  </a:lnTo>
                  <a:lnTo>
                    <a:pt x="901253" y="1411836"/>
                  </a:lnTo>
                  <a:lnTo>
                    <a:pt x="856789" y="1422050"/>
                  </a:lnTo>
                  <a:lnTo>
                    <a:pt x="811322" y="1429463"/>
                  </a:lnTo>
                  <a:lnTo>
                    <a:pt x="764945" y="1433980"/>
                  </a:lnTo>
                  <a:lnTo>
                    <a:pt x="717753" y="1435507"/>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47" name="object 47"/>
            <p:cNvSpPr/>
            <p:nvPr/>
          </p:nvSpPr>
          <p:spPr>
            <a:xfrm>
              <a:off x="4907394" y="7421003"/>
              <a:ext cx="718185" cy="718185"/>
            </a:xfrm>
            <a:custGeom>
              <a:avLst/>
              <a:gdLst/>
              <a:ahLst/>
              <a:cxnLst/>
              <a:rect l="l" t="t" r="r" b="b"/>
              <a:pathLst>
                <a:path w="718185" h="718184">
                  <a:moveTo>
                    <a:pt x="358876" y="0"/>
                  </a:moveTo>
                  <a:lnTo>
                    <a:pt x="310180" y="3275"/>
                  </a:lnTo>
                  <a:lnTo>
                    <a:pt x="263475" y="12818"/>
                  </a:lnTo>
                  <a:lnTo>
                    <a:pt x="219188" y="28201"/>
                  </a:lnTo>
                  <a:lnTo>
                    <a:pt x="177747" y="48995"/>
                  </a:lnTo>
                  <a:lnTo>
                    <a:pt x="139580" y="74774"/>
                  </a:lnTo>
                  <a:lnTo>
                    <a:pt x="105114" y="105109"/>
                  </a:lnTo>
                  <a:lnTo>
                    <a:pt x="74778" y="139574"/>
                  </a:lnTo>
                  <a:lnTo>
                    <a:pt x="48998" y="177741"/>
                  </a:lnTo>
                  <a:lnTo>
                    <a:pt x="28203" y="219182"/>
                  </a:lnTo>
                  <a:lnTo>
                    <a:pt x="12819" y="263470"/>
                  </a:lnTo>
                  <a:lnTo>
                    <a:pt x="3276" y="310177"/>
                  </a:lnTo>
                  <a:lnTo>
                    <a:pt x="0" y="358876"/>
                  </a:lnTo>
                  <a:lnTo>
                    <a:pt x="3276" y="407572"/>
                  </a:lnTo>
                  <a:lnTo>
                    <a:pt x="12819" y="454278"/>
                  </a:lnTo>
                  <a:lnTo>
                    <a:pt x="28203" y="498565"/>
                  </a:lnTo>
                  <a:lnTo>
                    <a:pt x="48998" y="540005"/>
                  </a:lnTo>
                  <a:lnTo>
                    <a:pt x="74778" y="578172"/>
                  </a:lnTo>
                  <a:lnTo>
                    <a:pt x="105114" y="612638"/>
                  </a:lnTo>
                  <a:lnTo>
                    <a:pt x="139580" y="642974"/>
                  </a:lnTo>
                  <a:lnTo>
                    <a:pt x="177747" y="668754"/>
                  </a:lnTo>
                  <a:lnTo>
                    <a:pt x="219188" y="689550"/>
                  </a:lnTo>
                  <a:lnTo>
                    <a:pt x="263475" y="704933"/>
                  </a:lnTo>
                  <a:lnTo>
                    <a:pt x="310180" y="714476"/>
                  </a:lnTo>
                  <a:lnTo>
                    <a:pt x="358876" y="717753"/>
                  </a:lnTo>
                  <a:lnTo>
                    <a:pt x="407572" y="714476"/>
                  </a:lnTo>
                  <a:lnTo>
                    <a:pt x="454278" y="704933"/>
                  </a:lnTo>
                  <a:lnTo>
                    <a:pt x="498565" y="689550"/>
                  </a:lnTo>
                  <a:lnTo>
                    <a:pt x="540005" y="668754"/>
                  </a:lnTo>
                  <a:lnTo>
                    <a:pt x="578172" y="642974"/>
                  </a:lnTo>
                  <a:lnTo>
                    <a:pt x="612638" y="612638"/>
                  </a:lnTo>
                  <a:lnTo>
                    <a:pt x="642974" y="578172"/>
                  </a:lnTo>
                  <a:lnTo>
                    <a:pt x="668754" y="540005"/>
                  </a:lnTo>
                  <a:lnTo>
                    <a:pt x="689550" y="498565"/>
                  </a:lnTo>
                  <a:lnTo>
                    <a:pt x="704933" y="454278"/>
                  </a:lnTo>
                  <a:lnTo>
                    <a:pt x="714476" y="407572"/>
                  </a:lnTo>
                  <a:lnTo>
                    <a:pt x="717753" y="358876"/>
                  </a:lnTo>
                  <a:lnTo>
                    <a:pt x="714476" y="310177"/>
                  </a:lnTo>
                  <a:lnTo>
                    <a:pt x="704933" y="263470"/>
                  </a:lnTo>
                  <a:lnTo>
                    <a:pt x="689550" y="219182"/>
                  </a:lnTo>
                  <a:lnTo>
                    <a:pt x="668754" y="177741"/>
                  </a:lnTo>
                  <a:lnTo>
                    <a:pt x="642974" y="139574"/>
                  </a:lnTo>
                  <a:lnTo>
                    <a:pt x="612638" y="105109"/>
                  </a:lnTo>
                  <a:lnTo>
                    <a:pt x="578172" y="74774"/>
                  </a:lnTo>
                  <a:lnTo>
                    <a:pt x="540005" y="48995"/>
                  </a:lnTo>
                  <a:lnTo>
                    <a:pt x="498565" y="28201"/>
                  </a:lnTo>
                  <a:lnTo>
                    <a:pt x="454278" y="12818"/>
                  </a:lnTo>
                  <a:lnTo>
                    <a:pt x="407572" y="3275"/>
                  </a:lnTo>
                  <a:lnTo>
                    <a:pt x="358876" y="0"/>
                  </a:lnTo>
                  <a:close/>
                </a:path>
              </a:pathLst>
            </a:custGeom>
            <a:solidFill>
              <a:srgbClr val="85B3FF"/>
            </a:solidFill>
          </p:spPr>
          <p:txBody>
            <a:bodyPr wrap="square" lIns="0" tIns="0" rIns="0" bIns="0" rtlCol="0"/>
            <a:lstStyle/>
            <a:p>
              <a:endParaRPr sz="1125">
                <a:solidFill>
                  <a:prstClr val="black"/>
                </a:solidFill>
              </a:endParaRPr>
            </a:p>
          </p:txBody>
        </p:sp>
        <p:sp>
          <p:nvSpPr>
            <p:cNvPr id="48" name="object 48"/>
            <p:cNvSpPr/>
            <p:nvPr/>
          </p:nvSpPr>
          <p:spPr>
            <a:xfrm>
              <a:off x="4907394" y="7421008"/>
              <a:ext cx="718185" cy="718185"/>
            </a:xfrm>
            <a:custGeom>
              <a:avLst/>
              <a:gdLst/>
              <a:ahLst/>
              <a:cxnLst/>
              <a:rect l="l" t="t" r="r" b="b"/>
              <a:pathLst>
                <a:path w="718185" h="718184">
                  <a:moveTo>
                    <a:pt x="358876" y="717753"/>
                  </a:moveTo>
                  <a:lnTo>
                    <a:pt x="310179" y="714477"/>
                  </a:lnTo>
                  <a:lnTo>
                    <a:pt x="263474" y="704934"/>
                  </a:lnTo>
                  <a:lnTo>
                    <a:pt x="219186" y="689551"/>
                  </a:lnTo>
                  <a:lnTo>
                    <a:pt x="177745" y="668755"/>
                  </a:lnTo>
                  <a:lnTo>
                    <a:pt x="139578" y="642976"/>
                  </a:lnTo>
                  <a:lnTo>
                    <a:pt x="105113" y="612640"/>
                  </a:lnTo>
                  <a:lnTo>
                    <a:pt x="74777" y="578174"/>
                  </a:lnTo>
                  <a:lnTo>
                    <a:pt x="48997" y="540007"/>
                  </a:lnTo>
                  <a:lnTo>
                    <a:pt x="28202" y="498566"/>
                  </a:lnTo>
                  <a:lnTo>
                    <a:pt x="12819" y="454279"/>
                  </a:lnTo>
                  <a:lnTo>
                    <a:pt x="3276" y="407573"/>
                  </a:lnTo>
                  <a:lnTo>
                    <a:pt x="0" y="358876"/>
                  </a:lnTo>
                  <a:lnTo>
                    <a:pt x="3276" y="310179"/>
                  </a:lnTo>
                  <a:lnTo>
                    <a:pt x="12819" y="263474"/>
                  </a:lnTo>
                  <a:lnTo>
                    <a:pt x="28202" y="219186"/>
                  </a:lnTo>
                  <a:lnTo>
                    <a:pt x="48997" y="177745"/>
                  </a:lnTo>
                  <a:lnTo>
                    <a:pt x="74777" y="139578"/>
                  </a:lnTo>
                  <a:lnTo>
                    <a:pt x="105113" y="105113"/>
                  </a:lnTo>
                  <a:lnTo>
                    <a:pt x="139578" y="74777"/>
                  </a:lnTo>
                  <a:lnTo>
                    <a:pt x="177745" y="48997"/>
                  </a:lnTo>
                  <a:lnTo>
                    <a:pt x="219186" y="28202"/>
                  </a:lnTo>
                  <a:lnTo>
                    <a:pt x="263474" y="12819"/>
                  </a:lnTo>
                  <a:lnTo>
                    <a:pt x="310179" y="3276"/>
                  </a:lnTo>
                  <a:lnTo>
                    <a:pt x="358876" y="0"/>
                  </a:lnTo>
                  <a:lnTo>
                    <a:pt x="407573" y="3276"/>
                  </a:lnTo>
                  <a:lnTo>
                    <a:pt x="454279" y="12819"/>
                  </a:lnTo>
                  <a:lnTo>
                    <a:pt x="498566" y="28202"/>
                  </a:lnTo>
                  <a:lnTo>
                    <a:pt x="540007" y="48997"/>
                  </a:lnTo>
                  <a:lnTo>
                    <a:pt x="578174" y="74777"/>
                  </a:lnTo>
                  <a:lnTo>
                    <a:pt x="612640" y="105113"/>
                  </a:lnTo>
                  <a:lnTo>
                    <a:pt x="642976" y="139578"/>
                  </a:lnTo>
                  <a:lnTo>
                    <a:pt x="668755" y="177745"/>
                  </a:lnTo>
                  <a:lnTo>
                    <a:pt x="689551" y="219186"/>
                  </a:lnTo>
                  <a:lnTo>
                    <a:pt x="704934" y="263474"/>
                  </a:lnTo>
                  <a:lnTo>
                    <a:pt x="714477" y="310179"/>
                  </a:lnTo>
                  <a:lnTo>
                    <a:pt x="717753" y="358876"/>
                  </a:lnTo>
                  <a:lnTo>
                    <a:pt x="714477" y="407573"/>
                  </a:lnTo>
                  <a:lnTo>
                    <a:pt x="704934" y="454279"/>
                  </a:lnTo>
                  <a:lnTo>
                    <a:pt x="689551" y="498566"/>
                  </a:lnTo>
                  <a:lnTo>
                    <a:pt x="668755" y="540007"/>
                  </a:lnTo>
                  <a:lnTo>
                    <a:pt x="642976" y="578174"/>
                  </a:lnTo>
                  <a:lnTo>
                    <a:pt x="612640" y="612640"/>
                  </a:lnTo>
                  <a:lnTo>
                    <a:pt x="578174" y="642976"/>
                  </a:lnTo>
                  <a:lnTo>
                    <a:pt x="540007" y="668755"/>
                  </a:lnTo>
                  <a:lnTo>
                    <a:pt x="498566" y="689551"/>
                  </a:lnTo>
                  <a:lnTo>
                    <a:pt x="454279" y="704934"/>
                  </a:lnTo>
                  <a:lnTo>
                    <a:pt x="407573" y="714477"/>
                  </a:lnTo>
                  <a:lnTo>
                    <a:pt x="358876" y="7177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49" name="object 49"/>
            <p:cNvSpPr/>
            <p:nvPr/>
          </p:nvSpPr>
          <p:spPr>
            <a:xfrm>
              <a:off x="4439857" y="6793971"/>
              <a:ext cx="472521" cy="49245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grpSp>
      <p:grpSp>
        <p:nvGrpSpPr>
          <p:cNvPr id="50" name="object 50"/>
          <p:cNvGrpSpPr/>
          <p:nvPr/>
        </p:nvGrpSpPr>
        <p:grpSpPr>
          <a:xfrm>
            <a:off x="5202840" y="4453882"/>
            <a:ext cx="2032843" cy="2032843"/>
            <a:chOff x="7399594" y="6334409"/>
            <a:chExt cx="2891155" cy="2891155"/>
          </a:xfrm>
        </p:grpSpPr>
        <p:sp>
          <p:nvSpPr>
            <p:cNvPr id="51" name="object 51"/>
            <p:cNvSpPr/>
            <p:nvPr/>
          </p:nvSpPr>
          <p:spPr>
            <a:xfrm>
              <a:off x="7409563" y="6344378"/>
              <a:ext cx="2871470" cy="2871470"/>
            </a:xfrm>
            <a:custGeom>
              <a:avLst/>
              <a:gdLst/>
              <a:ahLst/>
              <a:cxnLst/>
              <a:rect l="l" t="t" r="r" b="b"/>
              <a:pathLst>
                <a:path w="2871470" h="2871470">
                  <a:moveTo>
                    <a:pt x="1435507" y="2871014"/>
                  </a:moveTo>
                  <a:lnTo>
                    <a:pt x="1387159" y="2870216"/>
                  </a:lnTo>
                  <a:lnTo>
                    <a:pt x="1339211" y="2867836"/>
                  </a:lnTo>
                  <a:lnTo>
                    <a:pt x="1291688" y="2863900"/>
                  </a:lnTo>
                  <a:lnTo>
                    <a:pt x="1244617" y="2858434"/>
                  </a:lnTo>
                  <a:lnTo>
                    <a:pt x="1198020" y="2851461"/>
                  </a:lnTo>
                  <a:lnTo>
                    <a:pt x="1151925" y="2843009"/>
                  </a:lnTo>
                  <a:lnTo>
                    <a:pt x="1106355" y="2833101"/>
                  </a:lnTo>
                  <a:lnTo>
                    <a:pt x="1061337" y="2821763"/>
                  </a:lnTo>
                  <a:lnTo>
                    <a:pt x="1016894" y="2809020"/>
                  </a:lnTo>
                  <a:lnTo>
                    <a:pt x="973053" y="2794896"/>
                  </a:lnTo>
                  <a:lnTo>
                    <a:pt x="929838" y="2779418"/>
                  </a:lnTo>
                  <a:lnTo>
                    <a:pt x="887275" y="2762610"/>
                  </a:lnTo>
                  <a:lnTo>
                    <a:pt x="845388" y="2744498"/>
                  </a:lnTo>
                  <a:lnTo>
                    <a:pt x="804203" y="2725106"/>
                  </a:lnTo>
                  <a:lnTo>
                    <a:pt x="763745" y="2704460"/>
                  </a:lnTo>
                  <a:lnTo>
                    <a:pt x="724038" y="2682584"/>
                  </a:lnTo>
                  <a:lnTo>
                    <a:pt x="685109" y="2659504"/>
                  </a:lnTo>
                  <a:lnTo>
                    <a:pt x="646982" y="2635245"/>
                  </a:lnTo>
                  <a:lnTo>
                    <a:pt x="609683" y="2609833"/>
                  </a:lnTo>
                  <a:lnTo>
                    <a:pt x="573236" y="2583291"/>
                  </a:lnTo>
                  <a:lnTo>
                    <a:pt x="537666" y="2555646"/>
                  </a:lnTo>
                  <a:lnTo>
                    <a:pt x="502999" y="2526923"/>
                  </a:lnTo>
                  <a:lnTo>
                    <a:pt x="469260" y="2497146"/>
                  </a:lnTo>
                  <a:lnTo>
                    <a:pt x="436474" y="2466341"/>
                  </a:lnTo>
                  <a:lnTo>
                    <a:pt x="404666" y="2434532"/>
                  </a:lnTo>
                  <a:lnTo>
                    <a:pt x="373861" y="2401746"/>
                  </a:lnTo>
                  <a:lnTo>
                    <a:pt x="344084" y="2368006"/>
                  </a:lnTo>
                  <a:lnTo>
                    <a:pt x="315361" y="2333339"/>
                  </a:lnTo>
                  <a:lnTo>
                    <a:pt x="287717" y="2297770"/>
                  </a:lnTo>
                  <a:lnTo>
                    <a:pt x="261176" y="2261322"/>
                  </a:lnTo>
                  <a:lnTo>
                    <a:pt x="235763" y="2224023"/>
                  </a:lnTo>
                  <a:lnTo>
                    <a:pt x="211505" y="2185896"/>
                  </a:lnTo>
                  <a:lnTo>
                    <a:pt x="188426" y="2146967"/>
                  </a:lnTo>
                  <a:lnTo>
                    <a:pt x="166550" y="2107260"/>
                  </a:lnTo>
                  <a:lnTo>
                    <a:pt x="145904" y="2066802"/>
                  </a:lnTo>
                  <a:lnTo>
                    <a:pt x="126513" y="2025617"/>
                  </a:lnTo>
                  <a:lnTo>
                    <a:pt x="108401" y="1983731"/>
                  </a:lnTo>
                  <a:lnTo>
                    <a:pt x="91593" y="1941168"/>
                  </a:lnTo>
                  <a:lnTo>
                    <a:pt x="76115" y="1897953"/>
                  </a:lnTo>
                  <a:lnTo>
                    <a:pt x="61993" y="1854113"/>
                  </a:lnTo>
                  <a:lnTo>
                    <a:pt x="49250" y="1809671"/>
                  </a:lnTo>
                  <a:lnTo>
                    <a:pt x="37912" y="1764652"/>
                  </a:lnTo>
                  <a:lnTo>
                    <a:pt x="28004" y="1719083"/>
                  </a:lnTo>
                  <a:lnTo>
                    <a:pt x="19552" y="1672989"/>
                  </a:lnTo>
                  <a:lnTo>
                    <a:pt x="12580" y="1626393"/>
                  </a:lnTo>
                  <a:lnTo>
                    <a:pt x="7114" y="1579322"/>
                  </a:lnTo>
                  <a:lnTo>
                    <a:pt x="3178" y="1531801"/>
                  </a:lnTo>
                  <a:lnTo>
                    <a:pt x="798" y="1483854"/>
                  </a:lnTo>
                  <a:lnTo>
                    <a:pt x="0" y="1435507"/>
                  </a:lnTo>
                  <a:lnTo>
                    <a:pt x="798" y="1387159"/>
                  </a:lnTo>
                  <a:lnTo>
                    <a:pt x="3178" y="1339211"/>
                  </a:lnTo>
                  <a:lnTo>
                    <a:pt x="7114" y="1291688"/>
                  </a:lnTo>
                  <a:lnTo>
                    <a:pt x="12580" y="1244617"/>
                  </a:lnTo>
                  <a:lnTo>
                    <a:pt x="19552" y="1198020"/>
                  </a:lnTo>
                  <a:lnTo>
                    <a:pt x="28004" y="1151925"/>
                  </a:lnTo>
                  <a:lnTo>
                    <a:pt x="37912" y="1106355"/>
                  </a:lnTo>
                  <a:lnTo>
                    <a:pt x="49250" y="1061337"/>
                  </a:lnTo>
                  <a:lnTo>
                    <a:pt x="61993" y="1016894"/>
                  </a:lnTo>
                  <a:lnTo>
                    <a:pt x="76115" y="973053"/>
                  </a:lnTo>
                  <a:lnTo>
                    <a:pt x="91593" y="929838"/>
                  </a:lnTo>
                  <a:lnTo>
                    <a:pt x="108401" y="887275"/>
                  </a:lnTo>
                  <a:lnTo>
                    <a:pt x="126513" y="845388"/>
                  </a:lnTo>
                  <a:lnTo>
                    <a:pt x="145904" y="804203"/>
                  </a:lnTo>
                  <a:lnTo>
                    <a:pt x="166550" y="763745"/>
                  </a:lnTo>
                  <a:lnTo>
                    <a:pt x="188426" y="724038"/>
                  </a:lnTo>
                  <a:lnTo>
                    <a:pt x="211505" y="685109"/>
                  </a:lnTo>
                  <a:lnTo>
                    <a:pt x="235763" y="646982"/>
                  </a:lnTo>
                  <a:lnTo>
                    <a:pt x="261176" y="609683"/>
                  </a:lnTo>
                  <a:lnTo>
                    <a:pt x="287717" y="573236"/>
                  </a:lnTo>
                  <a:lnTo>
                    <a:pt x="315361" y="537666"/>
                  </a:lnTo>
                  <a:lnTo>
                    <a:pt x="344084" y="502999"/>
                  </a:lnTo>
                  <a:lnTo>
                    <a:pt x="373861" y="469260"/>
                  </a:lnTo>
                  <a:lnTo>
                    <a:pt x="404666" y="436474"/>
                  </a:lnTo>
                  <a:lnTo>
                    <a:pt x="436474" y="404666"/>
                  </a:lnTo>
                  <a:lnTo>
                    <a:pt x="469260" y="373861"/>
                  </a:lnTo>
                  <a:lnTo>
                    <a:pt x="502999" y="344084"/>
                  </a:lnTo>
                  <a:lnTo>
                    <a:pt x="537666" y="315361"/>
                  </a:lnTo>
                  <a:lnTo>
                    <a:pt x="573236" y="287717"/>
                  </a:lnTo>
                  <a:lnTo>
                    <a:pt x="609683" y="261176"/>
                  </a:lnTo>
                  <a:lnTo>
                    <a:pt x="646982" y="235763"/>
                  </a:lnTo>
                  <a:lnTo>
                    <a:pt x="685109" y="211505"/>
                  </a:lnTo>
                  <a:lnTo>
                    <a:pt x="724038" y="188426"/>
                  </a:lnTo>
                  <a:lnTo>
                    <a:pt x="763745" y="166550"/>
                  </a:lnTo>
                  <a:lnTo>
                    <a:pt x="804203" y="145904"/>
                  </a:lnTo>
                  <a:lnTo>
                    <a:pt x="845388" y="126513"/>
                  </a:lnTo>
                  <a:lnTo>
                    <a:pt x="887275" y="108401"/>
                  </a:lnTo>
                  <a:lnTo>
                    <a:pt x="929838" y="91593"/>
                  </a:lnTo>
                  <a:lnTo>
                    <a:pt x="973053" y="76115"/>
                  </a:lnTo>
                  <a:lnTo>
                    <a:pt x="1016894" y="61993"/>
                  </a:lnTo>
                  <a:lnTo>
                    <a:pt x="1061337" y="49250"/>
                  </a:lnTo>
                  <a:lnTo>
                    <a:pt x="1106355" y="37912"/>
                  </a:lnTo>
                  <a:lnTo>
                    <a:pt x="1151925" y="28004"/>
                  </a:lnTo>
                  <a:lnTo>
                    <a:pt x="1198020" y="19552"/>
                  </a:lnTo>
                  <a:lnTo>
                    <a:pt x="1244617" y="12580"/>
                  </a:lnTo>
                  <a:lnTo>
                    <a:pt x="1291688" y="7114"/>
                  </a:lnTo>
                  <a:lnTo>
                    <a:pt x="1339211" y="3178"/>
                  </a:lnTo>
                  <a:lnTo>
                    <a:pt x="1387159" y="798"/>
                  </a:lnTo>
                  <a:lnTo>
                    <a:pt x="1435507" y="0"/>
                  </a:lnTo>
                  <a:lnTo>
                    <a:pt x="1483854" y="798"/>
                  </a:lnTo>
                  <a:lnTo>
                    <a:pt x="1531801" y="3178"/>
                  </a:lnTo>
                  <a:lnTo>
                    <a:pt x="1579322" y="7114"/>
                  </a:lnTo>
                  <a:lnTo>
                    <a:pt x="1626393" y="12580"/>
                  </a:lnTo>
                  <a:lnTo>
                    <a:pt x="1672989" y="19552"/>
                  </a:lnTo>
                  <a:lnTo>
                    <a:pt x="1719083" y="28004"/>
                  </a:lnTo>
                  <a:lnTo>
                    <a:pt x="1764652" y="37912"/>
                  </a:lnTo>
                  <a:lnTo>
                    <a:pt x="1809671" y="49250"/>
                  </a:lnTo>
                  <a:lnTo>
                    <a:pt x="1854113" y="61993"/>
                  </a:lnTo>
                  <a:lnTo>
                    <a:pt x="1897953" y="76115"/>
                  </a:lnTo>
                  <a:lnTo>
                    <a:pt x="1941168" y="91593"/>
                  </a:lnTo>
                  <a:lnTo>
                    <a:pt x="1983731" y="108401"/>
                  </a:lnTo>
                  <a:lnTo>
                    <a:pt x="2025617" y="126513"/>
                  </a:lnTo>
                  <a:lnTo>
                    <a:pt x="2066802" y="145904"/>
                  </a:lnTo>
                  <a:lnTo>
                    <a:pt x="2107260" y="166550"/>
                  </a:lnTo>
                  <a:lnTo>
                    <a:pt x="2146967" y="188426"/>
                  </a:lnTo>
                  <a:lnTo>
                    <a:pt x="2185896" y="211505"/>
                  </a:lnTo>
                  <a:lnTo>
                    <a:pt x="2224023" y="235763"/>
                  </a:lnTo>
                  <a:lnTo>
                    <a:pt x="2261322" y="261176"/>
                  </a:lnTo>
                  <a:lnTo>
                    <a:pt x="2297770" y="287717"/>
                  </a:lnTo>
                  <a:lnTo>
                    <a:pt x="2333339" y="315361"/>
                  </a:lnTo>
                  <a:lnTo>
                    <a:pt x="2368006" y="344084"/>
                  </a:lnTo>
                  <a:lnTo>
                    <a:pt x="2401746" y="373861"/>
                  </a:lnTo>
                  <a:lnTo>
                    <a:pt x="2434532" y="404666"/>
                  </a:lnTo>
                  <a:lnTo>
                    <a:pt x="2466341" y="436474"/>
                  </a:lnTo>
                  <a:lnTo>
                    <a:pt x="2497146" y="469260"/>
                  </a:lnTo>
                  <a:lnTo>
                    <a:pt x="2526923" y="502999"/>
                  </a:lnTo>
                  <a:lnTo>
                    <a:pt x="2555646" y="537666"/>
                  </a:lnTo>
                  <a:lnTo>
                    <a:pt x="2583291" y="573236"/>
                  </a:lnTo>
                  <a:lnTo>
                    <a:pt x="2609833" y="609683"/>
                  </a:lnTo>
                  <a:lnTo>
                    <a:pt x="2635245" y="646982"/>
                  </a:lnTo>
                  <a:lnTo>
                    <a:pt x="2659504" y="685109"/>
                  </a:lnTo>
                  <a:lnTo>
                    <a:pt x="2682584" y="724038"/>
                  </a:lnTo>
                  <a:lnTo>
                    <a:pt x="2704460" y="763745"/>
                  </a:lnTo>
                  <a:lnTo>
                    <a:pt x="2725106" y="804203"/>
                  </a:lnTo>
                  <a:lnTo>
                    <a:pt x="2744498" y="845388"/>
                  </a:lnTo>
                  <a:lnTo>
                    <a:pt x="2762610" y="887275"/>
                  </a:lnTo>
                  <a:lnTo>
                    <a:pt x="2779418" y="929838"/>
                  </a:lnTo>
                  <a:lnTo>
                    <a:pt x="2794896" y="973053"/>
                  </a:lnTo>
                  <a:lnTo>
                    <a:pt x="2809020" y="1016894"/>
                  </a:lnTo>
                  <a:lnTo>
                    <a:pt x="2821763" y="1061337"/>
                  </a:lnTo>
                  <a:lnTo>
                    <a:pt x="2833101" y="1106355"/>
                  </a:lnTo>
                  <a:lnTo>
                    <a:pt x="2843009" y="1151925"/>
                  </a:lnTo>
                  <a:lnTo>
                    <a:pt x="2851461" y="1198020"/>
                  </a:lnTo>
                  <a:lnTo>
                    <a:pt x="2858434" y="1244617"/>
                  </a:lnTo>
                  <a:lnTo>
                    <a:pt x="2863900" y="1291688"/>
                  </a:lnTo>
                  <a:lnTo>
                    <a:pt x="2867836" y="1339211"/>
                  </a:lnTo>
                  <a:lnTo>
                    <a:pt x="2870216" y="1387159"/>
                  </a:lnTo>
                  <a:lnTo>
                    <a:pt x="2871014" y="1435507"/>
                  </a:lnTo>
                  <a:lnTo>
                    <a:pt x="2870216" y="1483854"/>
                  </a:lnTo>
                  <a:lnTo>
                    <a:pt x="2867836" y="1531801"/>
                  </a:lnTo>
                  <a:lnTo>
                    <a:pt x="2863900" y="1579322"/>
                  </a:lnTo>
                  <a:lnTo>
                    <a:pt x="2858434" y="1626393"/>
                  </a:lnTo>
                  <a:lnTo>
                    <a:pt x="2851461" y="1672989"/>
                  </a:lnTo>
                  <a:lnTo>
                    <a:pt x="2843009" y="1719083"/>
                  </a:lnTo>
                  <a:lnTo>
                    <a:pt x="2833101" y="1764652"/>
                  </a:lnTo>
                  <a:lnTo>
                    <a:pt x="2821763" y="1809671"/>
                  </a:lnTo>
                  <a:lnTo>
                    <a:pt x="2809020" y="1854113"/>
                  </a:lnTo>
                  <a:lnTo>
                    <a:pt x="2794896" y="1897953"/>
                  </a:lnTo>
                  <a:lnTo>
                    <a:pt x="2779418" y="1941168"/>
                  </a:lnTo>
                  <a:lnTo>
                    <a:pt x="2762610" y="1983731"/>
                  </a:lnTo>
                  <a:lnTo>
                    <a:pt x="2744498" y="2025617"/>
                  </a:lnTo>
                  <a:lnTo>
                    <a:pt x="2725106" y="2066802"/>
                  </a:lnTo>
                  <a:lnTo>
                    <a:pt x="2704460" y="2107260"/>
                  </a:lnTo>
                  <a:lnTo>
                    <a:pt x="2682584" y="2146967"/>
                  </a:lnTo>
                  <a:lnTo>
                    <a:pt x="2659504" y="2185896"/>
                  </a:lnTo>
                  <a:lnTo>
                    <a:pt x="2635245" y="2224023"/>
                  </a:lnTo>
                  <a:lnTo>
                    <a:pt x="2609833" y="2261322"/>
                  </a:lnTo>
                  <a:lnTo>
                    <a:pt x="2583291" y="2297770"/>
                  </a:lnTo>
                  <a:lnTo>
                    <a:pt x="2555646" y="2333339"/>
                  </a:lnTo>
                  <a:lnTo>
                    <a:pt x="2526923" y="2368006"/>
                  </a:lnTo>
                  <a:lnTo>
                    <a:pt x="2497146" y="2401746"/>
                  </a:lnTo>
                  <a:lnTo>
                    <a:pt x="2466341" y="2434532"/>
                  </a:lnTo>
                  <a:lnTo>
                    <a:pt x="2434532" y="2466341"/>
                  </a:lnTo>
                  <a:lnTo>
                    <a:pt x="2401746" y="2497146"/>
                  </a:lnTo>
                  <a:lnTo>
                    <a:pt x="2368006" y="2526923"/>
                  </a:lnTo>
                  <a:lnTo>
                    <a:pt x="2333339" y="2555646"/>
                  </a:lnTo>
                  <a:lnTo>
                    <a:pt x="2297770" y="2583291"/>
                  </a:lnTo>
                  <a:lnTo>
                    <a:pt x="2261322" y="2609833"/>
                  </a:lnTo>
                  <a:lnTo>
                    <a:pt x="2224023" y="2635245"/>
                  </a:lnTo>
                  <a:lnTo>
                    <a:pt x="2185896" y="2659504"/>
                  </a:lnTo>
                  <a:lnTo>
                    <a:pt x="2146967" y="2682584"/>
                  </a:lnTo>
                  <a:lnTo>
                    <a:pt x="2107260" y="2704460"/>
                  </a:lnTo>
                  <a:lnTo>
                    <a:pt x="2066802" y="2725106"/>
                  </a:lnTo>
                  <a:lnTo>
                    <a:pt x="2025617" y="2744498"/>
                  </a:lnTo>
                  <a:lnTo>
                    <a:pt x="1983731" y="2762610"/>
                  </a:lnTo>
                  <a:lnTo>
                    <a:pt x="1941168" y="2779418"/>
                  </a:lnTo>
                  <a:lnTo>
                    <a:pt x="1897953" y="2794896"/>
                  </a:lnTo>
                  <a:lnTo>
                    <a:pt x="1854113" y="2809020"/>
                  </a:lnTo>
                  <a:lnTo>
                    <a:pt x="1809671" y="2821763"/>
                  </a:lnTo>
                  <a:lnTo>
                    <a:pt x="1764652" y="2833101"/>
                  </a:lnTo>
                  <a:lnTo>
                    <a:pt x="1719083" y="2843009"/>
                  </a:lnTo>
                  <a:lnTo>
                    <a:pt x="1672989" y="2851461"/>
                  </a:lnTo>
                  <a:lnTo>
                    <a:pt x="1626393" y="2858434"/>
                  </a:lnTo>
                  <a:lnTo>
                    <a:pt x="1579322" y="2863900"/>
                  </a:lnTo>
                  <a:lnTo>
                    <a:pt x="1531801" y="2867836"/>
                  </a:lnTo>
                  <a:lnTo>
                    <a:pt x="1483854" y="2870216"/>
                  </a:lnTo>
                  <a:lnTo>
                    <a:pt x="1435507" y="2871014"/>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52" name="object 52"/>
            <p:cNvSpPr/>
            <p:nvPr/>
          </p:nvSpPr>
          <p:spPr>
            <a:xfrm>
              <a:off x="7768437" y="6703250"/>
              <a:ext cx="2153285" cy="2153285"/>
            </a:xfrm>
            <a:custGeom>
              <a:avLst/>
              <a:gdLst/>
              <a:ahLst/>
              <a:cxnLst/>
              <a:rect l="l" t="t" r="r" b="b"/>
              <a:pathLst>
                <a:path w="2153284" h="2153284">
                  <a:moveTo>
                    <a:pt x="1076629" y="0"/>
                  </a:moveTo>
                  <a:lnTo>
                    <a:pt x="1028671" y="1048"/>
                  </a:lnTo>
                  <a:lnTo>
                    <a:pt x="981251" y="4166"/>
                  </a:lnTo>
                  <a:lnTo>
                    <a:pt x="934411" y="9309"/>
                  </a:lnTo>
                  <a:lnTo>
                    <a:pt x="888196" y="16433"/>
                  </a:lnTo>
                  <a:lnTo>
                    <a:pt x="842650" y="25495"/>
                  </a:lnTo>
                  <a:lnTo>
                    <a:pt x="797816" y="36450"/>
                  </a:lnTo>
                  <a:lnTo>
                    <a:pt x="753738" y="49256"/>
                  </a:lnTo>
                  <a:lnTo>
                    <a:pt x="710460" y="63867"/>
                  </a:lnTo>
                  <a:lnTo>
                    <a:pt x="668025" y="80242"/>
                  </a:lnTo>
                  <a:lnTo>
                    <a:pt x="626477" y="98334"/>
                  </a:lnTo>
                  <a:lnTo>
                    <a:pt x="585861" y="118102"/>
                  </a:lnTo>
                  <a:lnTo>
                    <a:pt x="546220" y="139501"/>
                  </a:lnTo>
                  <a:lnTo>
                    <a:pt x="507597" y="162488"/>
                  </a:lnTo>
                  <a:lnTo>
                    <a:pt x="470036" y="187018"/>
                  </a:lnTo>
                  <a:lnTo>
                    <a:pt x="433582" y="213048"/>
                  </a:lnTo>
                  <a:lnTo>
                    <a:pt x="398278" y="240535"/>
                  </a:lnTo>
                  <a:lnTo>
                    <a:pt x="364167" y="269433"/>
                  </a:lnTo>
                  <a:lnTo>
                    <a:pt x="331293" y="299701"/>
                  </a:lnTo>
                  <a:lnTo>
                    <a:pt x="299701" y="331293"/>
                  </a:lnTo>
                  <a:lnTo>
                    <a:pt x="269433" y="364167"/>
                  </a:lnTo>
                  <a:lnTo>
                    <a:pt x="240535" y="398278"/>
                  </a:lnTo>
                  <a:lnTo>
                    <a:pt x="213048" y="433582"/>
                  </a:lnTo>
                  <a:lnTo>
                    <a:pt x="187018" y="470036"/>
                  </a:lnTo>
                  <a:lnTo>
                    <a:pt x="162488" y="507597"/>
                  </a:lnTo>
                  <a:lnTo>
                    <a:pt x="139501" y="546220"/>
                  </a:lnTo>
                  <a:lnTo>
                    <a:pt x="118102" y="585861"/>
                  </a:lnTo>
                  <a:lnTo>
                    <a:pt x="98334" y="626477"/>
                  </a:lnTo>
                  <a:lnTo>
                    <a:pt x="80242" y="668025"/>
                  </a:lnTo>
                  <a:lnTo>
                    <a:pt x="63867" y="710460"/>
                  </a:lnTo>
                  <a:lnTo>
                    <a:pt x="49256" y="753738"/>
                  </a:lnTo>
                  <a:lnTo>
                    <a:pt x="36450" y="797816"/>
                  </a:lnTo>
                  <a:lnTo>
                    <a:pt x="25495" y="842650"/>
                  </a:lnTo>
                  <a:lnTo>
                    <a:pt x="16433" y="888196"/>
                  </a:lnTo>
                  <a:lnTo>
                    <a:pt x="9309" y="934411"/>
                  </a:lnTo>
                  <a:lnTo>
                    <a:pt x="4166" y="981251"/>
                  </a:lnTo>
                  <a:lnTo>
                    <a:pt x="1048" y="1028671"/>
                  </a:lnTo>
                  <a:lnTo>
                    <a:pt x="0" y="1076629"/>
                  </a:lnTo>
                  <a:lnTo>
                    <a:pt x="1048" y="1124586"/>
                  </a:lnTo>
                  <a:lnTo>
                    <a:pt x="4166" y="1172006"/>
                  </a:lnTo>
                  <a:lnTo>
                    <a:pt x="9309" y="1218845"/>
                  </a:lnTo>
                  <a:lnTo>
                    <a:pt x="16433" y="1265059"/>
                  </a:lnTo>
                  <a:lnTo>
                    <a:pt x="25495" y="1310605"/>
                  </a:lnTo>
                  <a:lnTo>
                    <a:pt x="36450" y="1355438"/>
                  </a:lnTo>
                  <a:lnTo>
                    <a:pt x="49256" y="1399516"/>
                  </a:lnTo>
                  <a:lnTo>
                    <a:pt x="63867" y="1442793"/>
                  </a:lnTo>
                  <a:lnTo>
                    <a:pt x="80242" y="1485228"/>
                  </a:lnTo>
                  <a:lnTo>
                    <a:pt x="98334" y="1526774"/>
                  </a:lnTo>
                  <a:lnTo>
                    <a:pt x="118102" y="1567390"/>
                  </a:lnTo>
                  <a:lnTo>
                    <a:pt x="139501" y="1607032"/>
                  </a:lnTo>
                  <a:lnTo>
                    <a:pt x="162488" y="1645654"/>
                  </a:lnTo>
                  <a:lnTo>
                    <a:pt x="187018" y="1683215"/>
                  </a:lnTo>
                  <a:lnTo>
                    <a:pt x="213048" y="1719669"/>
                  </a:lnTo>
                  <a:lnTo>
                    <a:pt x="240535" y="1754973"/>
                  </a:lnTo>
                  <a:lnTo>
                    <a:pt x="269433" y="1789084"/>
                  </a:lnTo>
                  <a:lnTo>
                    <a:pt x="299701" y="1821957"/>
                  </a:lnTo>
                  <a:lnTo>
                    <a:pt x="331293" y="1853550"/>
                  </a:lnTo>
                  <a:lnTo>
                    <a:pt x="364167" y="1883817"/>
                  </a:lnTo>
                  <a:lnTo>
                    <a:pt x="398278" y="1912716"/>
                  </a:lnTo>
                  <a:lnTo>
                    <a:pt x="433582" y="1940203"/>
                  </a:lnTo>
                  <a:lnTo>
                    <a:pt x="470036" y="1966233"/>
                  </a:lnTo>
                  <a:lnTo>
                    <a:pt x="507597" y="1990763"/>
                  </a:lnTo>
                  <a:lnTo>
                    <a:pt x="546220" y="2013750"/>
                  </a:lnTo>
                  <a:lnTo>
                    <a:pt x="585861" y="2035149"/>
                  </a:lnTo>
                  <a:lnTo>
                    <a:pt x="626477" y="2054917"/>
                  </a:lnTo>
                  <a:lnTo>
                    <a:pt x="668025" y="2073010"/>
                  </a:lnTo>
                  <a:lnTo>
                    <a:pt x="710460" y="2089384"/>
                  </a:lnTo>
                  <a:lnTo>
                    <a:pt x="753738" y="2103996"/>
                  </a:lnTo>
                  <a:lnTo>
                    <a:pt x="797816" y="2116802"/>
                  </a:lnTo>
                  <a:lnTo>
                    <a:pt x="842650" y="2127757"/>
                  </a:lnTo>
                  <a:lnTo>
                    <a:pt x="888196" y="2136819"/>
                  </a:lnTo>
                  <a:lnTo>
                    <a:pt x="934411" y="2143943"/>
                  </a:lnTo>
                  <a:lnTo>
                    <a:pt x="981251" y="2149086"/>
                  </a:lnTo>
                  <a:lnTo>
                    <a:pt x="1028671" y="2152204"/>
                  </a:lnTo>
                  <a:lnTo>
                    <a:pt x="1076629" y="2153253"/>
                  </a:lnTo>
                  <a:lnTo>
                    <a:pt x="1124586" y="2152204"/>
                  </a:lnTo>
                  <a:lnTo>
                    <a:pt x="1172006" y="2149086"/>
                  </a:lnTo>
                  <a:lnTo>
                    <a:pt x="1218845" y="2143943"/>
                  </a:lnTo>
                  <a:lnTo>
                    <a:pt x="1265059" y="2136819"/>
                  </a:lnTo>
                  <a:lnTo>
                    <a:pt x="1310605" y="2127757"/>
                  </a:lnTo>
                  <a:lnTo>
                    <a:pt x="1355438" y="2116802"/>
                  </a:lnTo>
                  <a:lnTo>
                    <a:pt x="1399516" y="2103996"/>
                  </a:lnTo>
                  <a:lnTo>
                    <a:pt x="1442794" y="2089384"/>
                  </a:lnTo>
                  <a:lnTo>
                    <a:pt x="1485228" y="2073010"/>
                  </a:lnTo>
                  <a:lnTo>
                    <a:pt x="1526776" y="2054917"/>
                  </a:lnTo>
                  <a:lnTo>
                    <a:pt x="1567392" y="2035149"/>
                  </a:lnTo>
                  <a:lnTo>
                    <a:pt x="1607033" y="2013750"/>
                  </a:lnTo>
                  <a:lnTo>
                    <a:pt x="1645656" y="1990763"/>
                  </a:lnTo>
                  <a:lnTo>
                    <a:pt x="1683217" y="1966233"/>
                  </a:lnTo>
                  <a:lnTo>
                    <a:pt x="1719671" y="1940203"/>
                  </a:lnTo>
                  <a:lnTo>
                    <a:pt x="1754976" y="1912716"/>
                  </a:lnTo>
                  <a:lnTo>
                    <a:pt x="1789087" y="1883817"/>
                  </a:lnTo>
                  <a:lnTo>
                    <a:pt x="1821961" y="1853550"/>
                  </a:lnTo>
                  <a:lnTo>
                    <a:pt x="1853553" y="1821957"/>
                  </a:lnTo>
                  <a:lnTo>
                    <a:pt x="1883821" y="1789084"/>
                  </a:lnTo>
                  <a:lnTo>
                    <a:pt x="1912720" y="1754973"/>
                  </a:lnTo>
                  <a:lnTo>
                    <a:pt x="1940207" y="1719669"/>
                  </a:lnTo>
                  <a:lnTo>
                    <a:pt x="1966237" y="1683215"/>
                  </a:lnTo>
                  <a:lnTo>
                    <a:pt x="1990768" y="1645654"/>
                  </a:lnTo>
                  <a:lnTo>
                    <a:pt x="2013755" y="1607032"/>
                  </a:lnTo>
                  <a:lnTo>
                    <a:pt x="2035154" y="1567390"/>
                  </a:lnTo>
                  <a:lnTo>
                    <a:pt x="2054922" y="1526774"/>
                  </a:lnTo>
                  <a:lnTo>
                    <a:pt x="2073015" y="1485228"/>
                  </a:lnTo>
                  <a:lnTo>
                    <a:pt x="2089390" y="1442793"/>
                  </a:lnTo>
                  <a:lnTo>
                    <a:pt x="2104002" y="1399516"/>
                  </a:lnTo>
                  <a:lnTo>
                    <a:pt x="2116807" y="1355438"/>
                  </a:lnTo>
                  <a:lnTo>
                    <a:pt x="2127763" y="1310605"/>
                  </a:lnTo>
                  <a:lnTo>
                    <a:pt x="2136825" y="1265059"/>
                  </a:lnTo>
                  <a:lnTo>
                    <a:pt x="2143949" y="1218845"/>
                  </a:lnTo>
                  <a:lnTo>
                    <a:pt x="2149092" y="1172006"/>
                  </a:lnTo>
                  <a:lnTo>
                    <a:pt x="2152210" y="1124586"/>
                  </a:lnTo>
                  <a:lnTo>
                    <a:pt x="2153259" y="1076629"/>
                  </a:lnTo>
                  <a:lnTo>
                    <a:pt x="2152210" y="1028671"/>
                  </a:lnTo>
                  <a:lnTo>
                    <a:pt x="2149092" y="981251"/>
                  </a:lnTo>
                  <a:lnTo>
                    <a:pt x="2143949" y="934411"/>
                  </a:lnTo>
                  <a:lnTo>
                    <a:pt x="2136825" y="888196"/>
                  </a:lnTo>
                  <a:lnTo>
                    <a:pt x="2127763" y="842650"/>
                  </a:lnTo>
                  <a:lnTo>
                    <a:pt x="2116807" y="797816"/>
                  </a:lnTo>
                  <a:lnTo>
                    <a:pt x="2104002" y="753738"/>
                  </a:lnTo>
                  <a:lnTo>
                    <a:pt x="2089390" y="710460"/>
                  </a:lnTo>
                  <a:lnTo>
                    <a:pt x="2073015" y="668025"/>
                  </a:lnTo>
                  <a:lnTo>
                    <a:pt x="2054922" y="626477"/>
                  </a:lnTo>
                  <a:lnTo>
                    <a:pt x="2035154" y="585861"/>
                  </a:lnTo>
                  <a:lnTo>
                    <a:pt x="2013755" y="546220"/>
                  </a:lnTo>
                  <a:lnTo>
                    <a:pt x="1990768" y="507597"/>
                  </a:lnTo>
                  <a:lnTo>
                    <a:pt x="1966237" y="470036"/>
                  </a:lnTo>
                  <a:lnTo>
                    <a:pt x="1940207" y="433582"/>
                  </a:lnTo>
                  <a:lnTo>
                    <a:pt x="1912720" y="398278"/>
                  </a:lnTo>
                  <a:lnTo>
                    <a:pt x="1883821" y="364167"/>
                  </a:lnTo>
                  <a:lnTo>
                    <a:pt x="1853553" y="331293"/>
                  </a:lnTo>
                  <a:lnTo>
                    <a:pt x="1821961" y="299701"/>
                  </a:lnTo>
                  <a:lnTo>
                    <a:pt x="1789087" y="269433"/>
                  </a:lnTo>
                  <a:lnTo>
                    <a:pt x="1754976" y="240535"/>
                  </a:lnTo>
                  <a:lnTo>
                    <a:pt x="1719671" y="213048"/>
                  </a:lnTo>
                  <a:lnTo>
                    <a:pt x="1683217" y="187018"/>
                  </a:lnTo>
                  <a:lnTo>
                    <a:pt x="1645656" y="162488"/>
                  </a:lnTo>
                  <a:lnTo>
                    <a:pt x="1607033" y="139501"/>
                  </a:lnTo>
                  <a:lnTo>
                    <a:pt x="1567392" y="118102"/>
                  </a:lnTo>
                  <a:lnTo>
                    <a:pt x="1526776" y="98334"/>
                  </a:lnTo>
                  <a:lnTo>
                    <a:pt x="1485228" y="80242"/>
                  </a:lnTo>
                  <a:lnTo>
                    <a:pt x="1442794" y="63867"/>
                  </a:lnTo>
                  <a:lnTo>
                    <a:pt x="1399516" y="49256"/>
                  </a:lnTo>
                  <a:lnTo>
                    <a:pt x="1355438" y="36450"/>
                  </a:lnTo>
                  <a:lnTo>
                    <a:pt x="1310605" y="25495"/>
                  </a:lnTo>
                  <a:lnTo>
                    <a:pt x="1265059" y="16433"/>
                  </a:lnTo>
                  <a:lnTo>
                    <a:pt x="1218845" y="9309"/>
                  </a:lnTo>
                  <a:lnTo>
                    <a:pt x="1172006" y="4166"/>
                  </a:lnTo>
                  <a:lnTo>
                    <a:pt x="1124586" y="1048"/>
                  </a:lnTo>
                  <a:lnTo>
                    <a:pt x="1076629" y="0"/>
                  </a:lnTo>
                  <a:close/>
                </a:path>
              </a:pathLst>
            </a:custGeom>
            <a:solidFill>
              <a:srgbClr val="85B3FF"/>
            </a:solidFill>
          </p:spPr>
          <p:txBody>
            <a:bodyPr wrap="square" lIns="0" tIns="0" rIns="0" bIns="0" rtlCol="0"/>
            <a:lstStyle/>
            <a:p>
              <a:endParaRPr sz="1125">
                <a:solidFill>
                  <a:prstClr val="black"/>
                </a:solidFill>
              </a:endParaRPr>
            </a:p>
          </p:txBody>
        </p:sp>
        <p:sp>
          <p:nvSpPr>
            <p:cNvPr id="53" name="object 53"/>
            <p:cNvSpPr/>
            <p:nvPr/>
          </p:nvSpPr>
          <p:spPr>
            <a:xfrm>
              <a:off x="7768440" y="6703255"/>
              <a:ext cx="2153285" cy="2153285"/>
            </a:xfrm>
            <a:custGeom>
              <a:avLst/>
              <a:gdLst/>
              <a:ahLst/>
              <a:cxnLst/>
              <a:rect l="l" t="t" r="r" b="b"/>
              <a:pathLst>
                <a:path w="2153284" h="2153284">
                  <a:moveTo>
                    <a:pt x="1076630" y="2153261"/>
                  </a:moveTo>
                  <a:lnTo>
                    <a:pt x="1028673" y="2152212"/>
                  </a:lnTo>
                  <a:lnTo>
                    <a:pt x="981254" y="2149094"/>
                  </a:lnTo>
                  <a:lnTo>
                    <a:pt x="934415" y="2143951"/>
                  </a:lnTo>
                  <a:lnTo>
                    <a:pt x="888201" y="2136826"/>
                  </a:lnTo>
                  <a:lnTo>
                    <a:pt x="842655" y="2127765"/>
                  </a:lnTo>
                  <a:lnTo>
                    <a:pt x="797822" y="2116809"/>
                  </a:lnTo>
                  <a:lnTo>
                    <a:pt x="753744" y="2104003"/>
                  </a:lnTo>
                  <a:lnTo>
                    <a:pt x="710466" y="2089391"/>
                  </a:lnTo>
                  <a:lnTo>
                    <a:pt x="668032" y="2073017"/>
                  </a:lnTo>
                  <a:lnTo>
                    <a:pt x="626485" y="2054923"/>
                  </a:lnTo>
                  <a:lnTo>
                    <a:pt x="585868" y="2035155"/>
                  </a:lnTo>
                  <a:lnTo>
                    <a:pt x="546227" y="2013755"/>
                  </a:lnTo>
                  <a:lnTo>
                    <a:pt x="507604" y="1990768"/>
                  </a:lnTo>
                  <a:lnTo>
                    <a:pt x="470043" y="1966238"/>
                  </a:lnTo>
                  <a:lnTo>
                    <a:pt x="433589" y="1940207"/>
                  </a:lnTo>
                  <a:lnTo>
                    <a:pt x="398284" y="1912720"/>
                  </a:lnTo>
                  <a:lnTo>
                    <a:pt x="364173" y="1883821"/>
                  </a:lnTo>
                  <a:lnTo>
                    <a:pt x="331299" y="1853554"/>
                  </a:lnTo>
                  <a:lnTo>
                    <a:pt x="299707" y="1821961"/>
                  </a:lnTo>
                  <a:lnTo>
                    <a:pt x="269439" y="1789087"/>
                  </a:lnTo>
                  <a:lnTo>
                    <a:pt x="240540" y="1754976"/>
                  </a:lnTo>
                  <a:lnTo>
                    <a:pt x="213053" y="1719671"/>
                  </a:lnTo>
                  <a:lnTo>
                    <a:pt x="187022" y="1683217"/>
                  </a:lnTo>
                  <a:lnTo>
                    <a:pt x="162492" y="1645656"/>
                  </a:lnTo>
                  <a:lnTo>
                    <a:pt x="139505" y="1607033"/>
                  </a:lnTo>
                  <a:lnTo>
                    <a:pt x="118105" y="1567392"/>
                  </a:lnTo>
                  <a:lnTo>
                    <a:pt x="98337" y="1526776"/>
                  </a:lnTo>
                  <a:lnTo>
                    <a:pt x="80244" y="1485228"/>
                  </a:lnTo>
                  <a:lnTo>
                    <a:pt x="63869" y="1442794"/>
                  </a:lnTo>
                  <a:lnTo>
                    <a:pt x="49257" y="1399516"/>
                  </a:lnTo>
                  <a:lnTo>
                    <a:pt x="36451" y="1355439"/>
                  </a:lnTo>
                  <a:lnTo>
                    <a:pt x="25496" y="1310605"/>
                  </a:lnTo>
                  <a:lnTo>
                    <a:pt x="16434" y="1265059"/>
                  </a:lnTo>
                  <a:lnTo>
                    <a:pt x="9309" y="1218845"/>
                  </a:lnTo>
                  <a:lnTo>
                    <a:pt x="4166" y="1172006"/>
                  </a:lnTo>
                  <a:lnTo>
                    <a:pt x="1049" y="1124587"/>
                  </a:lnTo>
                  <a:lnTo>
                    <a:pt x="0" y="1076630"/>
                  </a:lnTo>
                  <a:lnTo>
                    <a:pt x="1049" y="1028673"/>
                  </a:lnTo>
                  <a:lnTo>
                    <a:pt x="4166" y="981254"/>
                  </a:lnTo>
                  <a:lnTo>
                    <a:pt x="9309" y="934415"/>
                  </a:lnTo>
                  <a:lnTo>
                    <a:pt x="16434" y="888201"/>
                  </a:lnTo>
                  <a:lnTo>
                    <a:pt x="25496" y="842655"/>
                  </a:lnTo>
                  <a:lnTo>
                    <a:pt x="36451" y="797822"/>
                  </a:lnTo>
                  <a:lnTo>
                    <a:pt x="49257" y="753744"/>
                  </a:lnTo>
                  <a:lnTo>
                    <a:pt x="63869" y="710466"/>
                  </a:lnTo>
                  <a:lnTo>
                    <a:pt x="80244" y="668032"/>
                  </a:lnTo>
                  <a:lnTo>
                    <a:pt x="98337" y="626485"/>
                  </a:lnTo>
                  <a:lnTo>
                    <a:pt x="118105" y="585868"/>
                  </a:lnTo>
                  <a:lnTo>
                    <a:pt x="139505" y="546227"/>
                  </a:lnTo>
                  <a:lnTo>
                    <a:pt x="162492" y="507604"/>
                  </a:lnTo>
                  <a:lnTo>
                    <a:pt x="187022" y="470043"/>
                  </a:lnTo>
                  <a:lnTo>
                    <a:pt x="213053" y="433589"/>
                  </a:lnTo>
                  <a:lnTo>
                    <a:pt x="240540" y="398284"/>
                  </a:lnTo>
                  <a:lnTo>
                    <a:pt x="269439" y="364173"/>
                  </a:lnTo>
                  <a:lnTo>
                    <a:pt x="299707" y="331299"/>
                  </a:lnTo>
                  <a:lnTo>
                    <a:pt x="331299" y="299707"/>
                  </a:lnTo>
                  <a:lnTo>
                    <a:pt x="364173" y="269439"/>
                  </a:lnTo>
                  <a:lnTo>
                    <a:pt x="398284" y="240540"/>
                  </a:lnTo>
                  <a:lnTo>
                    <a:pt x="433589" y="213053"/>
                  </a:lnTo>
                  <a:lnTo>
                    <a:pt x="470043" y="187022"/>
                  </a:lnTo>
                  <a:lnTo>
                    <a:pt x="507604" y="162492"/>
                  </a:lnTo>
                  <a:lnTo>
                    <a:pt x="546227" y="139505"/>
                  </a:lnTo>
                  <a:lnTo>
                    <a:pt x="585868" y="118105"/>
                  </a:lnTo>
                  <a:lnTo>
                    <a:pt x="626485" y="98337"/>
                  </a:lnTo>
                  <a:lnTo>
                    <a:pt x="668032" y="80244"/>
                  </a:lnTo>
                  <a:lnTo>
                    <a:pt x="710466" y="63869"/>
                  </a:lnTo>
                  <a:lnTo>
                    <a:pt x="753744" y="49257"/>
                  </a:lnTo>
                  <a:lnTo>
                    <a:pt x="797822" y="36451"/>
                  </a:lnTo>
                  <a:lnTo>
                    <a:pt x="842655" y="25496"/>
                  </a:lnTo>
                  <a:lnTo>
                    <a:pt x="888201" y="16434"/>
                  </a:lnTo>
                  <a:lnTo>
                    <a:pt x="934415" y="9309"/>
                  </a:lnTo>
                  <a:lnTo>
                    <a:pt x="981254" y="4166"/>
                  </a:lnTo>
                  <a:lnTo>
                    <a:pt x="1028673" y="1049"/>
                  </a:lnTo>
                  <a:lnTo>
                    <a:pt x="1076630" y="0"/>
                  </a:lnTo>
                  <a:lnTo>
                    <a:pt x="1124587" y="1049"/>
                  </a:lnTo>
                  <a:lnTo>
                    <a:pt x="1172006" y="4166"/>
                  </a:lnTo>
                  <a:lnTo>
                    <a:pt x="1218845" y="9309"/>
                  </a:lnTo>
                  <a:lnTo>
                    <a:pt x="1265059" y="16434"/>
                  </a:lnTo>
                  <a:lnTo>
                    <a:pt x="1310605" y="25496"/>
                  </a:lnTo>
                  <a:lnTo>
                    <a:pt x="1355439" y="36451"/>
                  </a:lnTo>
                  <a:lnTo>
                    <a:pt x="1399516" y="49257"/>
                  </a:lnTo>
                  <a:lnTo>
                    <a:pt x="1442794" y="63869"/>
                  </a:lnTo>
                  <a:lnTo>
                    <a:pt x="1485228" y="80244"/>
                  </a:lnTo>
                  <a:lnTo>
                    <a:pt x="1526776" y="98337"/>
                  </a:lnTo>
                  <a:lnTo>
                    <a:pt x="1567392" y="118105"/>
                  </a:lnTo>
                  <a:lnTo>
                    <a:pt x="1607033" y="139505"/>
                  </a:lnTo>
                  <a:lnTo>
                    <a:pt x="1645656" y="162492"/>
                  </a:lnTo>
                  <a:lnTo>
                    <a:pt x="1683217" y="187022"/>
                  </a:lnTo>
                  <a:lnTo>
                    <a:pt x="1719671" y="213053"/>
                  </a:lnTo>
                  <a:lnTo>
                    <a:pt x="1754976" y="240540"/>
                  </a:lnTo>
                  <a:lnTo>
                    <a:pt x="1789087" y="269439"/>
                  </a:lnTo>
                  <a:lnTo>
                    <a:pt x="1821961" y="299707"/>
                  </a:lnTo>
                  <a:lnTo>
                    <a:pt x="1853554" y="331299"/>
                  </a:lnTo>
                  <a:lnTo>
                    <a:pt x="1883821" y="364173"/>
                  </a:lnTo>
                  <a:lnTo>
                    <a:pt x="1912720" y="398284"/>
                  </a:lnTo>
                  <a:lnTo>
                    <a:pt x="1940207" y="433589"/>
                  </a:lnTo>
                  <a:lnTo>
                    <a:pt x="1966238" y="470043"/>
                  </a:lnTo>
                  <a:lnTo>
                    <a:pt x="1990768" y="507604"/>
                  </a:lnTo>
                  <a:lnTo>
                    <a:pt x="2013755" y="546227"/>
                  </a:lnTo>
                  <a:lnTo>
                    <a:pt x="2035155" y="585868"/>
                  </a:lnTo>
                  <a:lnTo>
                    <a:pt x="2054923" y="626485"/>
                  </a:lnTo>
                  <a:lnTo>
                    <a:pt x="2073017" y="668032"/>
                  </a:lnTo>
                  <a:lnTo>
                    <a:pt x="2089391" y="710466"/>
                  </a:lnTo>
                  <a:lnTo>
                    <a:pt x="2104003" y="753744"/>
                  </a:lnTo>
                  <a:lnTo>
                    <a:pt x="2116809" y="797822"/>
                  </a:lnTo>
                  <a:lnTo>
                    <a:pt x="2127765" y="842655"/>
                  </a:lnTo>
                  <a:lnTo>
                    <a:pt x="2136826" y="888201"/>
                  </a:lnTo>
                  <a:lnTo>
                    <a:pt x="2143951" y="934415"/>
                  </a:lnTo>
                  <a:lnTo>
                    <a:pt x="2149094" y="981254"/>
                  </a:lnTo>
                  <a:lnTo>
                    <a:pt x="2152212" y="1028673"/>
                  </a:lnTo>
                  <a:lnTo>
                    <a:pt x="2153261" y="1076630"/>
                  </a:lnTo>
                  <a:lnTo>
                    <a:pt x="2152212" y="1124587"/>
                  </a:lnTo>
                  <a:lnTo>
                    <a:pt x="2149094" y="1172006"/>
                  </a:lnTo>
                  <a:lnTo>
                    <a:pt x="2143951" y="1218845"/>
                  </a:lnTo>
                  <a:lnTo>
                    <a:pt x="2136826" y="1265059"/>
                  </a:lnTo>
                  <a:lnTo>
                    <a:pt x="2127765" y="1310605"/>
                  </a:lnTo>
                  <a:lnTo>
                    <a:pt x="2116809" y="1355439"/>
                  </a:lnTo>
                  <a:lnTo>
                    <a:pt x="2104003" y="1399516"/>
                  </a:lnTo>
                  <a:lnTo>
                    <a:pt x="2089391" y="1442794"/>
                  </a:lnTo>
                  <a:lnTo>
                    <a:pt x="2073017" y="1485228"/>
                  </a:lnTo>
                  <a:lnTo>
                    <a:pt x="2054923" y="1526776"/>
                  </a:lnTo>
                  <a:lnTo>
                    <a:pt x="2035155" y="1567392"/>
                  </a:lnTo>
                  <a:lnTo>
                    <a:pt x="2013755" y="1607033"/>
                  </a:lnTo>
                  <a:lnTo>
                    <a:pt x="1990768" y="1645656"/>
                  </a:lnTo>
                  <a:lnTo>
                    <a:pt x="1966238" y="1683217"/>
                  </a:lnTo>
                  <a:lnTo>
                    <a:pt x="1940207" y="1719671"/>
                  </a:lnTo>
                  <a:lnTo>
                    <a:pt x="1912720" y="1754976"/>
                  </a:lnTo>
                  <a:lnTo>
                    <a:pt x="1883821" y="1789087"/>
                  </a:lnTo>
                  <a:lnTo>
                    <a:pt x="1853554" y="1821961"/>
                  </a:lnTo>
                  <a:lnTo>
                    <a:pt x="1821961" y="1853554"/>
                  </a:lnTo>
                  <a:lnTo>
                    <a:pt x="1789087" y="1883821"/>
                  </a:lnTo>
                  <a:lnTo>
                    <a:pt x="1754976" y="1912720"/>
                  </a:lnTo>
                  <a:lnTo>
                    <a:pt x="1719671" y="1940207"/>
                  </a:lnTo>
                  <a:lnTo>
                    <a:pt x="1683217" y="1966238"/>
                  </a:lnTo>
                  <a:lnTo>
                    <a:pt x="1645656" y="1990768"/>
                  </a:lnTo>
                  <a:lnTo>
                    <a:pt x="1607033" y="2013755"/>
                  </a:lnTo>
                  <a:lnTo>
                    <a:pt x="1567392" y="2035155"/>
                  </a:lnTo>
                  <a:lnTo>
                    <a:pt x="1526776" y="2054923"/>
                  </a:lnTo>
                  <a:lnTo>
                    <a:pt x="1485228" y="2073017"/>
                  </a:lnTo>
                  <a:lnTo>
                    <a:pt x="1442794" y="2089391"/>
                  </a:lnTo>
                  <a:lnTo>
                    <a:pt x="1399516" y="2104003"/>
                  </a:lnTo>
                  <a:lnTo>
                    <a:pt x="1355439" y="2116809"/>
                  </a:lnTo>
                  <a:lnTo>
                    <a:pt x="1310605" y="2127765"/>
                  </a:lnTo>
                  <a:lnTo>
                    <a:pt x="1265059" y="2136826"/>
                  </a:lnTo>
                  <a:lnTo>
                    <a:pt x="1218845" y="2143951"/>
                  </a:lnTo>
                  <a:lnTo>
                    <a:pt x="1172006" y="2149094"/>
                  </a:lnTo>
                  <a:lnTo>
                    <a:pt x="1124587" y="2152212"/>
                  </a:lnTo>
                  <a:lnTo>
                    <a:pt x="1076630" y="2153261"/>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54" name="object 54"/>
            <p:cNvSpPr/>
            <p:nvPr/>
          </p:nvSpPr>
          <p:spPr>
            <a:xfrm>
              <a:off x="8127314" y="7062127"/>
              <a:ext cx="1435735" cy="1435735"/>
            </a:xfrm>
            <a:custGeom>
              <a:avLst/>
              <a:gdLst/>
              <a:ahLst/>
              <a:cxnLst/>
              <a:rect l="l" t="t" r="r" b="b"/>
              <a:pathLst>
                <a:path w="1435734" h="1435734">
                  <a:moveTo>
                    <a:pt x="717753" y="0"/>
                  </a:moveTo>
                  <a:lnTo>
                    <a:pt x="670560" y="1526"/>
                  </a:lnTo>
                  <a:lnTo>
                    <a:pt x="624183" y="6043"/>
                  </a:lnTo>
                  <a:lnTo>
                    <a:pt x="578715" y="13456"/>
                  </a:lnTo>
                  <a:lnTo>
                    <a:pt x="534251" y="23670"/>
                  </a:lnTo>
                  <a:lnTo>
                    <a:pt x="490887" y="36591"/>
                  </a:lnTo>
                  <a:lnTo>
                    <a:pt x="448716" y="52124"/>
                  </a:lnTo>
                  <a:lnTo>
                    <a:pt x="407832" y="70174"/>
                  </a:lnTo>
                  <a:lnTo>
                    <a:pt x="368332" y="90647"/>
                  </a:lnTo>
                  <a:lnTo>
                    <a:pt x="330308" y="113449"/>
                  </a:lnTo>
                  <a:lnTo>
                    <a:pt x="293857" y="138484"/>
                  </a:lnTo>
                  <a:lnTo>
                    <a:pt x="259071" y="165658"/>
                  </a:lnTo>
                  <a:lnTo>
                    <a:pt x="226047" y="194877"/>
                  </a:lnTo>
                  <a:lnTo>
                    <a:pt x="194877" y="226047"/>
                  </a:lnTo>
                  <a:lnTo>
                    <a:pt x="165658" y="259071"/>
                  </a:lnTo>
                  <a:lnTo>
                    <a:pt x="138484" y="293857"/>
                  </a:lnTo>
                  <a:lnTo>
                    <a:pt x="113449" y="330308"/>
                  </a:lnTo>
                  <a:lnTo>
                    <a:pt x="90647" y="368332"/>
                  </a:lnTo>
                  <a:lnTo>
                    <a:pt x="70174" y="407832"/>
                  </a:lnTo>
                  <a:lnTo>
                    <a:pt x="52124" y="448716"/>
                  </a:lnTo>
                  <a:lnTo>
                    <a:pt x="36591" y="490887"/>
                  </a:lnTo>
                  <a:lnTo>
                    <a:pt x="23670" y="534251"/>
                  </a:lnTo>
                  <a:lnTo>
                    <a:pt x="13456" y="578715"/>
                  </a:lnTo>
                  <a:lnTo>
                    <a:pt x="6043" y="624183"/>
                  </a:lnTo>
                  <a:lnTo>
                    <a:pt x="1526" y="670560"/>
                  </a:lnTo>
                  <a:lnTo>
                    <a:pt x="0" y="717753"/>
                  </a:lnTo>
                  <a:lnTo>
                    <a:pt x="1526" y="764945"/>
                  </a:lnTo>
                  <a:lnTo>
                    <a:pt x="6043" y="811323"/>
                  </a:lnTo>
                  <a:lnTo>
                    <a:pt x="13456" y="856790"/>
                  </a:lnTo>
                  <a:lnTo>
                    <a:pt x="23670" y="901254"/>
                  </a:lnTo>
                  <a:lnTo>
                    <a:pt x="36591" y="944618"/>
                  </a:lnTo>
                  <a:lnTo>
                    <a:pt x="52124" y="986789"/>
                  </a:lnTo>
                  <a:lnTo>
                    <a:pt x="70174" y="1027672"/>
                  </a:lnTo>
                  <a:lnTo>
                    <a:pt x="90647" y="1067172"/>
                  </a:lnTo>
                  <a:lnTo>
                    <a:pt x="113449" y="1105196"/>
                  </a:lnTo>
                  <a:lnTo>
                    <a:pt x="138484" y="1141647"/>
                  </a:lnTo>
                  <a:lnTo>
                    <a:pt x="165658" y="1176432"/>
                  </a:lnTo>
                  <a:lnTo>
                    <a:pt x="194877" y="1209456"/>
                  </a:lnTo>
                  <a:lnTo>
                    <a:pt x="226047" y="1240625"/>
                  </a:lnTo>
                  <a:lnTo>
                    <a:pt x="259071" y="1269844"/>
                  </a:lnTo>
                  <a:lnTo>
                    <a:pt x="293857" y="1297018"/>
                  </a:lnTo>
                  <a:lnTo>
                    <a:pt x="330308" y="1322053"/>
                  </a:lnTo>
                  <a:lnTo>
                    <a:pt x="368332" y="1344854"/>
                  </a:lnTo>
                  <a:lnTo>
                    <a:pt x="407832" y="1365327"/>
                  </a:lnTo>
                  <a:lnTo>
                    <a:pt x="448716" y="1383377"/>
                  </a:lnTo>
                  <a:lnTo>
                    <a:pt x="490887" y="1398910"/>
                  </a:lnTo>
                  <a:lnTo>
                    <a:pt x="534251" y="1411830"/>
                  </a:lnTo>
                  <a:lnTo>
                    <a:pt x="578715" y="1422044"/>
                  </a:lnTo>
                  <a:lnTo>
                    <a:pt x="624183" y="1429457"/>
                  </a:lnTo>
                  <a:lnTo>
                    <a:pt x="670560" y="1433974"/>
                  </a:lnTo>
                  <a:lnTo>
                    <a:pt x="717753" y="1435501"/>
                  </a:lnTo>
                  <a:lnTo>
                    <a:pt x="764945" y="1433974"/>
                  </a:lnTo>
                  <a:lnTo>
                    <a:pt x="811323" y="1429457"/>
                  </a:lnTo>
                  <a:lnTo>
                    <a:pt x="856790" y="1422044"/>
                  </a:lnTo>
                  <a:lnTo>
                    <a:pt x="901254" y="1411830"/>
                  </a:lnTo>
                  <a:lnTo>
                    <a:pt x="944619" y="1398910"/>
                  </a:lnTo>
                  <a:lnTo>
                    <a:pt x="986790" y="1383377"/>
                  </a:lnTo>
                  <a:lnTo>
                    <a:pt x="1027673" y="1365327"/>
                  </a:lnTo>
                  <a:lnTo>
                    <a:pt x="1067174" y="1344854"/>
                  </a:lnTo>
                  <a:lnTo>
                    <a:pt x="1105197" y="1322053"/>
                  </a:lnTo>
                  <a:lnTo>
                    <a:pt x="1141649" y="1297018"/>
                  </a:lnTo>
                  <a:lnTo>
                    <a:pt x="1176434" y="1269844"/>
                  </a:lnTo>
                  <a:lnTo>
                    <a:pt x="1209459" y="1240625"/>
                  </a:lnTo>
                  <a:lnTo>
                    <a:pt x="1240628" y="1209456"/>
                  </a:lnTo>
                  <a:lnTo>
                    <a:pt x="1269847" y="1176432"/>
                  </a:lnTo>
                  <a:lnTo>
                    <a:pt x="1297021" y="1141647"/>
                  </a:lnTo>
                  <a:lnTo>
                    <a:pt x="1322057" y="1105196"/>
                  </a:lnTo>
                  <a:lnTo>
                    <a:pt x="1344858" y="1067172"/>
                  </a:lnTo>
                  <a:lnTo>
                    <a:pt x="1365331" y="1027672"/>
                  </a:lnTo>
                  <a:lnTo>
                    <a:pt x="1383382" y="986789"/>
                  </a:lnTo>
                  <a:lnTo>
                    <a:pt x="1398914" y="944618"/>
                  </a:lnTo>
                  <a:lnTo>
                    <a:pt x="1411835" y="901254"/>
                  </a:lnTo>
                  <a:lnTo>
                    <a:pt x="1422049" y="856790"/>
                  </a:lnTo>
                  <a:lnTo>
                    <a:pt x="1429462" y="811323"/>
                  </a:lnTo>
                  <a:lnTo>
                    <a:pt x="1433979" y="764945"/>
                  </a:lnTo>
                  <a:lnTo>
                    <a:pt x="1435506" y="717753"/>
                  </a:lnTo>
                  <a:lnTo>
                    <a:pt x="1433979" y="670560"/>
                  </a:lnTo>
                  <a:lnTo>
                    <a:pt x="1429462" y="624183"/>
                  </a:lnTo>
                  <a:lnTo>
                    <a:pt x="1422049" y="578715"/>
                  </a:lnTo>
                  <a:lnTo>
                    <a:pt x="1411835" y="534251"/>
                  </a:lnTo>
                  <a:lnTo>
                    <a:pt x="1398914" y="490887"/>
                  </a:lnTo>
                  <a:lnTo>
                    <a:pt x="1383382" y="448716"/>
                  </a:lnTo>
                  <a:lnTo>
                    <a:pt x="1365331" y="407832"/>
                  </a:lnTo>
                  <a:lnTo>
                    <a:pt x="1344858" y="368332"/>
                  </a:lnTo>
                  <a:lnTo>
                    <a:pt x="1322057" y="330308"/>
                  </a:lnTo>
                  <a:lnTo>
                    <a:pt x="1297021" y="293857"/>
                  </a:lnTo>
                  <a:lnTo>
                    <a:pt x="1269847" y="259071"/>
                  </a:lnTo>
                  <a:lnTo>
                    <a:pt x="1240628" y="226047"/>
                  </a:lnTo>
                  <a:lnTo>
                    <a:pt x="1209459" y="194877"/>
                  </a:lnTo>
                  <a:lnTo>
                    <a:pt x="1176434" y="165658"/>
                  </a:lnTo>
                  <a:lnTo>
                    <a:pt x="1141649" y="138484"/>
                  </a:lnTo>
                  <a:lnTo>
                    <a:pt x="1105197" y="113449"/>
                  </a:lnTo>
                  <a:lnTo>
                    <a:pt x="1067174" y="90647"/>
                  </a:lnTo>
                  <a:lnTo>
                    <a:pt x="1027673" y="70174"/>
                  </a:lnTo>
                  <a:lnTo>
                    <a:pt x="986790" y="52124"/>
                  </a:lnTo>
                  <a:lnTo>
                    <a:pt x="944619" y="36591"/>
                  </a:lnTo>
                  <a:lnTo>
                    <a:pt x="901254" y="23670"/>
                  </a:lnTo>
                  <a:lnTo>
                    <a:pt x="856790" y="13456"/>
                  </a:lnTo>
                  <a:lnTo>
                    <a:pt x="811323" y="6043"/>
                  </a:lnTo>
                  <a:lnTo>
                    <a:pt x="764945" y="1526"/>
                  </a:lnTo>
                  <a:lnTo>
                    <a:pt x="717753" y="0"/>
                  </a:lnTo>
                  <a:close/>
                </a:path>
              </a:pathLst>
            </a:custGeom>
            <a:solidFill>
              <a:srgbClr val="FFFFFF"/>
            </a:solidFill>
          </p:spPr>
          <p:txBody>
            <a:bodyPr wrap="square" lIns="0" tIns="0" rIns="0" bIns="0" rtlCol="0"/>
            <a:lstStyle/>
            <a:p>
              <a:endParaRPr sz="1125">
                <a:solidFill>
                  <a:prstClr val="black"/>
                </a:solidFill>
              </a:endParaRPr>
            </a:p>
          </p:txBody>
        </p:sp>
        <p:sp>
          <p:nvSpPr>
            <p:cNvPr id="55" name="object 55"/>
            <p:cNvSpPr/>
            <p:nvPr/>
          </p:nvSpPr>
          <p:spPr>
            <a:xfrm>
              <a:off x="8127317" y="7062132"/>
              <a:ext cx="1435735" cy="1435735"/>
            </a:xfrm>
            <a:custGeom>
              <a:avLst/>
              <a:gdLst/>
              <a:ahLst/>
              <a:cxnLst/>
              <a:rect l="l" t="t" r="r" b="b"/>
              <a:pathLst>
                <a:path w="1435734" h="1435734">
                  <a:moveTo>
                    <a:pt x="717753" y="1435507"/>
                  </a:moveTo>
                  <a:lnTo>
                    <a:pt x="670561" y="1433980"/>
                  </a:lnTo>
                  <a:lnTo>
                    <a:pt x="624184" y="1429463"/>
                  </a:lnTo>
                  <a:lnTo>
                    <a:pt x="578717" y="1422050"/>
                  </a:lnTo>
                  <a:lnTo>
                    <a:pt x="534254" y="1411836"/>
                  </a:lnTo>
                  <a:lnTo>
                    <a:pt x="490889" y="1398915"/>
                  </a:lnTo>
                  <a:lnTo>
                    <a:pt x="448718" y="1383382"/>
                  </a:lnTo>
                  <a:lnTo>
                    <a:pt x="407835" y="1365331"/>
                  </a:lnTo>
                  <a:lnTo>
                    <a:pt x="368335" y="1344858"/>
                  </a:lnTo>
                  <a:lnTo>
                    <a:pt x="330311" y="1322056"/>
                  </a:lnTo>
                  <a:lnTo>
                    <a:pt x="293859" y="1297021"/>
                  </a:lnTo>
                  <a:lnTo>
                    <a:pt x="259074" y="1269846"/>
                  </a:lnTo>
                  <a:lnTo>
                    <a:pt x="226049" y="1240627"/>
                  </a:lnTo>
                  <a:lnTo>
                    <a:pt x="194880" y="1209457"/>
                  </a:lnTo>
                  <a:lnTo>
                    <a:pt x="165660" y="1176433"/>
                  </a:lnTo>
                  <a:lnTo>
                    <a:pt x="138486" y="1141647"/>
                  </a:lnTo>
                  <a:lnTo>
                    <a:pt x="113450" y="1105195"/>
                  </a:lnTo>
                  <a:lnTo>
                    <a:pt x="90648" y="1067172"/>
                  </a:lnTo>
                  <a:lnTo>
                    <a:pt x="70175" y="1027671"/>
                  </a:lnTo>
                  <a:lnTo>
                    <a:pt x="52125" y="986788"/>
                  </a:lnTo>
                  <a:lnTo>
                    <a:pt x="36592" y="944617"/>
                  </a:lnTo>
                  <a:lnTo>
                    <a:pt x="23671" y="901253"/>
                  </a:lnTo>
                  <a:lnTo>
                    <a:pt x="13456" y="856789"/>
                  </a:lnTo>
                  <a:lnTo>
                    <a:pt x="6043" y="811322"/>
                  </a:lnTo>
                  <a:lnTo>
                    <a:pt x="1526" y="764945"/>
                  </a:lnTo>
                  <a:lnTo>
                    <a:pt x="0" y="717753"/>
                  </a:lnTo>
                  <a:lnTo>
                    <a:pt x="1526" y="670561"/>
                  </a:lnTo>
                  <a:lnTo>
                    <a:pt x="6043" y="624184"/>
                  </a:lnTo>
                  <a:lnTo>
                    <a:pt x="13456" y="578717"/>
                  </a:lnTo>
                  <a:lnTo>
                    <a:pt x="23671" y="534254"/>
                  </a:lnTo>
                  <a:lnTo>
                    <a:pt x="36592" y="490889"/>
                  </a:lnTo>
                  <a:lnTo>
                    <a:pt x="52125" y="448718"/>
                  </a:lnTo>
                  <a:lnTo>
                    <a:pt x="70175" y="407835"/>
                  </a:lnTo>
                  <a:lnTo>
                    <a:pt x="90648" y="368335"/>
                  </a:lnTo>
                  <a:lnTo>
                    <a:pt x="113450" y="330311"/>
                  </a:lnTo>
                  <a:lnTo>
                    <a:pt x="138486" y="293859"/>
                  </a:lnTo>
                  <a:lnTo>
                    <a:pt x="165660" y="259074"/>
                  </a:lnTo>
                  <a:lnTo>
                    <a:pt x="194880" y="226049"/>
                  </a:lnTo>
                  <a:lnTo>
                    <a:pt x="226049" y="194880"/>
                  </a:lnTo>
                  <a:lnTo>
                    <a:pt x="259074" y="165660"/>
                  </a:lnTo>
                  <a:lnTo>
                    <a:pt x="293859" y="138486"/>
                  </a:lnTo>
                  <a:lnTo>
                    <a:pt x="330311" y="113450"/>
                  </a:lnTo>
                  <a:lnTo>
                    <a:pt x="368335" y="90648"/>
                  </a:lnTo>
                  <a:lnTo>
                    <a:pt x="407835" y="70175"/>
                  </a:lnTo>
                  <a:lnTo>
                    <a:pt x="448718" y="52125"/>
                  </a:lnTo>
                  <a:lnTo>
                    <a:pt x="490889" y="36592"/>
                  </a:lnTo>
                  <a:lnTo>
                    <a:pt x="534254" y="23671"/>
                  </a:lnTo>
                  <a:lnTo>
                    <a:pt x="578717" y="13456"/>
                  </a:lnTo>
                  <a:lnTo>
                    <a:pt x="624184" y="6043"/>
                  </a:lnTo>
                  <a:lnTo>
                    <a:pt x="670561" y="1526"/>
                  </a:lnTo>
                  <a:lnTo>
                    <a:pt x="717753" y="0"/>
                  </a:lnTo>
                  <a:lnTo>
                    <a:pt x="764945" y="1526"/>
                  </a:lnTo>
                  <a:lnTo>
                    <a:pt x="811322" y="6043"/>
                  </a:lnTo>
                  <a:lnTo>
                    <a:pt x="856789" y="13456"/>
                  </a:lnTo>
                  <a:lnTo>
                    <a:pt x="901253" y="23671"/>
                  </a:lnTo>
                  <a:lnTo>
                    <a:pt x="944617" y="36592"/>
                  </a:lnTo>
                  <a:lnTo>
                    <a:pt x="986788" y="52125"/>
                  </a:lnTo>
                  <a:lnTo>
                    <a:pt x="1027671" y="70175"/>
                  </a:lnTo>
                  <a:lnTo>
                    <a:pt x="1067172" y="90648"/>
                  </a:lnTo>
                  <a:lnTo>
                    <a:pt x="1105195" y="113450"/>
                  </a:lnTo>
                  <a:lnTo>
                    <a:pt x="1141647" y="138486"/>
                  </a:lnTo>
                  <a:lnTo>
                    <a:pt x="1176433" y="165660"/>
                  </a:lnTo>
                  <a:lnTo>
                    <a:pt x="1209457" y="194880"/>
                  </a:lnTo>
                  <a:lnTo>
                    <a:pt x="1240627" y="226049"/>
                  </a:lnTo>
                  <a:lnTo>
                    <a:pt x="1269846" y="259074"/>
                  </a:lnTo>
                  <a:lnTo>
                    <a:pt x="1297021" y="293859"/>
                  </a:lnTo>
                  <a:lnTo>
                    <a:pt x="1322056" y="330311"/>
                  </a:lnTo>
                  <a:lnTo>
                    <a:pt x="1344858" y="368335"/>
                  </a:lnTo>
                  <a:lnTo>
                    <a:pt x="1365331" y="407835"/>
                  </a:lnTo>
                  <a:lnTo>
                    <a:pt x="1383382" y="448718"/>
                  </a:lnTo>
                  <a:lnTo>
                    <a:pt x="1398915" y="490889"/>
                  </a:lnTo>
                  <a:lnTo>
                    <a:pt x="1411836" y="534254"/>
                  </a:lnTo>
                  <a:lnTo>
                    <a:pt x="1422050" y="578717"/>
                  </a:lnTo>
                  <a:lnTo>
                    <a:pt x="1429463" y="624184"/>
                  </a:lnTo>
                  <a:lnTo>
                    <a:pt x="1433980" y="670561"/>
                  </a:lnTo>
                  <a:lnTo>
                    <a:pt x="1435507" y="717753"/>
                  </a:lnTo>
                  <a:lnTo>
                    <a:pt x="1433980" y="764945"/>
                  </a:lnTo>
                  <a:lnTo>
                    <a:pt x="1429463" y="811322"/>
                  </a:lnTo>
                  <a:lnTo>
                    <a:pt x="1422050" y="856789"/>
                  </a:lnTo>
                  <a:lnTo>
                    <a:pt x="1411836" y="901253"/>
                  </a:lnTo>
                  <a:lnTo>
                    <a:pt x="1398915" y="944617"/>
                  </a:lnTo>
                  <a:lnTo>
                    <a:pt x="1383382" y="986788"/>
                  </a:lnTo>
                  <a:lnTo>
                    <a:pt x="1365331" y="1027671"/>
                  </a:lnTo>
                  <a:lnTo>
                    <a:pt x="1344858" y="1067172"/>
                  </a:lnTo>
                  <a:lnTo>
                    <a:pt x="1322056" y="1105195"/>
                  </a:lnTo>
                  <a:lnTo>
                    <a:pt x="1297021" y="1141647"/>
                  </a:lnTo>
                  <a:lnTo>
                    <a:pt x="1269846" y="1176433"/>
                  </a:lnTo>
                  <a:lnTo>
                    <a:pt x="1240627" y="1209457"/>
                  </a:lnTo>
                  <a:lnTo>
                    <a:pt x="1209457" y="1240627"/>
                  </a:lnTo>
                  <a:lnTo>
                    <a:pt x="1176433" y="1269846"/>
                  </a:lnTo>
                  <a:lnTo>
                    <a:pt x="1141647" y="1297021"/>
                  </a:lnTo>
                  <a:lnTo>
                    <a:pt x="1105195" y="1322056"/>
                  </a:lnTo>
                  <a:lnTo>
                    <a:pt x="1067172" y="1344858"/>
                  </a:lnTo>
                  <a:lnTo>
                    <a:pt x="1027671" y="1365331"/>
                  </a:lnTo>
                  <a:lnTo>
                    <a:pt x="986788" y="1383382"/>
                  </a:lnTo>
                  <a:lnTo>
                    <a:pt x="944617" y="1398915"/>
                  </a:lnTo>
                  <a:lnTo>
                    <a:pt x="901253" y="1411836"/>
                  </a:lnTo>
                  <a:lnTo>
                    <a:pt x="856789" y="1422050"/>
                  </a:lnTo>
                  <a:lnTo>
                    <a:pt x="811322" y="1429463"/>
                  </a:lnTo>
                  <a:lnTo>
                    <a:pt x="764945" y="1433980"/>
                  </a:lnTo>
                  <a:lnTo>
                    <a:pt x="717753" y="1435507"/>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56" name="object 56"/>
            <p:cNvSpPr/>
            <p:nvPr/>
          </p:nvSpPr>
          <p:spPr>
            <a:xfrm>
              <a:off x="8486190" y="7421003"/>
              <a:ext cx="718185" cy="718185"/>
            </a:xfrm>
            <a:custGeom>
              <a:avLst/>
              <a:gdLst/>
              <a:ahLst/>
              <a:cxnLst/>
              <a:rect l="l" t="t" r="r" b="b"/>
              <a:pathLst>
                <a:path w="718184" h="718184">
                  <a:moveTo>
                    <a:pt x="358876" y="0"/>
                  </a:moveTo>
                  <a:lnTo>
                    <a:pt x="310177" y="3275"/>
                  </a:lnTo>
                  <a:lnTo>
                    <a:pt x="263470" y="12818"/>
                  </a:lnTo>
                  <a:lnTo>
                    <a:pt x="219182" y="28201"/>
                  </a:lnTo>
                  <a:lnTo>
                    <a:pt x="177741" y="48995"/>
                  </a:lnTo>
                  <a:lnTo>
                    <a:pt x="139574" y="74774"/>
                  </a:lnTo>
                  <a:lnTo>
                    <a:pt x="105109" y="105109"/>
                  </a:lnTo>
                  <a:lnTo>
                    <a:pt x="74774" y="139574"/>
                  </a:lnTo>
                  <a:lnTo>
                    <a:pt x="48995" y="177741"/>
                  </a:lnTo>
                  <a:lnTo>
                    <a:pt x="28201" y="219182"/>
                  </a:lnTo>
                  <a:lnTo>
                    <a:pt x="12818" y="263470"/>
                  </a:lnTo>
                  <a:lnTo>
                    <a:pt x="3275" y="310177"/>
                  </a:lnTo>
                  <a:lnTo>
                    <a:pt x="0" y="358876"/>
                  </a:lnTo>
                  <a:lnTo>
                    <a:pt x="3275" y="407572"/>
                  </a:lnTo>
                  <a:lnTo>
                    <a:pt x="12818" y="454278"/>
                  </a:lnTo>
                  <a:lnTo>
                    <a:pt x="28201" y="498565"/>
                  </a:lnTo>
                  <a:lnTo>
                    <a:pt x="48995" y="540005"/>
                  </a:lnTo>
                  <a:lnTo>
                    <a:pt x="74774" y="578172"/>
                  </a:lnTo>
                  <a:lnTo>
                    <a:pt x="105109" y="612638"/>
                  </a:lnTo>
                  <a:lnTo>
                    <a:pt x="139574" y="642974"/>
                  </a:lnTo>
                  <a:lnTo>
                    <a:pt x="177741" y="668754"/>
                  </a:lnTo>
                  <a:lnTo>
                    <a:pt x="219182" y="689550"/>
                  </a:lnTo>
                  <a:lnTo>
                    <a:pt x="263470" y="704933"/>
                  </a:lnTo>
                  <a:lnTo>
                    <a:pt x="310177" y="714476"/>
                  </a:lnTo>
                  <a:lnTo>
                    <a:pt x="358876" y="717753"/>
                  </a:lnTo>
                  <a:lnTo>
                    <a:pt x="407572" y="714476"/>
                  </a:lnTo>
                  <a:lnTo>
                    <a:pt x="454278" y="704933"/>
                  </a:lnTo>
                  <a:lnTo>
                    <a:pt x="498565" y="689550"/>
                  </a:lnTo>
                  <a:lnTo>
                    <a:pt x="540005" y="668754"/>
                  </a:lnTo>
                  <a:lnTo>
                    <a:pt x="578172" y="642974"/>
                  </a:lnTo>
                  <a:lnTo>
                    <a:pt x="612638" y="612638"/>
                  </a:lnTo>
                  <a:lnTo>
                    <a:pt x="642974" y="578172"/>
                  </a:lnTo>
                  <a:lnTo>
                    <a:pt x="668754" y="540005"/>
                  </a:lnTo>
                  <a:lnTo>
                    <a:pt x="689550" y="498565"/>
                  </a:lnTo>
                  <a:lnTo>
                    <a:pt x="704933" y="454278"/>
                  </a:lnTo>
                  <a:lnTo>
                    <a:pt x="714476" y="407572"/>
                  </a:lnTo>
                  <a:lnTo>
                    <a:pt x="717753" y="358876"/>
                  </a:lnTo>
                  <a:lnTo>
                    <a:pt x="714476" y="310177"/>
                  </a:lnTo>
                  <a:lnTo>
                    <a:pt x="704933" y="263470"/>
                  </a:lnTo>
                  <a:lnTo>
                    <a:pt x="689550" y="219182"/>
                  </a:lnTo>
                  <a:lnTo>
                    <a:pt x="668754" y="177741"/>
                  </a:lnTo>
                  <a:lnTo>
                    <a:pt x="642974" y="139574"/>
                  </a:lnTo>
                  <a:lnTo>
                    <a:pt x="612638" y="105109"/>
                  </a:lnTo>
                  <a:lnTo>
                    <a:pt x="578172" y="74774"/>
                  </a:lnTo>
                  <a:lnTo>
                    <a:pt x="540005" y="48995"/>
                  </a:lnTo>
                  <a:lnTo>
                    <a:pt x="498565" y="28201"/>
                  </a:lnTo>
                  <a:lnTo>
                    <a:pt x="454278" y="12818"/>
                  </a:lnTo>
                  <a:lnTo>
                    <a:pt x="407572" y="3275"/>
                  </a:lnTo>
                  <a:lnTo>
                    <a:pt x="358876" y="0"/>
                  </a:lnTo>
                  <a:close/>
                </a:path>
              </a:pathLst>
            </a:custGeom>
            <a:solidFill>
              <a:srgbClr val="85B3FF"/>
            </a:solidFill>
          </p:spPr>
          <p:txBody>
            <a:bodyPr wrap="square" lIns="0" tIns="0" rIns="0" bIns="0" rtlCol="0"/>
            <a:lstStyle/>
            <a:p>
              <a:endParaRPr sz="1125">
                <a:solidFill>
                  <a:prstClr val="black"/>
                </a:solidFill>
              </a:endParaRPr>
            </a:p>
          </p:txBody>
        </p:sp>
        <p:sp>
          <p:nvSpPr>
            <p:cNvPr id="57" name="object 57"/>
            <p:cNvSpPr/>
            <p:nvPr/>
          </p:nvSpPr>
          <p:spPr>
            <a:xfrm>
              <a:off x="8486194" y="7421008"/>
              <a:ext cx="718185" cy="718185"/>
            </a:xfrm>
            <a:custGeom>
              <a:avLst/>
              <a:gdLst/>
              <a:ahLst/>
              <a:cxnLst/>
              <a:rect l="l" t="t" r="r" b="b"/>
              <a:pathLst>
                <a:path w="718184" h="718184">
                  <a:moveTo>
                    <a:pt x="358876" y="717753"/>
                  </a:moveTo>
                  <a:lnTo>
                    <a:pt x="310179" y="714477"/>
                  </a:lnTo>
                  <a:lnTo>
                    <a:pt x="263474" y="704934"/>
                  </a:lnTo>
                  <a:lnTo>
                    <a:pt x="219186" y="689551"/>
                  </a:lnTo>
                  <a:lnTo>
                    <a:pt x="177745" y="668755"/>
                  </a:lnTo>
                  <a:lnTo>
                    <a:pt x="139578" y="642976"/>
                  </a:lnTo>
                  <a:lnTo>
                    <a:pt x="105113" y="612640"/>
                  </a:lnTo>
                  <a:lnTo>
                    <a:pt x="74777" y="578174"/>
                  </a:lnTo>
                  <a:lnTo>
                    <a:pt x="48997" y="540007"/>
                  </a:lnTo>
                  <a:lnTo>
                    <a:pt x="28202" y="498566"/>
                  </a:lnTo>
                  <a:lnTo>
                    <a:pt x="12819" y="454279"/>
                  </a:lnTo>
                  <a:lnTo>
                    <a:pt x="3276" y="407573"/>
                  </a:lnTo>
                  <a:lnTo>
                    <a:pt x="0" y="358876"/>
                  </a:lnTo>
                  <a:lnTo>
                    <a:pt x="3276" y="310179"/>
                  </a:lnTo>
                  <a:lnTo>
                    <a:pt x="12819" y="263474"/>
                  </a:lnTo>
                  <a:lnTo>
                    <a:pt x="28202" y="219186"/>
                  </a:lnTo>
                  <a:lnTo>
                    <a:pt x="48997" y="177745"/>
                  </a:lnTo>
                  <a:lnTo>
                    <a:pt x="74777" y="139578"/>
                  </a:lnTo>
                  <a:lnTo>
                    <a:pt x="105113" y="105113"/>
                  </a:lnTo>
                  <a:lnTo>
                    <a:pt x="139578" y="74777"/>
                  </a:lnTo>
                  <a:lnTo>
                    <a:pt x="177745" y="48997"/>
                  </a:lnTo>
                  <a:lnTo>
                    <a:pt x="219186" y="28202"/>
                  </a:lnTo>
                  <a:lnTo>
                    <a:pt x="263474" y="12819"/>
                  </a:lnTo>
                  <a:lnTo>
                    <a:pt x="310179" y="3276"/>
                  </a:lnTo>
                  <a:lnTo>
                    <a:pt x="358876" y="0"/>
                  </a:lnTo>
                  <a:lnTo>
                    <a:pt x="407573" y="3276"/>
                  </a:lnTo>
                  <a:lnTo>
                    <a:pt x="454279" y="12819"/>
                  </a:lnTo>
                  <a:lnTo>
                    <a:pt x="498566" y="28202"/>
                  </a:lnTo>
                  <a:lnTo>
                    <a:pt x="540007" y="48997"/>
                  </a:lnTo>
                  <a:lnTo>
                    <a:pt x="578174" y="74777"/>
                  </a:lnTo>
                  <a:lnTo>
                    <a:pt x="612640" y="105113"/>
                  </a:lnTo>
                  <a:lnTo>
                    <a:pt x="642976" y="139578"/>
                  </a:lnTo>
                  <a:lnTo>
                    <a:pt x="668755" y="177745"/>
                  </a:lnTo>
                  <a:lnTo>
                    <a:pt x="689551" y="219186"/>
                  </a:lnTo>
                  <a:lnTo>
                    <a:pt x="704934" y="263474"/>
                  </a:lnTo>
                  <a:lnTo>
                    <a:pt x="714477" y="310179"/>
                  </a:lnTo>
                  <a:lnTo>
                    <a:pt x="717753" y="358876"/>
                  </a:lnTo>
                  <a:lnTo>
                    <a:pt x="714477" y="407573"/>
                  </a:lnTo>
                  <a:lnTo>
                    <a:pt x="704934" y="454279"/>
                  </a:lnTo>
                  <a:lnTo>
                    <a:pt x="689551" y="498566"/>
                  </a:lnTo>
                  <a:lnTo>
                    <a:pt x="668755" y="540007"/>
                  </a:lnTo>
                  <a:lnTo>
                    <a:pt x="642976" y="578174"/>
                  </a:lnTo>
                  <a:lnTo>
                    <a:pt x="612640" y="612640"/>
                  </a:lnTo>
                  <a:lnTo>
                    <a:pt x="578174" y="642976"/>
                  </a:lnTo>
                  <a:lnTo>
                    <a:pt x="540007" y="668755"/>
                  </a:lnTo>
                  <a:lnTo>
                    <a:pt x="498566" y="689551"/>
                  </a:lnTo>
                  <a:lnTo>
                    <a:pt x="454279" y="704934"/>
                  </a:lnTo>
                  <a:lnTo>
                    <a:pt x="407573" y="714477"/>
                  </a:lnTo>
                  <a:lnTo>
                    <a:pt x="358876" y="717753"/>
                  </a:lnTo>
                  <a:close/>
                </a:path>
              </a:pathLst>
            </a:custGeom>
            <a:ln w="19937">
              <a:solidFill>
                <a:srgbClr val="000000"/>
              </a:solidFill>
            </a:ln>
          </p:spPr>
          <p:txBody>
            <a:bodyPr wrap="square" lIns="0" tIns="0" rIns="0" bIns="0" rtlCol="0"/>
            <a:lstStyle/>
            <a:p>
              <a:endParaRPr sz="1125">
                <a:solidFill>
                  <a:prstClr val="black"/>
                </a:solidFill>
              </a:endParaRPr>
            </a:p>
          </p:txBody>
        </p:sp>
        <p:sp>
          <p:nvSpPr>
            <p:cNvPr id="58" name="object 58"/>
            <p:cNvSpPr/>
            <p:nvPr/>
          </p:nvSpPr>
          <p:spPr>
            <a:xfrm>
              <a:off x="8466251" y="6619504"/>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59" name="object 59"/>
            <p:cNvSpPr/>
            <p:nvPr/>
          </p:nvSpPr>
          <p:spPr>
            <a:xfrm>
              <a:off x="8466256" y="6619517"/>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60" name="object 60"/>
            <p:cNvSpPr/>
            <p:nvPr/>
          </p:nvSpPr>
          <p:spPr>
            <a:xfrm>
              <a:off x="8526055" y="7476830"/>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61" name="object 61"/>
            <p:cNvSpPr/>
            <p:nvPr/>
          </p:nvSpPr>
          <p:spPr>
            <a:xfrm>
              <a:off x="8526069" y="7476834"/>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62" name="object 62"/>
            <p:cNvSpPr/>
            <p:nvPr/>
          </p:nvSpPr>
          <p:spPr>
            <a:xfrm>
              <a:off x="8306752" y="701825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63" name="object 63"/>
            <p:cNvSpPr/>
            <p:nvPr/>
          </p:nvSpPr>
          <p:spPr>
            <a:xfrm>
              <a:off x="8306755" y="7018269"/>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64" name="object 64"/>
            <p:cNvSpPr/>
            <p:nvPr/>
          </p:nvSpPr>
          <p:spPr>
            <a:xfrm>
              <a:off x="9084309" y="6619504"/>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65" name="object 65"/>
            <p:cNvSpPr/>
            <p:nvPr/>
          </p:nvSpPr>
          <p:spPr>
            <a:xfrm>
              <a:off x="9084322" y="6619517"/>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66" name="object 66"/>
            <p:cNvSpPr/>
            <p:nvPr/>
          </p:nvSpPr>
          <p:spPr>
            <a:xfrm>
              <a:off x="8725433" y="6798942"/>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67" name="object 67"/>
            <p:cNvSpPr/>
            <p:nvPr/>
          </p:nvSpPr>
          <p:spPr>
            <a:xfrm>
              <a:off x="8725445" y="6798955"/>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68" name="object 68"/>
            <p:cNvSpPr/>
            <p:nvPr/>
          </p:nvSpPr>
          <p:spPr>
            <a:xfrm>
              <a:off x="8944749" y="7177758"/>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69" name="object 69"/>
            <p:cNvSpPr/>
            <p:nvPr/>
          </p:nvSpPr>
          <p:spPr>
            <a:xfrm>
              <a:off x="8944759" y="7177770"/>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70" name="object 70"/>
            <p:cNvSpPr/>
            <p:nvPr/>
          </p:nvSpPr>
          <p:spPr>
            <a:xfrm>
              <a:off x="8725433" y="6400200"/>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71" name="object 71"/>
            <p:cNvSpPr/>
            <p:nvPr/>
          </p:nvSpPr>
          <p:spPr>
            <a:xfrm>
              <a:off x="8725445" y="6400203"/>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72" name="object 72"/>
            <p:cNvSpPr/>
            <p:nvPr/>
          </p:nvSpPr>
          <p:spPr>
            <a:xfrm>
              <a:off x="8127314" y="6779016"/>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73" name="object 73"/>
            <p:cNvSpPr/>
            <p:nvPr/>
          </p:nvSpPr>
          <p:spPr>
            <a:xfrm>
              <a:off x="8127317" y="6779018"/>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74" name="object 74"/>
            <p:cNvSpPr/>
            <p:nvPr/>
          </p:nvSpPr>
          <p:spPr>
            <a:xfrm>
              <a:off x="9283687" y="6958454"/>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75" name="object 75"/>
            <p:cNvSpPr/>
            <p:nvPr/>
          </p:nvSpPr>
          <p:spPr>
            <a:xfrm>
              <a:off x="9283698" y="6958456"/>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76" name="object 76"/>
            <p:cNvSpPr/>
            <p:nvPr/>
          </p:nvSpPr>
          <p:spPr>
            <a:xfrm>
              <a:off x="8984627" y="7476830"/>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77" name="object 77"/>
            <p:cNvSpPr/>
            <p:nvPr/>
          </p:nvSpPr>
          <p:spPr>
            <a:xfrm>
              <a:off x="8984634" y="7476834"/>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sp>
          <p:nvSpPr>
            <p:cNvPr id="78" name="object 78"/>
            <p:cNvSpPr/>
            <p:nvPr/>
          </p:nvSpPr>
          <p:spPr>
            <a:xfrm>
              <a:off x="8585872" y="7117953"/>
              <a:ext cx="144145" cy="144145"/>
            </a:xfrm>
            <a:custGeom>
              <a:avLst/>
              <a:gdLst/>
              <a:ahLst/>
              <a:cxnLst/>
              <a:rect l="l" t="t" r="r" b="b"/>
              <a:pathLst>
                <a:path w="144145" h="144145">
                  <a:moveTo>
                    <a:pt x="143550" y="0"/>
                  </a:moveTo>
                  <a:lnTo>
                    <a:pt x="0" y="0"/>
                  </a:lnTo>
                  <a:lnTo>
                    <a:pt x="0" y="143550"/>
                  </a:lnTo>
                  <a:lnTo>
                    <a:pt x="143550" y="143550"/>
                  </a:lnTo>
                  <a:lnTo>
                    <a:pt x="143550" y="0"/>
                  </a:lnTo>
                  <a:close/>
                </a:path>
              </a:pathLst>
            </a:custGeom>
            <a:solidFill>
              <a:srgbClr val="C5544C"/>
            </a:solidFill>
          </p:spPr>
          <p:txBody>
            <a:bodyPr wrap="square" lIns="0" tIns="0" rIns="0" bIns="0" rtlCol="0"/>
            <a:lstStyle/>
            <a:p>
              <a:endParaRPr sz="1125">
                <a:solidFill>
                  <a:prstClr val="black"/>
                </a:solidFill>
              </a:endParaRPr>
            </a:p>
          </p:txBody>
        </p:sp>
        <p:sp>
          <p:nvSpPr>
            <p:cNvPr id="79" name="object 79"/>
            <p:cNvSpPr/>
            <p:nvPr/>
          </p:nvSpPr>
          <p:spPr>
            <a:xfrm>
              <a:off x="8585882" y="7117957"/>
              <a:ext cx="144145" cy="144145"/>
            </a:xfrm>
            <a:custGeom>
              <a:avLst/>
              <a:gdLst/>
              <a:ahLst/>
              <a:cxnLst/>
              <a:rect l="l" t="t" r="r" b="b"/>
              <a:pathLst>
                <a:path w="144145" h="144145">
                  <a:moveTo>
                    <a:pt x="0" y="0"/>
                  </a:moveTo>
                  <a:lnTo>
                    <a:pt x="143550" y="0"/>
                  </a:lnTo>
                  <a:lnTo>
                    <a:pt x="143550" y="143550"/>
                  </a:lnTo>
                  <a:lnTo>
                    <a:pt x="0" y="143550"/>
                  </a:lnTo>
                  <a:lnTo>
                    <a:pt x="0" y="0"/>
                  </a:lnTo>
                  <a:close/>
                </a:path>
              </a:pathLst>
            </a:custGeom>
            <a:ln w="9968">
              <a:solidFill>
                <a:srgbClr val="000000"/>
              </a:solidFill>
            </a:ln>
          </p:spPr>
          <p:txBody>
            <a:bodyPr wrap="square" lIns="0" tIns="0" rIns="0" bIns="0" rtlCol="0"/>
            <a:lstStyle/>
            <a:p>
              <a:endParaRPr sz="1125">
                <a:solidFill>
                  <a:prstClr val="black"/>
                </a:solidFill>
              </a:endParaRPr>
            </a:p>
          </p:txBody>
        </p:sp>
      </p:grpSp>
      <p:sp>
        <p:nvSpPr>
          <p:cNvPr id="80" name="object 80"/>
          <p:cNvSpPr txBox="1"/>
          <p:nvPr/>
        </p:nvSpPr>
        <p:spPr>
          <a:xfrm>
            <a:off x="3059650" y="1052449"/>
            <a:ext cx="1272033" cy="484722"/>
          </a:xfrm>
          <a:prstGeom prst="rect">
            <a:avLst/>
          </a:prstGeom>
        </p:spPr>
        <p:txBody>
          <a:bodyPr vert="horz" wrap="square" lIns="0" tIns="8483" rIns="0" bIns="0" rtlCol="0">
            <a:spAutoFit/>
          </a:bodyPr>
          <a:lstStyle/>
          <a:p>
            <a:pPr algn="ctr">
              <a:spcBef>
                <a:spcPts val="67"/>
              </a:spcBef>
            </a:pPr>
            <a:r>
              <a:rPr sz="1547" b="1" spc="-4" dirty="0">
                <a:solidFill>
                  <a:prstClr val="black"/>
                </a:solidFill>
                <a:latin typeface="Arial"/>
                <a:cs typeface="Arial"/>
              </a:rPr>
              <a:t>Low</a:t>
            </a:r>
            <a:r>
              <a:rPr sz="1547" b="1" spc="-39" dirty="0">
                <a:solidFill>
                  <a:prstClr val="black"/>
                </a:solidFill>
                <a:latin typeface="Arial"/>
                <a:cs typeface="Arial"/>
              </a:rPr>
              <a:t> </a:t>
            </a:r>
            <a:r>
              <a:rPr sz="1547" b="1" spc="-18" dirty="0">
                <a:solidFill>
                  <a:prstClr val="black"/>
                </a:solidFill>
                <a:latin typeface="Arial"/>
                <a:cs typeface="Arial"/>
              </a:rPr>
              <a:t>Variance</a:t>
            </a:r>
            <a:endParaRPr sz="1547">
              <a:solidFill>
                <a:prstClr val="black"/>
              </a:solidFill>
              <a:latin typeface="Arial"/>
              <a:cs typeface="Arial"/>
            </a:endParaRPr>
          </a:p>
          <a:p>
            <a:pPr marL="446" algn="ctr">
              <a:spcBef>
                <a:spcPts val="21"/>
              </a:spcBef>
            </a:pPr>
            <a:r>
              <a:rPr sz="1547" spc="-4" dirty="0">
                <a:solidFill>
                  <a:prstClr val="black"/>
                </a:solidFill>
                <a:latin typeface="Arial"/>
                <a:cs typeface="Arial"/>
              </a:rPr>
              <a:t>(Precise)</a:t>
            </a:r>
            <a:endParaRPr sz="1547">
              <a:solidFill>
                <a:prstClr val="black"/>
              </a:solidFill>
              <a:latin typeface="Arial"/>
              <a:cs typeface="Arial"/>
            </a:endParaRPr>
          </a:p>
        </p:txBody>
      </p:sp>
      <p:sp>
        <p:nvSpPr>
          <p:cNvPr id="86" name="object 86"/>
          <p:cNvSpPr txBox="1"/>
          <p:nvPr/>
        </p:nvSpPr>
        <p:spPr>
          <a:xfrm>
            <a:off x="1653895" y="6672815"/>
            <a:ext cx="1092547" cy="154157"/>
          </a:xfrm>
          <a:prstGeom prst="rect">
            <a:avLst/>
          </a:prstGeom>
        </p:spPr>
        <p:txBody>
          <a:bodyPr vert="horz" wrap="square" lIns="0" tIns="2679" rIns="0" bIns="0" rtlCol="0">
            <a:spAutoFit/>
          </a:bodyPr>
          <a:lstStyle/>
          <a:p>
            <a:pPr marL="8929">
              <a:spcBef>
                <a:spcPts val="21"/>
              </a:spcBef>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81" name="object 81"/>
          <p:cNvSpPr txBox="1"/>
          <p:nvPr/>
        </p:nvSpPr>
        <p:spPr>
          <a:xfrm>
            <a:off x="5554185" y="1038430"/>
            <a:ext cx="1316236" cy="484722"/>
          </a:xfrm>
          <a:prstGeom prst="rect">
            <a:avLst/>
          </a:prstGeom>
        </p:spPr>
        <p:txBody>
          <a:bodyPr vert="horz" wrap="square" lIns="0" tIns="8483" rIns="0" bIns="0" rtlCol="0">
            <a:spAutoFit/>
          </a:bodyPr>
          <a:lstStyle/>
          <a:p>
            <a:pPr marL="8929">
              <a:spcBef>
                <a:spcPts val="67"/>
              </a:spcBef>
            </a:pPr>
            <a:r>
              <a:rPr sz="1547" b="1" spc="-4" dirty="0">
                <a:solidFill>
                  <a:prstClr val="black"/>
                </a:solidFill>
                <a:latin typeface="Arial"/>
                <a:cs typeface="Arial"/>
              </a:rPr>
              <a:t>High</a:t>
            </a:r>
            <a:r>
              <a:rPr sz="1547" b="1" spc="-49" dirty="0">
                <a:solidFill>
                  <a:prstClr val="black"/>
                </a:solidFill>
                <a:latin typeface="Arial"/>
                <a:cs typeface="Arial"/>
              </a:rPr>
              <a:t> </a:t>
            </a:r>
            <a:r>
              <a:rPr sz="1547" b="1" spc="-14" dirty="0">
                <a:solidFill>
                  <a:prstClr val="black"/>
                </a:solidFill>
                <a:latin typeface="Arial"/>
                <a:cs typeface="Arial"/>
              </a:rPr>
              <a:t>Variance</a:t>
            </a:r>
            <a:endParaRPr sz="1547">
              <a:solidFill>
                <a:prstClr val="black"/>
              </a:solidFill>
              <a:latin typeface="Arial"/>
              <a:cs typeface="Arial"/>
            </a:endParaRPr>
          </a:p>
          <a:p>
            <a:pPr marL="85275">
              <a:spcBef>
                <a:spcPts val="21"/>
              </a:spcBef>
            </a:pPr>
            <a:r>
              <a:rPr sz="1547" spc="-4" dirty="0">
                <a:solidFill>
                  <a:prstClr val="black"/>
                </a:solidFill>
                <a:latin typeface="Arial"/>
                <a:cs typeface="Arial"/>
              </a:rPr>
              <a:t>(Not</a:t>
            </a:r>
            <a:r>
              <a:rPr sz="1547" spc="-18" dirty="0">
                <a:solidFill>
                  <a:prstClr val="black"/>
                </a:solidFill>
                <a:latin typeface="Arial"/>
                <a:cs typeface="Arial"/>
              </a:rPr>
              <a:t> </a:t>
            </a:r>
            <a:r>
              <a:rPr sz="1547" spc="-4" dirty="0">
                <a:solidFill>
                  <a:prstClr val="black"/>
                </a:solidFill>
                <a:latin typeface="Arial"/>
                <a:cs typeface="Arial"/>
              </a:rPr>
              <a:t>Precise)</a:t>
            </a:r>
            <a:endParaRPr sz="1547">
              <a:solidFill>
                <a:prstClr val="black"/>
              </a:solidFill>
              <a:latin typeface="Arial"/>
              <a:cs typeface="Arial"/>
            </a:endParaRPr>
          </a:p>
        </p:txBody>
      </p:sp>
      <p:sp>
        <p:nvSpPr>
          <p:cNvPr id="82" name="object 82"/>
          <p:cNvSpPr txBox="1"/>
          <p:nvPr/>
        </p:nvSpPr>
        <p:spPr>
          <a:xfrm>
            <a:off x="1913133" y="2454893"/>
            <a:ext cx="443263" cy="923330"/>
          </a:xfrm>
          <a:prstGeom prst="rect">
            <a:avLst/>
          </a:prstGeom>
        </p:spPr>
        <p:txBody>
          <a:bodyPr vert="vert270" wrap="square" lIns="0" tIns="0" rIns="0" bIns="0" rtlCol="0">
            <a:spAutoFit/>
          </a:bodyPr>
          <a:lstStyle/>
          <a:p>
            <a:pPr marL="30360">
              <a:lnSpc>
                <a:spcPts val="1568"/>
              </a:lnSpc>
            </a:pPr>
            <a:r>
              <a:rPr sz="1547" b="1" spc="-4" dirty="0">
                <a:solidFill>
                  <a:prstClr val="black"/>
                </a:solidFill>
                <a:latin typeface="Arial"/>
                <a:cs typeface="Arial"/>
              </a:rPr>
              <a:t>Low</a:t>
            </a:r>
            <a:r>
              <a:rPr sz="1547" b="1" spc="-39" dirty="0">
                <a:solidFill>
                  <a:prstClr val="black"/>
                </a:solidFill>
                <a:latin typeface="Arial"/>
                <a:cs typeface="Arial"/>
              </a:rPr>
              <a:t> </a:t>
            </a:r>
            <a:r>
              <a:rPr sz="1547" b="1" spc="-7" dirty="0">
                <a:solidFill>
                  <a:prstClr val="black"/>
                </a:solidFill>
                <a:latin typeface="Arial"/>
                <a:cs typeface="Arial"/>
              </a:rPr>
              <a:t>Bias</a:t>
            </a:r>
            <a:endParaRPr sz="1547">
              <a:solidFill>
                <a:prstClr val="black"/>
              </a:solidFill>
              <a:latin typeface="Arial"/>
              <a:cs typeface="Arial"/>
            </a:endParaRPr>
          </a:p>
          <a:p>
            <a:pPr marL="8929">
              <a:spcBef>
                <a:spcPts val="18"/>
              </a:spcBef>
            </a:pPr>
            <a:r>
              <a:rPr sz="1547" spc="-4" dirty="0">
                <a:solidFill>
                  <a:prstClr val="black"/>
                </a:solidFill>
                <a:latin typeface="Arial"/>
                <a:cs typeface="Arial"/>
              </a:rPr>
              <a:t>(Accurate)</a:t>
            </a:r>
            <a:endParaRPr sz="1547">
              <a:solidFill>
                <a:prstClr val="black"/>
              </a:solidFill>
              <a:latin typeface="Arial"/>
              <a:cs typeface="Arial"/>
            </a:endParaRPr>
          </a:p>
        </p:txBody>
      </p:sp>
      <p:sp>
        <p:nvSpPr>
          <p:cNvPr id="83" name="object 83"/>
          <p:cNvSpPr txBox="1"/>
          <p:nvPr/>
        </p:nvSpPr>
        <p:spPr>
          <a:xfrm>
            <a:off x="1899114" y="4826960"/>
            <a:ext cx="443263" cy="1272480"/>
          </a:xfrm>
          <a:prstGeom prst="rect">
            <a:avLst/>
          </a:prstGeom>
        </p:spPr>
        <p:txBody>
          <a:bodyPr vert="vert270" wrap="square" lIns="0" tIns="0" rIns="0" bIns="0" rtlCol="0">
            <a:spAutoFit/>
          </a:bodyPr>
          <a:lstStyle/>
          <a:p>
            <a:pPr algn="ctr">
              <a:lnSpc>
                <a:spcPts val="1568"/>
              </a:lnSpc>
            </a:pPr>
            <a:r>
              <a:rPr sz="1547" b="1" spc="-4" dirty="0">
                <a:solidFill>
                  <a:prstClr val="black"/>
                </a:solidFill>
                <a:latin typeface="Arial"/>
                <a:cs typeface="Arial"/>
              </a:rPr>
              <a:t>High</a:t>
            </a:r>
            <a:r>
              <a:rPr sz="1547" b="1" spc="-18" dirty="0">
                <a:solidFill>
                  <a:prstClr val="black"/>
                </a:solidFill>
                <a:latin typeface="Arial"/>
                <a:cs typeface="Arial"/>
              </a:rPr>
              <a:t> </a:t>
            </a:r>
            <a:r>
              <a:rPr sz="1547" b="1" spc="-4" dirty="0">
                <a:solidFill>
                  <a:prstClr val="black"/>
                </a:solidFill>
                <a:latin typeface="Arial"/>
                <a:cs typeface="Arial"/>
              </a:rPr>
              <a:t>Bias</a:t>
            </a:r>
            <a:endParaRPr sz="1547">
              <a:solidFill>
                <a:prstClr val="black"/>
              </a:solidFill>
              <a:latin typeface="Arial"/>
              <a:cs typeface="Arial"/>
            </a:endParaRPr>
          </a:p>
          <a:p>
            <a:pPr algn="ctr">
              <a:spcBef>
                <a:spcPts val="18"/>
              </a:spcBef>
            </a:pPr>
            <a:r>
              <a:rPr sz="1547" spc="-4" dirty="0">
                <a:solidFill>
                  <a:prstClr val="black"/>
                </a:solidFill>
                <a:latin typeface="Arial"/>
                <a:cs typeface="Arial"/>
              </a:rPr>
              <a:t>(Not</a:t>
            </a:r>
            <a:r>
              <a:rPr sz="1547" spc="-120" dirty="0">
                <a:solidFill>
                  <a:prstClr val="black"/>
                </a:solidFill>
                <a:latin typeface="Arial"/>
                <a:cs typeface="Arial"/>
              </a:rPr>
              <a:t> </a:t>
            </a:r>
            <a:r>
              <a:rPr sz="1547" spc="-4" dirty="0">
                <a:solidFill>
                  <a:prstClr val="black"/>
                </a:solidFill>
                <a:latin typeface="Arial"/>
                <a:cs typeface="Arial"/>
              </a:rPr>
              <a:t>Accurate)</a:t>
            </a:r>
            <a:endParaRPr sz="1547">
              <a:solidFill>
                <a:prstClr val="black"/>
              </a:solidFill>
              <a:latin typeface="Arial"/>
              <a:cs typeface="Arial"/>
            </a:endParaRPr>
          </a:p>
        </p:txBody>
      </p:sp>
      <p:sp>
        <p:nvSpPr>
          <p:cNvPr id="84" name="object 84"/>
          <p:cNvSpPr txBox="1">
            <a:spLocks noGrp="1"/>
          </p:cNvSpPr>
          <p:nvPr>
            <p:ph type="title"/>
          </p:nvPr>
        </p:nvSpPr>
        <p:spPr>
          <a:xfrm>
            <a:off x="1597879" y="78420"/>
            <a:ext cx="5790456" cy="658298"/>
          </a:xfrm>
          <a:prstGeom prst="rect">
            <a:avLst/>
          </a:prstGeom>
        </p:spPr>
        <p:txBody>
          <a:bodyPr vert="horz" wrap="square" lIns="0" tIns="8930" rIns="0" bIns="0" rtlCol="0">
            <a:spAutoFit/>
          </a:bodyPr>
          <a:lstStyle/>
          <a:p>
            <a:pPr marL="8929">
              <a:spcBef>
                <a:spcPts val="70"/>
              </a:spcBef>
            </a:pPr>
            <a:r>
              <a:rPr sz="4219" spc="-11" dirty="0"/>
              <a:t>Bias-Variance</a:t>
            </a:r>
            <a:r>
              <a:rPr sz="4219" spc="-4" dirty="0"/>
              <a:t> </a:t>
            </a:r>
            <a:r>
              <a:rPr sz="4219" spc="-21" dirty="0"/>
              <a:t>Intuition</a:t>
            </a:r>
            <a:endParaRPr sz="4219"/>
          </a:p>
        </p:txBody>
      </p:sp>
    </p:spTree>
    <p:extLst>
      <p:ext uri="{BB962C8B-B14F-4D97-AF65-F5344CB8AC3E}">
        <p14:creationId xmlns:p14="http://schemas.microsoft.com/office/powerpoint/2010/main" val="3897803052"/>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879" y="78420"/>
            <a:ext cx="5790456" cy="658298"/>
          </a:xfrm>
          <a:prstGeom prst="rect">
            <a:avLst/>
          </a:prstGeom>
        </p:spPr>
        <p:txBody>
          <a:bodyPr vert="horz" wrap="square" lIns="0" tIns="8930" rIns="0" bIns="0" rtlCol="0">
            <a:spAutoFit/>
          </a:bodyPr>
          <a:lstStyle/>
          <a:p>
            <a:pPr marL="8929">
              <a:spcBef>
                <a:spcPts val="70"/>
              </a:spcBef>
            </a:pPr>
            <a:r>
              <a:rPr sz="4219" spc="-11" dirty="0"/>
              <a:t>Bias-Variance</a:t>
            </a:r>
            <a:r>
              <a:rPr sz="4219" spc="-4" dirty="0"/>
              <a:t> </a:t>
            </a:r>
            <a:r>
              <a:rPr sz="4219" spc="-21" dirty="0"/>
              <a:t>Intuition</a:t>
            </a:r>
            <a:endParaRPr sz="4219"/>
          </a:p>
        </p:txBody>
      </p:sp>
      <p:grpSp>
        <p:nvGrpSpPr>
          <p:cNvPr id="3" name="object 3"/>
          <p:cNvGrpSpPr/>
          <p:nvPr/>
        </p:nvGrpSpPr>
        <p:grpSpPr>
          <a:xfrm>
            <a:off x="1592839" y="1631360"/>
            <a:ext cx="6097191" cy="3984427"/>
            <a:chOff x="2265371" y="2320157"/>
            <a:chExt cx="8671560" cy="5666740"/>
          </a:xfrm>
        </p:grpSpPr>
        <p:sp>
          <p:nvSpPr>
            <p:cNvPr id="4" name="object 4"/>
            <p:cNvSpPr/>
            <p:nvPr/>
          </p:nvSpPr>
          <p:spPr>
            <a:xfrm>
              <a:off x="2744584"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2744584"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4303065"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4303065"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5861578"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5861578"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7420064"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7420064"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8978551"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8978551"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10537038" y="7897171"/>
              <a:ext cx="0" cy="90170"/>
            </a:xfrm>
            <a:custGeom>
              <a:avLst/>
              <a:gdLst/>
              <a:ahLst/>
              <a:cxnLst/>
              <a:rect l="l" t="t" r="r" b="b"/>
              <a:pathLst>
                <a:path h="90170">
                  <a:moveTo>
                    <a:pt x="0" y="0"/>
                  </a:moveTo>
                  <a:lnTo>
                    <a:pt x="0" y="89604"/>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10537038" y="7897171"/>
              <a:ext cx="0" cy="90170"/>
            </a:xfrm>
            <a:custGeom>
              <a:avLst/>
              <a:gdLst/>
              <a:ahLst/>
              <a:cxnLst/>
              <a:rect l="l" t="t" r="r" b="b"/>
              <a:pathLst>
                <a:path h="90170">
                  <a:moveTo>
                    <a:pt x="0" y="0"/>
                  </a:moveTo>
                  <a:lnTo>
                    <a:pt x="0" y="89604"/>
                  </a:lnTo>
                </a:path>
              </a:pathLst>
            </a:custGeom>
            <a:ln w="20481">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2265371" y="7644137"/>
              <a:ext cx="90170" cy="0"/>
            </a:xfrm>
            <a:custGeom>
              <a:avLst/>
              <a:gdLst/>
              <a:ahLst/>
              <a:cxnLst/>
              <a:rect l="l" t="t" r="r" b="b"/>
              <a:pathLst>
                <a:path w="90169">
                  <a:moveTo>
                    <a:pt x="896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2265371" y="7644137"/>
              <a:ext cx="90170" cy="0"/>
            </a:xfrm>
            <a:custGeom>
              <a:avLst/>
              <a:gdLst/>
              <a:ahLst/>
              <a:cxnLst/>
              <a:rect l="l" t="t" r="r" b="b"/>
              <a:pathLst>
                <a:path w="90169">
                  <a:moveTo>
                    <a:pt x="89604" y="0"/>
                  </a:moveTo>
                  <a:lnTo>
                    <a:pt x="0" y="0"/>
                  </a:lnTo>
                </a:path>
              </a:pathLst>
            </a:custGeom>
            <a:ln w="20481">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2265371" y="6519536"/>
              <a:ext cx="90170" cy="0"/>
            </a:xfrm>
            <a:custGeom>
              <a:avLst/>
              <a:gdLst/>
              <a:ahLst/>
              <a:cxnLst/>
              <a:rect l="l" t="t" r="r" b="b"/>
              <a:pathLst>
                <a:path w="90169">
                  <a:moveTo>
                    <a:pt x="896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2265371" y="6519536"/>
              <a:ext cx="90170" cy="0"/>
            </a:xfrm>
            <a:custGeom>
              <a:avLst/>
              <a:gdLst/>
              <a:ahLst/>
              <a:cxnLst/>
              <a:rect l="l" t="t" r="r" b="b"/>
              <a:pathLst>
                <a:path w="90169">
                  <a:moveTo>
                    <a:pt x="89604" y="0"/>
                  </a:moveTo>
                  <a:lnTo>
                    <a:pt x="0" y="0"/>
                  </a:lnTo>
                </a:path>
              </a:pathLst>
            </a:custGeom>
            <a:ln w="20481">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2265371" y="5394939"/>
              <a:ext cx="90170" cy="0"/>
            </a:xfrm>
            <a:custGeom>
              <a:avLst/>
              <a:gdLst/>
              <a:ahLst/>
              <a:cxnLst/>
              <a:rect l="l" t="t" r="r" b="b"/>
              <a:pathLst>
                <a:path w="90169">
                  <a:moveTo>
                    <a:pt x="896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2265371" y="5394939"/>
              <a:ext cx="90170" cy="0"/>
            </a:xfrm>
            <a:custGeom>
              <a:avLst/>
              <a:gdLst/>
              <a:ahLst/>
              <a:cxnLst/>
              <a:rect l="l" t="t" r="r" b="b"/>
              <a:pathLst>
                <a:path w="90169">
                  <a:moveTo>
                    <a:pt x="89604" y="0"/>
                  </a:moveTo>
                  <a:lnTo>
                    <a:pt x="0" y="0"/>
                  </a:lnTo>
                </a:path>
              </a:pathLst>
            </a:custGeom>
            <a:ln w="20481">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2265371" y="4270345"/>
              <a:ext cx="90170" cy="0"/>
            </a:xfrm>
            <a:custGeom>
              <a:avLst/>
              <a:gdLst/>
              <a:ahLst/>
              <a:cxnLst/>
              <a:rect l="l" t="t" r="r" b="b"/>
              <a:pathLst>
                <a:path w="90169">
                  <a:moveTo>
                    <a:pt x="896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2265371" y="4270345"/>
              <a:ext cx="90170" cy="0"/>
            </a:xfrm>
            <a:custGeom>
              <a:avLst/>
              <a:gdLst/>
              <a:ahLst/>
              <a:cxnLst/>
              <a:rect l="l" t="t" r="r" b="b"/>
              <a:pathLst>
                <a:path w="90169">
                  <a:moveTo>
                    <a:pt x="89604" y="0"/>
                  </a:moveTo>
                  <a:lnTo>
                    <a:pt x="0" y="0"/>
                  </a:lnTo>
                </a:path>
              </a:pathLst>
            </a:custGeom>
            <a:ln w="20481">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2265371" y="3145726"/>
              <a:ext cx="90170" cy="0"/>
            </a:xfrm>
            <a:custGeom>
              <a:avLst/>
              <a:gdLst/>
              <a:ahLst/>
              <a:cxnLst/>
              <a:rect l="l" t="t" r="r" b="b"/>
              <a:pathLst>
                <a:path w="90169">
                  <a:moveTo>
                    <a:pt x="896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2265371" y="3145726"/>
              <a:ext cx="90170" cy="0"/>
            </a:xfrm>
            <a:custGeom>
              <a:avLst/>
              <a:gdLst/>
              <a:ahLst/>
              <a:cxnLst/>
              <a:rect l="l" t="t" r="r" b="b"/>
              <a:pathLst>
                <a:path w="90169">
                  <a:moveTo>
                    <a:pt x="89604" y="0"/>
                  </a:moveTo>
                  <a:lnTo>
                    <a:pt x="0" y="0"/>
                  </a:lnTo>
                </a:path>
              </a:pathLst>
            </a:custGeom>
            <a:ln w="20481">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2354976" y="2330398"/>
              <a:ext cx="8571865" cy="5567045"/>
            </a:xfrm>
            <a:custGeom>
              <a:avLst/>
              <a:gdLst/>
              <a:ahLst/>
              <a:cxnLst/>
              <a:rect l="l" t="t" r="r" b="b"/>
              <a:pathLst>
                <a:path w="8571865" h="5567045">
                  <a:moveTo>
                    <a:pt x="0" y="5566773"/>
                  </a:moveTo>
                  <a:lnTo>
                    <a:pt x="0" y="0"/>
                  </a:lnTo>
                </a:path>
                <a:path w="8571865" h="5567045">
                  <a:moveTo>
                    <a:pt x="8571356" y="5566773"/>
                  </a:moveTo>
                  <a:lnTo>
                    <a:pt x="8571356" y="0"/>
                  </a:lnTo>
                </a:path>
                <a:path w="8571865" h="5567045">
                  <a:moveTo>
                    <a:pt x="0" y="5566773"/>
                  </a:moveTo>
                  <a:lnTo>
                    <a:pt x="8571356" y="5566773"/>
                  </a:lnTo>
                </a:path>
                <a:path w="8571865" h="5567045">
                  <a:moveTo>
                    <a:pt x="0" y="0"/>
                  </a:moveTo>
                  <a:lnTo>
                    <a:pt x="8571356" y="0"/>
                  </a:lnTo>
                </a:path>
              </a:pathLst>
            </a:custGeom>
            <a:ln w="20481">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2744584" y="2583442"/>
              <a:ext cx="7792720" cy="5060950"/>
            </a:xfrm>
            <a:custGeom>
              <a:avLst/>
              <a:gdLst/>
              <a:ahLst/>
              <a:cxnLst/>
              <a:rect l="l" t="t" r="r" b="b"/>
              <a:pathLst>
                <a:path w="7792720" h="5060950">
                  <a:moveTo>
                    <a:pt x="0" y="0"/>
                  </a:moveTo>
                  <a:lnTo>
                    <a:pt x="171122" y="363642"/>
                  </a:lnTo>
                  <a:lnTo>
                    <a:pt x="339751" y="708749"/>
                  </a:lnTo>
                  <a:lnTo>
                    <a:pt x="505886" y="1035884"/>
                  </a:lnTo>
                  <a:lnTo>
                    <a:pt x="669216" y="1345021"/>
                  </a:lnTo>
                  <a:lnTo>
                    <a:pt x="830044" y="1637364"/>
                  </a:lnTo>
                  <a:lnTo>
                    <a:pt x="988389" y="1913501"/>
                  </a:lnTo>
                  <a:lnTo>
                    <a:pt x="1144250" y="2173919"/>
                  </a:lnTo>
                  <a:lnTo>
                    <a:pt x="1297603" y="2419206"/>
                  </a:lnTo>
                  <a:lnTo>
                    <a:pt x="1448779" y="2650361"/>
                  </a:lnTo>
                  <a:lnTo>
                    <a:pt x="1597446" y="2867359"/>
                  </a:lnTo>
                  <a:lnTo>
                    <a:pt x="1743630" y="3070762"/>
                  </a:lnTo>
                  <a:lnTo>
                    <a:pt x="1887639" y="3261442"/>
                  </a:lnTo>
                  <a:lnTo>
                    <a:pt x="2029163" y="3439474"/>
                  </a:lnTo>
                  <a:lnTo>
                    <a:pt x="2168486" y="3605678"/>
                  </a:lnTo>
                  <a:lnTo>
                    <a:pt x="2305633" y="3760529"/>
                  </a:lnTo>
                  <a:lnTo>
                    <a:pt x="2440604" y="3904403"/>
                  </a:lnTo>
                  <a:lnTo>
                    <a:pt x="2573680" y="4038025"/>
                  </a:lnTo>
                  <a:lnTo>
                    <a:pt x="2704606" y="4161454"/>
                  </a:lnTo>
                  <a:lnTo>
                    <a:pt x="2833637" y="4275355"/>
                  </a:lnTo>
                  <a:lnTo>
                    <a:pt x="2960825" y="4380062"/>
                  </a:lnTo>
                  <a:lnTo>
                    <a:pt x="3086118" y="4475907"/>
                  </a:lnTo>
                  <a:lnTo>
                    <a:pt x="3209542" y="4563210"/>
                  </a:lnTo>
                  <a:lnTo>
                    <a:pt x="3331431" y="4642492"/>
                  </a:lnTo>
                  <a:lnTo>
                    <a:pt x="3451732" y="4714013"/>
                  </a:lnTo>
                  <a:lnTo>
                    <a:pt x="3570497" y="4778037"/>
                  </a:lnTo>
                  <a:lnTo>
                    <a:pt x="3688007" y="4834959"/>
                  </a:lnTo>
                  <a:lnTo>
                    <a:pt x="3804263" y="4884984"/>
                  </a:lnTo>
                  <a:lnTo>
                    <a:pt x="3919291" y="4928317"/>
                  </a:lnTo>
                  <a:lnTo>
                    <a:pt x="4033371" y="4965247"/>
                  </a:lnTo>
                  <a:lnTo>
                    <a:pt x="4146529" y="4995920"/>
                  </a:lnTo>
                  <a:lnTo>
                    <a:pt x="4259047" y="5020549"/>
                  </a:lnTo>
                  <a:lnTo>
                    <a:pt x="4370951" y="5039225"/>
                  </a:lnTo>
                  <a:lnTo>
                    <a:pt x="4482215" y="5052046"/>
                  </a:lnTo>
                  <a:lnTo>
                    <a:pt x="4593171" y="5059125"/>
                  </a:lnTo>
                  <a:lnTo>
                    <a:pt x="4704153" y="5060502"/>
                  </a:lnTo>
                  <a:lnTo>
                    <a:pt x="4815110" y="5056178"/>
                  </a:lnTo>
                  <a:lnTo>
                    <a:pt x="4926067" y="5046155"/>
                  </a:lnTo>
                  <a:lnTo>
                    <a:pt x="5037356" y="5030377"/>
                  </a:lnTo>
                  <a:lnTo>
                    <a:pt x="5148927" y="5008795"/>
                  </a:lnTo>
                  <a:lnTo>
                    <a:pt x="5261164" y="4981281"/>
                  </a:lnTo>
                  <a:lnTo>
                    <a:pt x="5373989" y="4947736"/>
                  </a:lnTo>
                  <a:lnTo>
                    <a:pt x="5487762" y="4907946"/>
                  </a:lnTo>
                  <a:lnTo>
                    <a:pt x="5602456" y="4861758"/>
                  </a:lnTo>
                  <a:lnTo>
                    <a:pt x="5718098" y="4809030"/>
                  </a:lnTo>
                  <a:lnTo>
                    <a:pt x="5834994" y="4749440"/>
                  </a:lnTo>
                  <a:lnTo>
                    <a:pt x="5953119" y="4682787"/>
                  </a:lnTo>
                  <a:lnTo>
                    <a:pt x="6072498" y="4608868"/>
                  </a:lnTo>
                  <a:lnTo>
                    <a:pt x="6193439" y="4527253"/>
                  </a:lnTo>
                  <a:lnTo>
                    <a:pt x="6315942" y="4437684"/>
                  </a:lnTo>
                  <a:lnTo>
                    <a:pt x="6440314" y="4339638"/>
                  </a:lnTo>
                  <a:lnTo>
                    <a:pt x="6566222" y="4233069"/>
                  </a:lnTo>
                  <a:lnTo>
                    <a:pt x="6694024" y="4117410"/>
                  </a:lnTo>
                  <a:lnTo>
                    <a:pt x="6823695" y="3992329"/>
                  </a:lnTo>
                  <a:lnTo>
                    <a:pt x="6955235" y="3857491"/>
                  </a:lnTo>
                  <a:lnTo>
                    <a:pt x="7088952" y="3712206"/>
                  </a:lnTo>
                  <a:lnTo>
                    <a:pt x="7224844" y="3556063"/>
                  </a:lnTo>
                  <a:lnTo>
                    <a:pt x="7362631" y="3389039"/>
                  </a:lnTo>
                  <a:lnTo>
                    <a:pt x="7502568" y="3210392"/>
                  </a:lnTo>
                  <a:lnTo>
                    <a:pt x="7644707" y="3019662"/>
                  </a:lnTo>
                  <a:lnTo>
                    <a:pt x="7789330" y="2815977"/>
                  </a:lnTo>
                  <a:lnTo>
                    <a:pt x="7792146" y="2811932"/>
                  </a:lnTo>
                </a:path>
              </a:pathLst>
            </a:custGeom>
            <a:ln w="102405">
              <a:solidFill>
                <a:srgbClr val="FF8C00"/>
              </a:solidFill>
            </a:ln>
          </p:spPr>
          <p:txBody>
            <a:bodyPr wrap="square" lIns="0" tIns="0" rIns="0" bIns="0" rtlCol="0"/>
            <a:lstStyle/>
            <a:p>
              <a:endParaRPr sz="1125">
                <a:solidFill>
                  <a:prstClr val="black"/>
                </a:solidFill>
              </a:endParaRPr>
            </a:p>
          </p:txBody>
        </p:sp>
        <p:sp>
          <p:nvSpPr>
            <p:cNvPr id="28" name="object 28"/>
            <p:cNvSpPr/>
            <p:nvPr/>
          </p:nvSpPr>
          <p:spPr>
            <a:xfrm>
              <a:off x="2670675" y="2445604"/>
              <a:ext cx="8140451" cy="478029"/>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grpSp>
      <p:grpSp>
        <p:nvGrpSpPr>
          <p:cNvPr id="29" name="object 29"/>
          <p:cNvGrpSpPr/>
          <p:nvPr/>
        </p:nvGrpSpPr>
        <p:grpSpPr>
          <a:xfrm>
            <a:off x="1910560" y="5684174"/>
            <a:ext cx="193774" cy="133945"/>
            <a:chOff x="2717241" y="8084159"/>
            <a:chExt cx="275590" cy="190500"/>
          </a:xfrm>
        </p:grpSpPr>
        <p:sp>
          <p:nvSpPr>
            <p:cNvPr id="30" name="object 30"/>
            <p:cNvSpPr/>
            <p:nvPr/>
          </p:nvSpPr>
          <p:spPr>
            <a:xfrm>
              <a:off x="2717241" y="8084159"/>
              <a:ext cx="111112" cy="186639"/>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31" name="object 31"/>
            <p:cNvSpPr/>
            <p:nvPr/>
          </p:nvSpPr>
          <p:spPr>
            <a:xfrm>
              <a:off x="2871609" y="8084159"/>
              <a:ext cx="120840" cy="189966"/>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grpSp>
      <p:sp>
        <p:nvSpPr>
          <p:cNvPr id="32" name="object 32"/>
          <p:cNvSpPr/>
          <p:nvPr/>
        </p:nvSpPr>
        <p:spPr>
          <a:xfrm>
            <a:off x="1759014" y="5751495"/>
            <a:ext cx="112961" cy="15180"/>
          </a:xfrm>
          <a:custGeom>
            <a:avLst/>
            <a:gdLst/>
            <a:ahLst/>
            <a:cxnLst/>
            <a:rect l="l" t="t" r="r" b="b"/>
            <a:pathLst>
              <a:path w="160655" h="21590">
                <a:moveTo>
                  <a:pt x="160261" y="0"/>
                </a:moveTo>
                <a:lnTo>
                  <a:pt x="0" y="0"/>
                </a:lnTo>
                <a:lnTo>
                  <a:pt x="0" y="21247"/>
                </a:lnTo>
                <a:lnTo>
                  <a:pt x="160261" y="21247"/>
                </a:lnTo>
                <a:lnTo>
                  <a:pt x="160261" y="0"/>
                </a:lnTo>
                <a:close/>
              </a:path>
            </a:pathLst>
          </a:custGeom>
          <a:solidFill>
            <a:srgbClr val="000000"/>
          </a:solidFill>
        </p:spPr>
        <p:txBody>
          <a:bodyPr wrap="square" lIns="0" tIns="0" rIns="0" bIns="0" rtlCol="0"/>
          <a:lstStyle/>
          <a:p>
            <a:endParaRPr sz="1125">
              <a:solidFill>
                <a:prstClr val="black"/>
              </a:solidFill>
            </a:endParaRPr>
          </a:p>
        </p:txBody>
      </p:sp>
      <p:grpSp>
        <p:nvGrpSpPr>
          <p:cNvPr id="33" name="object 33"/>
          <p:cNvGrpSpPr/>
          <p:nvPr/>
        </p:nvGrpSpPr>
        <p:grpSpPr>
          <a:xfrm>
            <a:off x="3006376" y="5681835"/>
            <a:ext cx="197346" cy="136178"/>
            <a:chOff x="4275734" y="8080832"/>
            <a:chExt cx="280670" cy="193675"/>
          </a:xfrm>
        </p:grpSpPr>
        <p:sp>
          <p:nvSpPr>
            <p:cNvPr id="34" name="object 34"/>
            <p:cNvSpPr/>
            <p:nvPr/>
          </p:nvSpPr>
          <p:spPr>
            <a:xfrm>
              <a:off x="4275734" y="8084159"/>
              <a:ext cx="111099" cy="186639"/>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5" name="object 35"/>
            <p:cNvSpPr/>
            <p:nvPr/>
          </p:nvSpPr>
          <p:spPr>
            <a:xfrm>
              <a:off x="4427283" y="8080832"/>
              <a:ext cx="129031" cy="193294"/>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sp>
        <p:nvSpPr>
          <p:cNvPr id="36" name="object 36"/>
          <p:cNvSpPr/>
          <p:nvPr/>
        </p:nvSpPr>
        <p:spPr>
          <a:xfrm>
            <a:off x="2854821" y="5751495"/>
            <a:ext cx="112961" cy="15180"/>
          </a:xfrm>
          <a:custGeom>
            <a:avLst/>
            <a:gdLst/>
            <a:ahLst/>
            <a:cxnLst/>
            <a:rect l="l" t="t" r="r" b="b"/>
            <a:pathLst>
              <a:path w="160654" h="21590">
                <a:moveTo>
                  <a:pt x="160261" y="0"/>
                </a:moveTo>
                <a:lnTo>
                  <a:pt x="0" y="0"/>
                </a:lnTo>
                <a:lnTo>
                  <a:pt x="0" y="21247"/>
                </a:lnTo>
                <a:lnTo>
                  <a:pt x="160261" y="21247"/>
                </a:lnTo>
                <a:lnTo>
                  <a:pt x="160261" y="0"/>
                </a:lnTo>
                <a:close/>
              </a:path>
            </a:pathLst>
          </a:custGeom>
          <a:solidFill>
            <a:srgbClr val="000000"/>
          </a:solidFill>
        </p:spPr>
        <p:txBody>
          <a:bodyPr wrap="square" lIns="0" tIns="0" rIns="0" bIns="0" rtlCol="0"/>
          <a:lstStyle/>
          <a:p>
            <a:endParaRPr sz="1125">
              <a:solidFill>
                <a:prstClr val="black"/>
              </a:solidFill>
            </a:endParaRPr>
          </a:p>
        </p:txBody>
      </p:sp>
      <p:sp>
        <p:nvSpPr>
          <p:cNvPr id="37" name="object 37"/>
          <p:cNvSpPr/>
          <p:nvPr/>
        </p:nvSpPr>
        <p:spPr>
          <a:xfrm>
            <a:off x="4153483" y="5684174"/>
            <a:ext cx="84966" cy="133570"/>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38" name="object 38"/>
          <p:cNvSpPr/>
          <p:nvPr/>
        </p:nvSpPr>
        <p:spPr>
          <a:xfrm>
            <a:off x="4007876" y="5751495"/>
            <a:ext cx="112961" cy="15180"/>
          </a:xfrm>
          <a:custGeom>
            <a:avLst/>
            <a:gdLst/>
            <a:ahLst/>
            <a:cxnLst/>
            <a:rect l="l" t="t" r="r" b="b"/>
            <a:pathLst>
              <a:path w="160654" h="21590">
                <a:moveTo>
                  <a:pt x="160261" y="0"/>
                </a:moveTo>
                <a:lnTo>
                  <a:pt x="0" y="0"/>
                </a:lnTo>
                <a:lnTo>
                  <a:pt x="0" y="21247"/>
                </a:lnTo>
                <a:lnTo>
                  <a:pt x="160261" y="21247"/>
                </a:lnTo>
                <a:lnTo>
                  <a:pt x="160261" y="0"/>
                </a:lnTo>
                <a:close/>
              </a:path>
            </a:pathLst>
          </a:custGeom>
          <a:solidFill>
            <a:srgbClr val="000000"/>
          </a:solidFill>
        </p:spPr>
        <p:txBody>
          <a:bodyPr wrap="square" lIns="0" tIns="0" rIns="0" bIns="0" rtlCol="0"/>
          <a:lstStyle/>
          <a:p>
            <a:endParaRPr sz="1125">
              <a:solidFill>
                <a:prstClr val="black"/>
              </a:solidFill>
            </a:endParaRPr>
          </a:p>
        </p:txBody>
      </p:sp>
      <p:sp>
        <p:nvSpPr>
          <p:cNvPr id="39" name="object 39"/>
          <p:cNvSpPr/>
          <p:nvPr/>
        </p:nvSpPr>
        <p:spPr>
          <a:xfrm>
            <a:off x="5171861" y="5681835"/>
            <a:ext cx="90725" cy="135910"/>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40" name="object 40"/>
          <p:cNvSpPr/>
          <p:nvPr/>
        </p:nvSpPr>
        <p:spPr>
          <a:xfrm>
            <a:off x="6269658" y="5684174"/>
            <a:ext cx="84966" cy="133570"/>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grpSp>
        <p:nvGrpSpPr>
          <p:cNvPr id="41" name="object 41"/>
          <p:cNvGrpSpPr/>
          <p:nvPr/>
        </p:nvGrpSpPr>
        <p:grpSpPr>
          <a:xfrm>
            <a:off x="7314173" y="5681835"/>
            <a:ext cx="197346" cy="136178"/>
            <a:chOff x="10402379" y="8080832"/>
            <a:chExt cx="280670" cy="193675"/>
          </a:xfrm>
        </p:grpSpPr>
        <p:sp>
          <p:nvSpPr>
            <p:cNvPr id="42" name="object 42"/>
            <p:cNvSpPr/>
            <p:nvPr/>
          </p:nvSpPr>
          <p:spPr>
            <a:xfrm>
              <a:off x="10402379" y="8084159"/>
              <a:ext cx="111112" cy="186639"/>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3" name="object 43"/>
            <p:cNvSpPr/>
            <p:nvPr/>
          </p:nvSpPr>
          <p:spPr>
            <a:xfrm>
              <a:off x="10553941" y="8080832"/>
              <a:ext cx="129031" cy="193294"/>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sp>
        <p:nvSpPr>
          <p:cNvPr id="44" name="object 44"/>
          <p:cNvSpPr/>
          <p:nvPr/>
        </p:nvSpPr>
        <p:spPr>
          <a:xfrm>
            <a:off x="4621122" y="5963040"/>
            <a:ext cx="95404" cy="98468"/>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5" name="object 45"/>
          <p:cNvSpPr/>
          <p:nvPr/>
        </p:nvSpPr>
        <p:spPr>
          <a:xfrm>
            <a:off x="1427240" y="5309565"/>
            <a:ext cx="90726" cy="135910"/>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6" name="object 46"/>
          <p:cNvGrpSpPr/>
          <p:nvPr/>
        </p:nvGrpSpPr>
        <p:grpSpPr>
          <a:xfrm>
            <a:off x="1314745" y="4518833"/>
            <a:ext cx="203597" cy="136178"/>
            <a:chOff x="1869859" y="6426784"/>
            <a:chExt cx="289560" cy="193675"/>
          </a:xfrm>
        </p:grpSpPr>
        <p:sp>
          <p:nvSpPr>
            <p:cNvPr id="47" name="object 47"/>
            <p:cNvSpPr/>
            <p:nvPr/>
          </p:nvSpPr>
          <p:spPr>
            <a:xfrm>
              <a:off x="1869859" y="6430111"/>
              <a:ext cx="120840" cy="189966"/>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8" name="object 48"/>
            <p:cNvSpPr/>
            <p:nvPr/>
          </p:nvSpPr>
          <p:spPr>
            <a:xfrm>
              <a:off x="2029866" y="6426784"/>
              <a:ext cx="129031" cy="193294"/>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49" name="object 49"/>
          <p:cNvGrpSpPr/>
          <p:nvPr/>
        </p:nvGrpSpPr>
        <p:grpSpPr>
          <a:xfrm>
            <a:off x="1206213" y="3728100"/>
            <a:ext cx="312093" cy="136178"/>
            <a:chOff x="1715503" y="5302186"/>
            <a:chExt cx="443865" cy="193675"/>
          </a:xfrm>
        </p:grpSpPr>
        <p:sp>
          <p:nvSpPr>
            <p:cNvPr id="50" name="object 50"/>
            <p:cNvSpPr/>
            <p:nvPr/>
          </p:nvSpPr>
          <p:spPr>
            <a:xfrm>
              <a:off x="1715503" y="5305513"/>
              <a:ext cx="111112" cy="186626"/>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1" name="object 51"/>
            <p:cNvSpPr/>
            <p:nvPr/>
          </p:nvSpPr>
          <p:spPr>
            <a:xfrm>
              <a:off x="1867065" y="5302186"/>
              <a:ext cx="129031" cy="193281"/>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sp>
          <p:nvSpPr>
            <p:cNvPr id="52" name="object 52"/>
            <p:cNvSpPr/>
            <p:nvPr/>
          </p:nvSpPr>
          <p:spPr>
            <a:xfrm>
              <a:off x="2029879" y="5302186"/>
              <a:ext cx="129031" cy="193281"/>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grpSp>
      <p:grpSp>
        <p:nvGrpSpPr>
          <p:cNvPr id="53" name="object 53"/>
          <p:cNvGrpSpPr/>
          <p:nvPr/>
        </p:nvGrpSpPr>
        <p:grpSpPr>
          <a:xfrm>
            <a:off x="1206213" y="2937367"/>
            <a:ext cx="312093" cy="136178"/>
            <a:chOff x="1715503" y="4177588"/>
            <a:chExt cx="443865" cy="193675"/>
          </a:xfrm>
        </p:grpSpPr>
        <p:sp>
          <p:nvSpPr>
            <p:cNvPr id="54" name="object 54"/>
            <p:cNvSpPr/>
            <p:nvPr/>
          </p:nvSpPr>
          <p:spPr>
            <a:xfrm>
              <a:off x="1715503" y="4180916"/>
              <a:ext cx="111112" cy="186626"/>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sp>
          <p:nvSpPr>
            <p:cNvPr id="55" name="object 55"/>
            <p:cNvSpPr/>
            <p:nvPr/>
          </p:nvSpPr>
          <p:spPr>
            <a:xfrm>
              <a:off x="2029879" y="4177588"/>
              <a:ext cx="129031" cy="193281"/>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6" name="object 56"/>
            <p:cNvSpPr/>
            <p:nvPr/>
          </p:nvSpPr>
          <p:spPr>
            <a:xfrm>
              <a:off x="1869871" y="4180916"/>
              <a:ext cx="120840" cy="189953"/>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grpSp>
      <p:grpSp>
        <p:nvGrpSpPr>
          <p:cNvPr id="57" name="object 57"/>
          <p:cNvGrpSpPr/>
          <p:nvPr/>
        </p:nvGrpSpPr>
        <p:grpSpPr>
          <a:xfrm>
            <a:off x="1199552" y="2146625"/>
            <a:ext cx="318790" cy="136178"/>
            <a:chOff x="1706029" y="3052978"/>
            <a:chExt cx="453390" cy="193675"/>
          </a:xfrm>
        </p:grpSpPr>
        <p:sp>
          <p:nvSpPr>
            <p:cNvPr id="58" name="object 58"/>
            <p:cNvSpPr/>
            <p:nvPr/>
          </p:nvSpPr>
          <p:spPr>
            <a:xfrm>
              <a:off x="1706029" y="3052978"/>
              <a:ext cx="118529" cy="189966"/>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59" name="object 59"/>
            <p:cNvSpPr/>
            <p:nvPr/>
          </p:nvSpPr>
          <p:spPr>
            <a:xfrm>
              <a:off x="1867065" y="3052978"/>
              <a:ext cx="129031" cy="193293"/>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sp>
          <p:nvSpPr>
            <p:cNvPr id="60" name="object 60"/>
            <p:cNvSpPr/>
            <p:nvPr/>
          </p:nvSpPr>
          <p:spPr>
            <a:xfrm>
              <a:off x="2029879" y="3052978"/>
              <a:ext cx="129031" cy="193293"/>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grpSp>
      <p:grpSp>
        <p:nvGrpSpPr>
          <p:cNvPr id="61" name="object 61"/>
          <p:cNvGrpSpPr/>
          <p:nvPr/>
        </p:nvGrpSpPr>
        <p:grpSpPr>
          <a:xfrm>
            <a:off x="940189" y="3456039"/>
            <a:ext cx="160734" cy="291108"/>
            <a:chOff x="1337157" y="4915255"/>
            <a:chExt cx="228600" cy="414020"/>
          </a:xfrm>
        </p:grpSpPr>
        <p:sp>
          <p:nvSpPr>
            <p:cNvPr id="62" name="object 62"/>
            <p:cNvSpPr/>
            <p:nvPr/>
          </p:nvSpPr>
          <p:spPr>
            <a:xfrm>
              <a:off x="1337157" y="5165115"/>
              <a:ext cx="228117" cy="163601"/>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sp>
          <p:nvSpPr>
            <p:cNvPr id="63" name="object 63"/>
            <p:cNvSpPr/>
            <p:nvPr/>
          </p:nvSpPr>
          <p:spPr>
            <a:xfrm>
              <a:off x="1391691" y="5001526"/>
              <a:ext cx="140042" cy="135686"/>
            </a:xfrm>
            <a:prstGeom prst="rect">
              <a:avLst/>
            </a:prstGeom>
            <a:blipFill>
              <a:blip r:embed="rId24" cstate="print"/>
              <a:stretch>
                <a:fillRect/>
              </a:stretch>
            </a:blipFill>
          </p:spPr>
          <p:txBody>
            <a:bodyPr wrap="square" lIns="0" tIns="0" rIns="0" bIns="0" rtlCol="0"/>
            <a:lstStyle/>
            <a:p>
              <a:endParaRPr sz="1125">
                <a:solidFill>
                  <a:prstClr val="black"/>
                </a:solidFill>
              </a:endParaRPr>
            </a:p>
          </p:txBody>
        </p:sp>
        <p:sp>
          <p:nvSpPr>
            <p:cNvPr id="64" name="object 64"/>
            <p:cNvSpPr/>
            <p:nvPr/>
          </p:nvSpPr>
          <p:spPr>
            <a:xfrm>
              <a:off x="1337411" y="4915255"/>
              <a:ext cx="227965" cy="57785"/>
            </a:xfrm>
            <a:custGeom>
              <a:avLst/>
              <a:gdLst/>
              <a:ahLst/>
              <a:cxnLst/>
              <a:rect l="l" t="t" r="r" b="b"/>
              <a:pathLst>
                <a:path w="227965" h="57785">
                  <a:moveTo>
                    <a:pt x="113931" y="0"/>
                  </a:moveTo>
                  <a:lnTo>
                    <a:pt x="72022" y="5400"/>
                  </a:lnTo>
                  <a:lnTo>
                    <a:pt x="29221" y="21115"/>
                  </a:lnTo>
                  <a:lnTo>
                    <a:pt x="0" y="37376"/>
                  </a:lnTo>
                  <a:lnTo>
                    <a:pt x="0" y="57340"/>
                  </a:lnTo>
                  <a:lnTo>
                    <a:pt x="14501" y="49606"/>
                  </a:lnTo>
                  <a:lnTo>
                    <a:pt x="28835" y="42906"/>
                  </a:lnTo>
                  <a:lnTo>
                    <a:pt x="71160" y="28960"/>
                  </a:lnTo>
                  <a:lnTo>
                    <a:pt x="113931" y="24320"/>
                  </a:lnTo>
                  <a:lnTo>
                    <a:pt x="128432" y="24843"/>
                  </a:lnTo>
                  <a:lnTo>
                    <a:pt x="171018" y="32512"/>
                  </a:lnTo>
                  <a:lnTo>
                    <a:pt x="213544" y="49606"/>
                  </a:lnTo>
                  <a:lnTo>
                    <a:pt x="227863" y="57340"/>
                  </a:lnTo>
                  <a:lnTo>
                    <a:pt x="227863" y="37376"/>
                  </a:lnTo>
                  <a:lnTo>
                    <a:pt x="184477" y="14692"/>
                  </a:lnTo>
                  <a:lnTo>
                    <a:pt x="141998" y="2432"/>
                  </a:lnTo>
                  <a:lnTo>
                    <a:pt x="127954" y="615"/>
                  </a:lnTo>
                  <a:lnTo>
                    <a:pt x="113931" y="0"/>
                  </a:lnTo>
                  <a:close/>
                </a:path>
              </a:pathLst>
            </a:custGeom>
            <a:solidFill>
              <a:srgbClr val="000000"/>
            </a:solidFill>
          </p:spPr>
          <p:txBody>
            <a:bodyPr wrap="square" lIns="0" tIns="0" rIns="0" bIns="0" rtlCol="0"/>
            <a:lstStyle/>
            <a:p>
              <a:endParaRPr sz="1125">
                <a:solidFill>
                  <a:prstClr val="black"/>
                </a:solidFill>
              </a:endParaRPr>
            </a:p>
          </p:txBody>
        </p:sp>
      </p:grpSp>
    </p:spTree>
    <p:extLst>
      <p:ext uri="{BB962C8B-B14F-4D97-AF65-F5344CB8AC3E}">
        <p14:creationId xmlns:p14="http://schemas.microsoft.com/office/powerpoint/2010/main" val="239362975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9481" y="1456186"/>
            <a:ext cx="6083350" cy="3975497"/>
            <a:chOff x="2274817" y="2071020"/>
            <a:chExt cx="8651875" cy="5654040"/>
          </a:xfrm>
        </p:grpSpPr>
        <p:sp>
          <p:nvSpPr>
            <p:cNvPr id="3" name="object 3"/>
            <p:cNvSpPr/>
            <p:nvPr/>
          </p:nvSpPr>
          <p:spPr>
            <a:xfrm>
              <a:off x="2682217" y="2244296"/>
              <a:ext cx="7933036" cy="5228164"/>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4" name="object 4"/>
            <p:cNvSpPr/>
            <p:nvPr/>
          </p:nvSpPr>
          <p:spPr>
            <a:xfrm>
              <a:off x="2752960"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2752960"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4307962"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4307962"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5862995"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5862995"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7418003"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7418003"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8973010"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8973010"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10528018" y="7635584"/>
              <a:ext cx="0" cy="89535"/>
            </a:xfrm>
            <a:custGeom>
              <a:avLst/>
              <a:gdLst/>
              <a:ahLst/>
              <a:cxnLst/>
              <a:rect l="l" t="t" r="r" b="b"/>
              <a:pathLst>
                <a:path h="89534">
                  <a:moveTo>
                    <a:pt x="0" y="0"/>
                  </a:moveTo>
                  <a:lnTo>
                    <a:pt x="0" y="89404"/>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10528018" y="7635584"/>
              <a:ext cx="0" cy="89535"/>
            </a:xfrm>
            <a:custGeom>
              <a:avLst/>
              <a:gdLst/>
              <a:ahLst/>
              <a:cxnLst/>
              <a:rect l="l" t="t" r="r" b="b"/>
              <a:pathLst>
                <a:path h="89534">
                  <a:moveTo>
                    <a:pt x="0" y="0"/>
                  </a:moveTo>
                  <a:lnTo>
                    <a:pt x="0" y="89404"/>
                  </a:lnTo>
                </a:path>
              </a:pathLst>
            </a:custGeom>
            <a:ln w="20435">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2274817" y="7383115"/>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2274817" y="7383115"/>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2274817" y="6397842"/>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2274817" y="6397842"/>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2274817" y="5412569"/>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2274817" y="5412569"/>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2274817" y="4427300"/>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2274817" y="4427300"/>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2274817" y="3442032"/>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2274817" y="3442032"/>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2274817" y="2456739"/>
              <a:ext cx="89535" cy="0"/>
            </a:xfrm>
            <a:custGeom>
              <a:avLst/>
              <a:gdLst/>
              <a:ahLst/>
              <a:cxnLst/>
              <a:rect l="l" t="t" r="r" b="b"/>
              <a:pathLst>
                <a:path w="89535">
                  <a:moveTo>
                    <a:pt x="89404"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7" name="object 27"/>
            <p:cNvSpPr/>
            <p:nvPr/>
          </p:nvSpPr>
          <p:spPr>
            <a:xfrm>
              <a:off x="2274817" y="2456739"/>
              <a:ext cx="89535" cy="0"/>
            </a:xfrm>
            <a:custGeom>
              <a:avLst/>
              <a:gdLst/>
              <a:ahLst/>
              <a:cxnLst/>
              <a:rect l="l" t="t" r="r" b="b"/>
              <a:pathLst>
                <a:path w="89535">
                  <a:moveTo>
                    <a:pt x="89404" y="0"/>
                  </a:moveTo>
                  <a:lnTo>
                    <a:pt x="0" y="0"/>
                  </a:lnTo>
                </a:path>
              </a:pathLst>
            </a:custGeom>
            <a:ln w="20435">
              <a:solidFill>
                <a:srgbClr val="000000"/>
              </a:solidFill>
            </a:ln>
          </p:spPr>
          <p:txBody>
            <a:bodyPr wrap="square" lIns="0" tIns="0" rIns="0" bIns="0" rtlCol="0"/>
            <a:lstStyle/>
            <a:p>
              <a:endParaRPr sz="1125">
                <a:solidFill>
                  <a:prstClr val="black"/>
                </a:solidFill>
              </a:endParaRPr>
            </a:p>
          </p:txBody>
        </p:sp>
        <p:sp>
          <p:nvSpPr>
            <p:cNvPr id="28" name="object 28"/>
            <p:cNvSpPr/>
            <p:nvPr/>
          </p:nvSpPr>
          <p:spPr>
            <a:xfrm>
              <a:off x="2364222" y="2081238"/>
              <a:ext cx="8552815" cy="5554345"/>
            </a:xfrm>
            <a:custGeom>
              <a:avLst/>
              <a:gdLst/>
              <a:ahLst/>
              <a:cxnLst/>
              <a:rect l="l" t="t" r="r" b="b"/>
              <a:pathLst>
                <a:path w="8552815" h="5554345">
                  <a:moveTo>
                    <a:pt x="0" y="5554346"/>
                  </a:moveTo>
                  <a:lnTo>
                    <a:pt x="0" y="0"/>
                  </a:lnTo>
                </a:path>
                <a:path w="8552815" h="5554345">
                  <a:moveTo>
                    <a:pt x="8552221" y="5554346"/>
                  </a:moveTo>
                  <a:lnTo>
                    <a:pt x="8552221" y="0"/>
                  </a:lnTo>
                </a:path>
                <a:path w="8552815" h="5554345">
                  <a:moveTo>
                    <a:pt x="0" y="5554346"/>
                  </a:moveTo>
                  <a:lnTo>
                    <a:pt x="8552221" y="5554346"/>
                  </a:lnTo>
                </a:path>
                <a:path w="8552815" h="5554345">
                  <a:moveTo>
                    <a:pt x="0" y="0"/>
                  </a:moveTo>
                  <a:lnTo>
                    <a:pt x="8552221" y="0"/>
                  </a:lnTo>
                </a:path>
              </a:pathLst>
            </a:custGeom>
            <a:ln w="20435">
              <a:solidFill>
                <a:srgbClr val="000000"/>
              </a:solidFill>
            </a:ln>
          </p:spPr>
          <p:txBody>
            <a:bodyPr wrap="square" lIns="0" tIns="0" rIns="0" bIns="0" rtlCol="0"/>
            <a:lstStyle/>
            <a:p>
              <a:endParaRPr sz="1125">
                <a:solidFill>
                  <a:prstClr val="black"/>
                </a:solidFill>
              </a:endParaRPr>
            </a:p>
          </p:txBody>
        </p:sp>
        <p:sp>
          <p:nvSpPr>
            <p:cNvPr id="29" name="object 29"/>
            <p:cNvSpPr/>
            <p:nvPr/>
          </p:nvSpPr>
          <p:spPr>
            <a:xfrm>
              <a:off x="8021563" y="2196187"/>
              <a:ext cx="2779931" cy="851748"/>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30" name="object 30"/>
          <p:cNvGrpSpPr/>
          <p:nvPr/>
        </p:nvGrpSpPr>
        <p:grpSpPr>
          <a:xfrm>
            <a:off x="1916489" y="5499955"/>
            <a:ext cx="193328" cy="133499"/>
            <a:chOff x="2725673" y="7822158"/>
            <a:chExt cx="274955" cy="189865"/>
          </a:xfrm>
        </p:grpSpPr>
        <p:sp>
          <p:nvSpPr>
            <p:cNvPr id="31" name="object 31"/>
            <p:cNvSpPr/>
            <p:nvPr/>
          </p:nvSpPr>
          <p:spPr>
            <a:xfrm>
              <a:off x="2725673" y="7822158"/>
              <a:ext cx="110870" cy="186207"/>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2" name="object 32"/>
            <p:cNvSpPr/>
            <p:nvPr/>
          </p:nvSpPr>
          <p:spPr>
            <a:xfrm>
              <a:off x="2879712" y="7822158"/>
              <a:ext cx="120573" cy="189534"/>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grpSp>
      <p:sp>
        <p:nvSpPr>
          <p:cNvPr id="33" name="object 33"/>
          <p:cNvSpPr/>
          <p:nvPr/>
        </p:nvSpPr>
        <p:spPr>
          <a:xfrm>
            <a:off x="1765283" y="5567125"/>
            <a:ext cx="112514" cy="15180"/>
          </a:xfrm>
          <a:custGeom>
            <a:avLst/>
            <a:gdLst/>
            <a:ahLst/>
            <a:cxnLst/>
            <a:rect l="l" t="t" r="r" b="b"/>
            <a:pathLst>
              <a:path w="160019" h="21590">
                <a:moveTo>
                  <a:pt x="159905" y="0"/>
                </a:moveTo>
                <a:lnTo>
                  <a:pt x="0" y="0"/>
                </a:lnTo>
                <a:lnTo>
                  <a:pt x="0" y="21196"/>
                </a:lnTo>
                <a:lnTo>
                  <a:pt x="159905" y="21196"/>
                </a:lnTo>
                <a:lnTo>
                  <a:pt x="159905" y="0"/>
                </a:lnTo>
                <a:close/>
              </a:path>
            </a:pathLst>
          </a:custGeom>
          <a:solidFill>
            <a:srgbClr val="000000"/>
          </a:solidFill>
        </p:spPr>
        <p:txBody>
          <a:bodyPr wrap="square" lIns="0" tIns="0" rIns="0" bIns="0" rtlCol="0"/>
          <a:lstStyle/>
          <a:p>
            <a:endParaRPr sz="1125">
              <a:solidFill>
                <a:prstClr val="black"/>
              </a:solidFill>
            </a:endParaRPr>
          </a:p>
        </p:txBody>
      </p:sp>
      <p:grpSp>
        <p:nvGrpSpPr>
          <p:cNvPr id="34" name="object 34"/>
          <p:cNvGrpSpPr/>
          <p:nvPr/>
        </p:nvGrpSpPr>
        <p:grpSpPr>
          <a:xfrm>
            <a:off x="3009858" y="5497616"/>
            <a:ext cx="196900" cy="135731"/>
            <a:chOff x="4280687" y="7818831"/>
            <a:chExt cx="280035" cy="193040"/>
          </a:xfrm>
        </p:grpSpPr>
        <p:sp>
          <p:nvSpPr>
            <p:cNvPr id="35" name="object 35"/>
            <p:cNvSpPr/>
            <p:nvPr/>
          </p:nvSpPr>
          <p:spPr>
            <a:xfrm>
              <a:off x="4280687" y="7822158"/>
              <a:ext cx="110870" cy="186207"/>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36" name="object 36"/>
            <p:cNvSpPr/>
            <p:nvPr/>
          </p:nvSpPr>
          <p:spPr>
            <a:xfrm>
              <a:off x="4431919" y="7818831"/>
              <a:ext cx="128739" cy="192862"/>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grpSp>
      <p:sp>
        <p:nvSpPr>
          <p:cNvPr id="37" name="object 37"/>
          <p:cNvSpPr/>
          <p:nvPr/>
        </p:nvSpPr>
        <p:spPr>
          <a:xfrm>
            <a:off x="2858652" y="5567125"/>
            <a:ext cx="112514" cy="15180"/>
          </a:xfrm>
          <a:custGeom>
            <a:avLst/>
            <a:gdLst/>
            <a:ahLst/>
            <a:cxnLst/>
            <a:rect l="l" t="t" r="r" b="b"/>
            <a:pathLst>
              <a:path w="160020" h="21590">
                <a:moveTo>
                  <a:pt x="159905" y="0"/>
                </a:moveTo>
                <a:lnTo>
                  <a:pt x="0" y="0"/>
                </a:lnTo>
                <a:lnTo>
                  <a:pt x="0" y="21196"/>
                </a:lnTo>
                <a:lnTo>
                  <a:pt x="159905" y="21196"/>
                </a:lnTo>
                <a:lnTo>
                  <a:pt x="159905" y="0"/>
                </a:lnTo>
                <a:close/>
              </a:path>
            </a:pathLst>
          </a:custGeom>
          <a:solidFill>
            <a:srgbClr val="000000"/>
          </a:solidFill>
        </p:spPr>
        <p:txBody>
          <a:bodyPr wrap="square" lIns="0" tIns="0" rIns="0" bIns="0" rtlCol="0"/>
          <a:lstStyle/>
          <a:p>
            <a:endParaRPr sz="1125">
              <a:solidFill>
                <a:prstClr val="black"/>
              </a:solidFill>
            </a:endParaRPr>
          </a:p>
        </p:txBody>
      </p:sp>
      <p:sp>
        <p:nvSpPr>
          <p:cNvPr id="38" name="object 38"/>
          <p:cNvSpPr/>
          <p:nvPr/>
        </p:nvSpPr>
        <p:spPr>
          <a:xfrm>
            <a:off x="4154412" y="5499955"/>
            <a:ext cx="84778" cy="133266"/>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4009135" y="5567125"/>
            <a:ext cx="112514" cy="15180"/>
          </a:xfrm>
          <a:custGeom>
            <a:avLst/>
            <a:gdLst/>
            <a:ahLst/>
            <a:cxnLst/>
            <a:rect l="l" t="t" r="r" b="b"/>
            <a:pathLst>
              <a:path w="160020" h="21590">
                <a:moveTo>
                  <a:pt x="159905" y="0"/>
                </a:moveTo>
                <a:lnTo>
                  <a:pt x="0" y="0"/>
                </a:lnTo>
                <a:lnTo>
                  <a:pt x="0" y="21196"/>
                </a:lnTo>
                <a:lnTo>
                  <a:pt x="159905" y="21196"/>
                </a:lnTo>
                <a:lnTo>
                  <a:pt x="159905" y="0"/>
                </a:lnTo>
                <a:close/>
              </a:path>
            </a:pathLst>
          </a:custGeom>
          <a:solidFill>
            <a:srgbClr val="000000"/>
          </a:solidFill>
        </p:spPr>
        <p:txBody>
          <a:bodyPr wrap="square" lIns="0" tIns="0" rIns="0" bIns="0" rtlCol="0"/>
          <a:lstStyle/>
          <a:p>
            <a:endParaRPr sz="1125">
              <a:solidFill>
                <a:prstClr val="black"/>
              </a:solidFill>
            </a:endParaRPr>
          </a:p>
        </p:txBody>
      </p:sp>
      <p:sp>
        <p:nvSpPr>
          <p:cNvPr id="40" name="object 40"/>
          <p:cNvSpPr/>
          <p:nvPr/>
        </p:nvSpPr>
        <p:spPr>
          <a:xfrm>
            <a:off x="5170530" y="5497616"/>
            <a:ext cx="90520" cy="135606"/>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1" name="object 41"/>
          <p:cNvSpPr/>
          <p:nvPr/>
        </p:nvSpPr>
        <p:spPr>
          <a:xfrm>
            <a:off x="6265873" y="5499955"/>
            <a:ext cx="84778" cy="133266"/>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nvGrpSpPr>
          <p:cNvPr id="42" name="object 42"/>
          <p:cNvGrpSpPr/>
          <p:nvPr/>
        </p:nvGrpSpPr>
        <p:grpSpPr>
          <a:xfrm>
            <a:off x="7308056" y="5497616"/>
            <a:ext cx="196900" cy="135731"/>
            <a:chOff x="10393680" y="7818831"/>
            <a:chExt cx="280035" cy="193040"/>
          </a:xfrm>
        </p:grpSpPr>
        <p:sp>
          <p:nvSpPr>
            <p:cNvPr id="43" name="object 43"/>
            <p:cNvSpPr/>
            <p:nvPr/>
          </p:nvSpPr>
          <p:spPr>
            <a:xfrm>
              <a:off x="10393680" y="7822158"/>
              <a:ext cx="110858" cy="186207"/>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4" name="object 44"/>
            <p:cNvSpPr/>
            <p:nvPr/>
          </p:nvSpPr>
          <p:spPr>
            <a:xfrm>
              <a:off x="10544899" y="7818831"/>
              <a:ext cx="128752" cy="192862"/>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sp>
        <p:nvSpPr>
          <p:cNvPr id="45" name="object 45"/>
          <p:cNvSpPr/>
          <p:nvPr/>
        </p:nvSpPr>
        <p:spPr>
          <a:xfrm>
            <a:off x="4621015" y="5778196"/>
            <a:ext cx="95190" cy="98244"/>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6" name="object 46"/>
          <p:cNvSpPr/>
          <p:nvPr/>
        </p:nvSpPr>
        <p:spPr>
          <a:xfrm>
            <a:off x="1434250" y="5126176"/>
            <a:ext cx="90529" cy="135606"/>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nvGrpSpPr>
          <p:cNvPr id="47" name="object 47"/>
          <p:cNvGrpSpPr/>
          <p:nvPr/>
        </p:nvGrpSpPr>
        <p:grpSpPr>
          <a:xfrm>
            <a:off x="1322005" y="4433411"/>
            <a:ext cx="203150" cy="135731"/>
            <a:chOff x="1880184" y="6305296"/>
            <a:chExt cx="288925" cy="193040"/>
          </a:xfrm>
        </p:grpSpPr>
        <p:sp>
          <p:nvSpPr>
            <p:cNvPr id="48" name="object 48"/>
            <p:cNvSpPr/>
            <p:nvPr/>
          </p:nvSpPr>
          <p:spPr>
            <a:xfrm>
              <a:off x="1880184" y="6308610"/>
              <a:ext cx="120573" cy="189534"/>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49" name="object 49"/>
            <p:cNvSpPr/>
            <p:nvPr/>
          </p:nvSpPr>
          <p:spPr>
            <a:xfrm>
              <a:off x="2039835" y="6305296"/>
              <a:ext cx="128752" cy="192849"/>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grpSp>
      <p:grpSp>
        <p:nvGrpSpPr>
          <p:cNvPr id="50" name="object 50"/>
          <p:cNvGrpSpPr/>
          <p:nvPr/>
        </p:nvGrpSpPr>
        <p:grpSpPr>
          <a:xfrm>
            <a:off x="1213714" y="3740637"/>
            <a:ext cx="311200" cy="135731"/>
            <a:chOff x="1726171" y="5320017"/>
            <a:chExt cx="442595" cy="193040"/>
          </a:xfrm>
        </p:grpSpPr>
        <p:sp>
          <p:nvSpPr>
            <p:cNvPr id="51" name="object 51"/>
            <p:cNvSpPr/>
            <p:nvPr/>
          </p:nvSpPr>
          <p:spPr>
            <a:xfrm>
              <a:off x="1726171" y="5323331"/>
              <a:ext cx="110870" cy="186220"/>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2" name="object 52"/>
            <p:cNvSpPr/>
            <p:nvPr/>
          </p:nvSpPr>
          <p:spPr>
            <a:xfrm>
              <a:off x="1877402" y="5320017"/>
              <a:ext cx="128739" cy="192862"/>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sp>
          <p:nvSpPr>
            <p:cNvPr id="53" name="object 53"/>
            <p:cNvSpPr/>
            <p:nvPr/>
          </p:nvSpPr>
          <p:spPr>
            <a:xfrm>
              <a:off x="2039861" y="5320017"/>
              <a:ext cx="128739" cy="192862"/>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grpSp>
      <p:grpSp>
        <p:nvGrpSpPr>
          <p:cNvPr id="54" name="object 54"/>
          <p:cNvGrpSpPr/>
          <p:nvPr/>
        </p:nvGrpSpPr>
        <p:grpSpPr>
          <a:xfrm>
            <a:off x="1213714" y="3047863"/>
            <a:ext cx="311200" cy="135731"/>
            <a:chOff x="1726171" y="4334738"/>
            <a:chExt cx="442595" cy="193040"/>
          </a:xfrm>
        </p:grpSpPr>
        <p:sp>
          <p:nvSpPr>
            <p:cNvPr id="55" name="object 55"/>
            <p:cNvSpPr/>
            <p:nvPr/>
          </p:nvSpPr>
          <p:spPr>
            <a:xfrm>
              <a:off x="1726171" y="4338065"/>
              <a:ext cx="110870" cy="186207"/>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6" name="object 56"/>
            <p:cNvSpPr/>
            <p:nvPr/>
          </p:nvSpPr>
          <p:spPr>
            <a:xfrm>
              <a:off x="1880209" y="4338065"/>
              <a:ext cx="120561" cy="189534"/>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57" name="object 57"/>
            <p:cNvSpPr/>
            <p:nvPr/>
          </p:nvSpPr>
          <p:spPr>
            <a:xfrm>
              <a:off x="2039861" y="4334738"/>
              <a:ext cx="128739" cy="192862"/>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grpSp>
      <p:grpSp>
        <p:nvGrpSpPr>
          <p:cNvPr id="58" name="object 58"/>
          <p:cNvGrpSpPr/>
          <p:nvPr/>
        </p:nvGrpSpPr>
        <p:grpSpPr>
          <a:xfrm>
            <a:off x="1207070" y="2355098"/>
            <a:ext cx="317897" cy="135731"/>
            <a:chOff x="1716722" y="3349472"/>
            <a:chExt cx="452120" cy="193040"/>
          </a:xfrm>
        </p:grpSpPr>
        <p:sp>
          <p:nvSpPr>
            <p:cNvPr id="59" name="object 59"/>
            <p:cNvSpPr/>
            <p:nvPr/>
          </p:nvSpPr>
          <p:spPr>
            <a:xfrm>
              <a:off x="1716722" y="3349472"/>
              <a:ext cx="118275" cy="189534"/>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60" name="object 60"/>
            <p:cNvSpPr/>
            <p:nvPr/>
          </p:nvSpPr>
          <p:spPr>
            <a:xfrm>
              <a:off x="1877402" y="3349472"/>
              <a:ext cx="128739" cy="192849"/>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sp>
          <p:nvSpPr>
            <p:cNvPr id="61" name="object 61"/>
            <p:cNvSpPr/>
            <p:nvPr/>
          </p:nvSpPr>
          <p:spPr>
            <a:xfrm>
              <a:off x="2039861" y="3349472"/>
              <a:ext cx="128739" cy="192849"/>
            </a:xfrm>
            <a:prstGeom prst="rect">
              <a:avLst/>
            </a:prstGeom>
            <a:blipFill>
              <a:blip r:embed="rId24" cstate="print"/>
              <a:stretch>
                <a:fillRect/>
              </a:stretch>
            </a:blipFill>
          </p:spPr>
          <p:txBody>
            <a:bodyPr wrap="square" lIns="0" tIns="0" rIns="0" bIns="0" rtlCol="0"/>
            <a:lstStyle/>
            <a:p>
              <a:endParaRPr sz="1125">
                <a:solidFill>
                  <a:prstClr val="black"/>
                </a:solidFill>
              </a:endParaRPr>
            </a:p>
          </p:txBody>
        </p:sp>
      </p:grpSp>
      <p:sp>
        <p:nvSpPr>
          <p:cNvPr id="62" name="object 62"/>
          <p:cNvSpPr/>
          <p:nvPr/>
        </p:nvSpPr>
        <p:spPr>
          <a:xfrm>
            <a:off x="1207071" y="1662323"/>
            <a:ext cx="83162" cy="133266"/>
          </a:xfrm>
          <a:prstGeom prst="rect">
            <a:avLst/>
          </a:prstGeom>
          <a:blipFill>
            <a:blip r:embed="rId25" cstate="print"/>
            <a:stretch>
              <a:fillRect/>
            </a:stretch>
          </a:blipFill>
        </p:spPr>
        <p:txBody>
          <a:bodyPr wrap="square" lIns="0" tIns="0" rIns="0" bIns="0" rtlCol="0"/>
          <a:lstStyle/>
          <a:p>
            <a:endParaRPr sz="1125">
              <a:solidFill>
                <a:prstClr val="black"/>
              </a:solidFill>
            </a:endParaRPr>
          </a:p>
        </p:txBody>
      </p:sp>
      <p:grpSp>
        <p:nvGrpSpPr>
          <p:cNvPr id="63" name="object 63"/>
          <p:cNvGrpSpPr/>
          <p:nvPr/>
        </p:nvGrpSpPr>
        <p:grpSpPr>
          <a:xfrm>
            <a:off x="1322023" y="1662323"/>
            <a:ext cx="203150" cy="135731"/>
            <a:chOff x="1880209" y="2364193"/>
            <a:chExt cx="288925" cy="193040"/>
          </a:xfrm>
        </p:grpSpPr>
        <p:sp>
          <p:nvSpPr>
            <p:cNvPr id="64" name="object 64"/>
            <p:cNvSpPr/>
            <p:nvPr/>
          </p:nvSpPr>
          <p:spPr>
            <a:xfrm>
              <a:off x="1880209" y="2367508"/>
              <a:ext cx="120561" cy="189547"/>
            </a:xfrm>
            <a:prstGeom prst="rect">
              <a:avLst/>
            </a:prstGeom>
            <a:blipFill>
              <a:blip r:embed="rId26" cstate="print"/>
              <a:stretch>
                <a:fillRect/>
              </a:stretch>
            </a:blipFill>
          </p:spPr>
          <p:txBody>
            <a:bodyPr wrap="square" lIns="0" tIns="0" rIns="0" bIns="0" rtlCol="0"/>
            <a:lstStyle/>
            <a:p>
              <a:endParaRPr sz="1125">
                <a:solidFill>
                  <a:prstClr val="black"/>
                </a:solidFill>
              </a:endParaRPr>
            </a:p>
          </p:txBody>
        </p:sp>
        <p:sp>
          <p:nvSpPr>
            <p:cNvPr id="65" name="object 65"/>
            <p:cNvSpPr/>
            <p:nvPr/>
          </p:nvSpPr>
          <p:spPr>
            <a:xfrm>
              <a:off x="2039861" y="2364193"/>
              <a:ext cx="128739" cy="192862"/>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grpSp>
      <p:grpSp>
        <p:nvGrpSpPr>
          <p:cNvPr id="66" name="object 66"/>
          <p:cNvGrpSpPr/>
          <p:nvPr/>
        </p:nvGrpSpPr>
        <p:grpSpPr>
          <a:xfrm>
            <a:off x="948288" y="3276784"/>
            <a:ext cx="160288" cy="290215"/>
            <a:chOff x="1348676" y="4660315"/>
            <a:chExt cx="227965" cy="412750"/>
          </a:xfrm>
        </p:grpSpPr>
        <p:sp>
          <p:nvSpPr>
            <p:cNvPr id="67" name="object 67"/>
            <p:cNvSpPr/>
            <p:nvPr/>
          </p:nvSpPr>
          <p:spPr>
            <a:xfrm>
              <a:off x="1348676" y="4909629"/>
              <a:ext cx="227596" cy="163220"/>
            </a:xfrm>
            <a:prstGeom prst="rect">
              <a:avLst/>
            </a:prstGeom>
            <a:blipFill>
              <a:blip r:embed="rId27" cstate="print"/>
              <a:stretch>
                <a:fillRect/>
              </a:stretch>
            </a:blipFill>
          </p:spPr>
          <p:txBody>
            <a:bodyPr wrap="square" lIns="0" tIns="0" rIns="0" bIns="0" rtlCol="0"/>
            <a:lstStyle/>
            <a:p>
              <a:endParaRPr sz="1125">
                <a:solidFill>
                  <a:prstClr val="black"/>
                </a:solidFill>
              </a:endParaRPr>
            </a:p>
          </p:txBody>
        </p:sp>
        <p:sp>
          <p:nvSpPr>
            <p:cNvPr id="68" name="object 68"/>
            <p:cNvSpPr/>
            <p:nvPr/>
          </p:nvSpPr>
          <p:spPr>
            <a:xfrm>
              <a:off x="1403083" y="4746396"/>
              <a:ext cx="139738" cy="135381"/>
            </a:xfrm>
            <a:prstGeom prst="rect">
              <a:avLst/>
            </a:prstGeom>
            <a:blipFill>
              <a:blip r:embed="rId28" cstate="print"/>
              <a:stretch>
                <a:fillRect/>
              </a:stretch>
            </a:blipFill>
          </p:spPr>
          <p:txBody>
            <a:bodyPr wrap="square" lIns="0" tIns="0" rIns="0" bIns="0" rtlCol="0"/>
            <a:lstStyle/>
            <a:p>
              <a:endParaRPr sz="1125">
                <a:solidFill>
                  <a:prstClr val="black"/>
                </a:solidFill>
              </a:endParaRPr>
            </a:p>
          </p:txBody>
        </p:sp>
        <p:sp>
          <p:nvSpPr>
            <p:cNvPr id="69" name="object 69"/>
            <p:cNvSpPr/>
            <p:nvPr/>
          </p:nvSpPr>
          <p:spPr>
            <a:xfrm>
              <a:off x="1348930" y="4660315"/>
              <a:ext cx="227965" cy="57785"/>
            </a:xfrm>
            <a:custGeom>
              <a:avLst/>
              <a:gdLst/>
              <a:ahLst/>
              <a:cxnLst/>
              <a:rect l="l" t="t" r="r" b="b"/>
              <a:pathLst>
                <a:path w="227965" h="57785">
                  <a:moveTo>
                    <a:pt x="113677" y="0"/>
                  </a:moveTo>
                  <a:lnTo>
                    <a:pt x="71861" y="5384"/>
                  </a:lnTo>
                  <a:lnTo>
                    <a:pt x="29152" y="21072"/>
                  </a:lnTo>
                  <a:lnTo>
                    <a:pt x="0" y="37287"/>
                  </a:lnTo>
                  <a:lnTo>
                    <a:pt x="0" y="57213"/>
                  </a:lnTo>
                  <a:lnTo>
                    <a:pt x="14470" y="49498"/>
                  </a:lnTo>
                  <a:lnTo>
                    <a:pt x="28771" y="42814"/>
                  </a:lnTo>
                  <a:lnTo>
                    <a:pt x="71002" y="28898"/>
                  </a:lnTo>
                  <a:lnTo>
                    <a:pt x="113677" y="24269"/>
                  </a:lnTo>
                  <a:lnTo>
                    <a:pt x="128142" y="24791"/>
                  </a:lnTo>
                  <a:lnTo>
                    <a:pt x="170637" y="32435"/>
                  </a:lnTo>
                  <a:lnTo>
                    <a:pt x="213062" y="49498"/>
                  </a:lnTo>
                  <a:lnTo>
                    <a:pt x="227342" y="57213"/>
                  </a:lnTo>
                  <a:lnTo>
                    <a:pt x="227342" y="37287"/>
                  </a:lnTo>
                  <a:lnTo>
                    <a:pt x="184062" y="14662"/>
                  </a:lnTo>
                  <a:lnTo>
                    <a:pt x="141676" y="2424"/>
                  </a:lnTo>
                  <a:lnTo>
                    <a:pt x="127664" y="613"/>
                  </a:lnTo>
                  <a:lnTo>
                    <a:pt x="113677" y="0"/>
                  </a:lnTo>
                  <a:close/>
                </a:path>
              </a:pathLst>
            </a:custGeom>
            <a:solidFill>
              <a:srgbClr val="000000"/>
            </a:solidFill>
          </p:spPr>
          <p:txBody>
            <a:bodyPr wrap="square" lIns="0" tIns="0" rIns="0" bIns="0" rtlCol="0"/>
            <a:lstStyle/>
            <a:p>
              <a:endParaRPr sz="1125">
                <a:solidFill>
                  <a:prstClr val="black"/>
                </a:solidFill>
              </a:endParaRPr>
            </a:p>
          </p:txBody>
        </p:sp>
      </p:grpSp>
    </p:spTree>
    <p:extLst>
      <p:ext uri="{BB962C8B-B14F-4D97-AF65-F5344CB8AC3E}">
        <p14:creationId xmlns:p14="http://schemas.microsoft.com/office/powerpoint/2010/main" val="3350035351"/>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879" y="78420"/>
            <a:ext cx="5790456" cy="658298"/>
          </a:xfrm>
          <a:prstGeom prst="rect">
            <a:avLst/>
          </a:prstGeom>
        </p:spPr>
        <p:txBody>
          <a:bodyPr vert="horz" wrap="square" lIns="0" tIns="8930" rIns="0" bIns="0" rtlCol="0">
            <a:spAutoFit/>
          </a:bodyPr>
          <a:lstStyle/>
          <a:p>
            <a:pPr marL="8929">
              <a:spcBef>
                <a:spcPts val="70"/>
              </a:spcBef>
            </a:pPr>
            <a:r>
              <a:rPr sz="4219" spc="-11" dirty="0"/>
              <a:t>Bias-Variance</a:t>
            </a:r>
            <a:r>
              <a:rPr sz="4219" spc="-4" dirty="0"/>
              <a:t> </a:t>
            </a:r>
            <a:r>
              <a:rPr sz="4219" spc="-21" dirty="0"/>
              <a:t>Intuition</a:t>
            </a:r>
            <a:endParaRPr sz="4219"/>
          </a:p>
        </p:txBody>
      </p:sp>
      <p:grpSp>
        <p:nvGrpSpPr>
          <p:cNvPr id="3" name="object 3"/>
          <p:cNvGrpSpPr/>
          <p:nvPr/>
        </p:nvGrpSpPr>
        <p:grpSpPr>
          <a:xfrm>
            <a:off x="5097204" y="2165687"/>
            <a:ext cx="3895576" cy="2545854"/>
            <a:chOff x="7249356" y="3080088"/>
            <a:chExt cx="5540375" cy="3620770"/>
          </a:xfrm>
        </p:grpSpPr>
        <p:sp>
          <p:nvSpPr>
            <p:cNvPr id="4" name="object 4"/>
            <p:cNvSpPr/>
            <p:nvPr/>
          </p:nvSpPr>
          <p:spPr>
            <a:xfrm>
              <a:off x="7555539"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7555539"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8551297"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8551297"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9547074"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9547074"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10542835"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10542835"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11538596"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11538596"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12534358" y="6643400"/>
              <a:ext cx="0" cy="57785"/>
            </a:xfrm>
            <a:custGeom>
              <a:avLst/>
              <a:gdLst/>
              <a:ahLst/>
              <a:cxnLst/>
              <a:rect l="l" t="t" r="r" b="b"/>
              <a:pathLst>
                <a:path h="57784">
                  <a:moveTo>
                    <a:pt x="0" y="0"/>
                  </a:moveTo>
                  <a:lnTo>
                    <a:pt x="0" y="57251"/>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12534358" y="6643400"/>
              <a:ext cx="0" cy="57785"/>
            </a:xfrm>
            <a:custGeom>
              <a:avLst/>
              <a:gdLst/>
              <a:ahLst/>
              <a:cxnLst/>
              <a:rect l="l" t="t" r="r" b="b"/>
              <a:pathLst>
                <a:path h="57784">
                  <a:moveTo>
                    <a:pt x="0" y="0"/>
                  </a:moveTo>
                  <a:lnTo>
                    <a:pt x="0" y="57251"/>
                  </a:lnTo>
                </a:path>
              </a:pathLst>
            </a:custGeom>
            <a:ln w="13085">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7249356" y="6481729"/>
              <a:ext cx="57785" cy="0"/>
            </a:xfrm>
            <a:custGeom>
              <a:avLst/>
              <a:gdLst/>
              <a:ahLst/>
              <a:cxnLst/>
              <a:rect l="l" t="t" r="r" b="b"/>
              <a:pathLst>
                <a:path w="57784">
                  <a:moveTo>
                    <a:pt x="5725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7249356" y="6481729"/>
              <a:ext cx="57785" cy="0"/>
            </a:xfrm>
            <a:custGeom>
              <a:avLst/>
              <a:gdLst/>
              <a:ahLst/>
              <a:cxnLst/>
              <a:rect l="l" t="t" r="r" b="b"/>
              <a:pathLst>
                <a:path w="57784">
                  <a:moveTo>
                    <a:pt x="57251" y="0"/>
                  </a:moveTo>
                  <a:lnTo>
                    <a:pt x="0" y="0"/>
                  </a:lnTo>
                </a:path>
              </a:pathLst>
            </a:custGeom>
            <a:ln w="13085">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7249356" y="5763189"/>
              <a:ext cx="57785" cy="0"/>
            </a:xfrm>
            <a:custGeom>
              <a:avLst/>
              <a:gdLst/>
              <a:ahLst/>
              <a:cxnLst/>
              <a:rect l="l" t="t" r="r" b="b"/>
              <a:pathLst>
                <a:path w="57784">
                  <a:moveTo>
                    <a:pt x="5725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7249356" y="5763189"/>
              <a:ext cx="57785" cy="0"/>
            </a:xfrm>
            <a:custGeom>
              <a:avLst/>
              <a:gdLst/>
              <a:ahLst/>
              <a:cxnLst/>
              <a:rect l="l" t="t" r="r" b="b"/>
              <a:pathLst>
                <a:path w="57784">
                  <a:moveTo>
                    <a:pt x="57251" y="0"/>
                  </a:moveTo>
                  <a:lnTo>
                    <a:pt x="0" y="0"/>
                  </a:lnTo>
                </a:path>
              </a:pathLst>
            </a:custGeom>
            <a:ln w="13085">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7249356" y="5044653"/>
              <a:ext cx="57785" cy="0"/>
            </a:xfrm>
            <a:custGeom>
              <a:avLst/>
              <a:gdLst/>
              <a:ahLst/>
              <a:cxnLst/>
              <a:rect l="l" t="t" r="r" b="b"/>
              <a:pathLst>
                <a:path w="57784">
                  <a:moveTo>
                    <a:pt x="5725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7249356" y="5044653"/>
              <a:ext cx="57785" cy="0"/>
            </a:xfrm>
            <a:custGeom>
              <a:avLst/>
              <a:gdLst/>
              <a:ahLst/>
              <a:cxnLst/>
              <a:rect l="l" t="t" r="r" b="b"/>
              <a:pathLst>
                <a:path w="57784">
                  <a:moveTo>
                    <a:pt x="57251" y="0"/>
                  </a:moveTo>
                  <a:lnTo>
                    <a:pt x="0" y="0"/>
                  </a:lnTo>
                </a:path>
              </a:pathLst>
            </a:custGeom>
            <a:ln w="13085">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7249356" y="4326118"/>
              <a:ext cx="57785" cy="0"/>
            </a:xfrm>
            <a:custGeom>
              <a:avLst/>
              <a:gdLst/>
              <a:ahLst/>
              <a:cxnLst/>
              <a:rect l="l" t="t" r="r" b="b"/>
              <a:pathLst>
                <a:path w="57784">
                  <a:moveTo>
                    <a:pt x="5725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7249356" y="4326118"/>
              <a:ext cx="57785" cy="0"/>
            </a:xfrm>
            <a:custGeom>
              <a:avLst/>
              <a:gdLst/>
              <a:ahLst/>
              <a:cxnLst/>
              <a:rect l="l" t="t" r="r" b="b"/>
              <a:pathLst>
                <a:path w="57784">
                  <a:moveTo>
                    <a:pt x="57251" y="0"/>
                  </a:moveTo>
                  <a:lnTo>
                    <a:pt x="0" y="0"/>
                  </a:lnTo>
                </a:path>
              </a:pathLst>
            </a:custGeom>
            <a:ln w="13085">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7249356" y="3607567"/>
              <a:ext cx="57785" cy="0"/>
            </a:xfrm>
            <a:custGeom>
              <a:avLst/>
              <a:gdLst/>
              <a:ahLst/>
              <a:cxnLst/>
              <a:rect l="l" t="t" r="r" b="b"/>
              <a:pathLst>
                <a:path w="57784">
                  <a:moveTo>
                    <a:pt x="5725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7249356" y="3607567"/>
              <a:ext cx="57785" cy="0"/>
            </a:xfrm>
            <a:custGeom>
              <a:avLst/>
              <a:gdLst/>
              <a:ahLst/>
              <a:cxnLst/>
              <a:rect l="l" t="t" r="r" b="b"/>
              <a:pathLst>
                <a:path w="57784">
                  <a:moveTo>
                    <a:pt x="57251" y="0"/>
                  </a:moveTo>
                  <a:lnTo>
                    <a:pt x="0" y="0"/>
                  </a:lnTo>
                </a:path>
              </a:pathLst>
            </a:custGeom>
            <a:ln w="13085">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7306607" y="3086631"/>
              <a:ext cx="5476875" cy="3557270"/>
            </a:xfrm>
            <a:custGeom>
              <a:avLst/>
              <a:gdLst/>
              <a:ahLst/>
              <a:cxnLst/>
              <a:rect l="l" t="t" r="r" b="b"/>
              <a:pathLst>
                <a:path w="5476875" h="3557270">
                  <a:moveTo>
                    <a:pt x="0" y="3556768"/>
                  </a:moveTo>
                  <a:lnTo>
                    <a:pt x="0" y="0"/>
                  </a:lnTo>
                </a:path>
                <a:path w="5476875" h="3557270">
                  <a:moveTo>
                    <a:pt x="5476481" y="3556768"/>
                  </a:moveTo>
                  <a:lnTo>
                    <a:pt x="5476481" y="0"/>
                  </a:lnTo>
                </a:path>
                <a:path w="5476875" h="3557270">
                  <a:moveTo>
                    <a:pt x="0" y="3556768"/>
                  </a:moveTo>
                  <a:lnTo>
                    <a:pt x="5476481" y="3556768"/>
                  </a:lnTo>
                </a:path>
                <a:path w="5476875" h="3557270">
                  <a:moveTo>
                    <a:pt x="0" y="0"/>
                  </a:moveTo>
                  <a:lnTo>
                    <a:pt x="5476481" y="0"/>
                  </a:lnTo>
                </a:path>
              </a:pathLst>
            </a:custGeom>
            <a:ln w="13085">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7522824" y="3215593"/>
              <a:ext cx="5044052" cy="3323344"/>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8" name="object 28"/>
            <p:cNvSpPr/>
            <p:nvPr/>
          </p:nvSpPr>
          <p:spPr>
            <a:xfrm>
              <a:off x="10542623" y="3160239"/>
              <a:ext cx="2166858" cy="10254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29" name="object 29"/>
          <p:cNvGrpSpPr/>
          <p:nvPr/>
        </p:nvGrpSpPr>
        <p:grpSpPr>
          <a:xfrm>
            <a:off x="5203373" y="4755148"/>
            <a:ext cx="220563" cy="85725"/>
            <a:chOff x="7400353" y="6762877"/>
            <a:chExt cx="313690" cy="121920"/>
          </a:xfrm>
        </p:grpSpPr>
        <p:sp>
          <p:nvSpPr>
            <p:cNvPr id="30" name="object 30"/>
            <p:cNvSpPr/>
            <p:nvPr/>
          </p:nvSpPr>
          <p:spPr>
            <a:xfrm>
              <a:off x="7538059" y="6762877"/>
              <a:ext cx="70993" cy="119240"/>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1" name="object 31"/>
            <p:cNvSpPr/>
            <p:nvPr/>
          </p:nvSpPr>
          <p:spPr>
            <a:xfrm>
              <a:off x="7636700" y="6762877"/>
              <a:ext cx="77203" cy="12137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2" name="object 32"/>
            <p:cNvSpPr/>
            <p:nvPr/>
          </p:nvSpPr>
          <p:spPr>
            <a:xfrm>
              <a:off x="7400353" y="6824053"/>
              <a:ext cx="102870" cy="13970"/>
            </a:xfrm>
            <a:custGeom>
              <a:avLst/>
              <a:gdLst/>
              <a:ahLst/>
              <a:cxnLst/>
              <a:rect l="l" t="t" r="r" b="b"/>
              <a:pathLst>
                <a:path w="102870" h="13970">
                  <a:moveTo>
                    <a:pt x="102400" y="0"/>
                  </a:moveTo>
                  <a:lnTo>
                    <a:pt x="0" y="0"/>
                  </a:lnTo>
                  <a:lnTo>
                    <a:pt x="0" y="13576"/>
                  </a:lnTo>
                  <a:lnTo>
                    <a:pt x="102400" y="13576"/>
                  </a:lnTo>
                  <a:lnTo>
                    <a:pt x="102400"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33" name="object 33"/>
          <p:cNvGrpSpPr/>
          <p:nvPr/>
        </p:nvGrpSpPr>
        <p:grpSpPr>
          <a:xfrm>
            <a:off x="5903514" y="4753648"/>
            <a:ext cx="223242" cy="87064"/>
            <a:chOff x="8396109" y="6760743"/>
            <a:chExt cx="317500" cy="123825"/>
          </a:xfrm>
        </p:grpSpPr>
        <p:sp>
          <p:nvSpPr>
            <p:cNvPr id="34" name="object 34"/>
            <p:cNvSpPr/>
            <p:nvPr/>
          </p:nvSpPr>
          <p:spPr>
            <a:xfrm>
              <a:off x="8533828" y="6762876"/>
              <a:ext cx="70992" cy="119240"/>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35" name="object 35"/>
            <p:cNvSpPr/>
            <p:nvPr/>
          </p:nvSpPr>
          <p:spPr>
            <a:xfrm>
              <a:off x="8630666" y="6760743"/>
              <a:ext cx="82435" cy="123507"/>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36" name="object 36"/>
            <p:cNvSpPr/>
            <p:nvPr/>
          </p:nvSpPr>
          <p:spPr>
            <a:xfrm>
              <a:off x="8396109" y="6824052"/>
              <a:ext cx="102870" cy="13970"/>
            </a:xfrm>
            <a:custGeom>
              <a:avLst/>
              <a:gdLst/>
              <a:ahLst/>
              <a:cxnLst/>
              <a:rect l="l" t="t" r="r" b="b"/>
              <a:pathLst>
                <a:path w="102870" h="13970">
                  <a:moveTo>
                    <a:pt x="102400" y="0"/>
                  </a:moveTo>
                  <a:lnTo>
                    <a:pt x="0" y="0"/>
                  </a:lnTo>
                  <a:lnTo>
                    <a:pt x="0" y="13576"/>
                  </a:lnTo>
                  <a:lnTo>
                    <a:pt x="102400" y="13576"/>
                  </a:lnTo>
                  <a:lnTo>
                    <a:pt x="102400"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37" name="object 37"/>
          <p:cNvGrpSpPr/>
          <p:nvPr/>
        </p:nvGrpSpPr>
        <p:grpSpPr>
          <a:xfrm>
            <a:off x="6640231" y="4755148"/>
            <a:ext cx="147340" cy="85725"/>
            <a:chOff x="9443884" y="6762877"/>
            <a:chExt cx="209550" cy="121920"/>
          </a:xfrm>
        </p:grpSpPr>
        <p:sp>
          <p:nvSpPr>
            <p:cNvPr id="38" name="object 38"/>
            <p:cNvSpPr/>
            <p:nvPr/>
          </p:nvSpPr>
          <p:spPr>
            <a:xfrm>
              <a:off x="9576206" y="6762877"/>
              <a:ext cx="77203" cy="121373"/>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9443884" y="6824053"/>
              <a:ext cx="102870" cy="13970"/>
            </a:xfrm>
            <a:custGeom>
              <a:avLst/>
              <a:gdLst/>
              <a:ahLst/>
              <a:cxnLst/>
              <a:rect l="l" t="t" r="r" b="b"/>
              <a:pathLst>
                <a:path w="102870" h="13970">
                  <a:moveTo>
                    <a:pt x="102400" y="0"/>
                  </a:moveTo>
                  <a:lnTo>
                    <a:pt x="0" y="0"/>
                  </a:lnTo>
                  <a:lnTo>
                    <a:pt x="0" y="13576"/>
                  </a:lnTo>
                  <a:lnTo>
                    <a:pt x="102400" y="13576"/>
                  </a:lnTo>
                  <a:lnTo>
                    <a:pt x="102400" y="0"/>
                  </a:lnTo>
                  <a:close/>
                </a:path>
              </a:pathLst>
            </a:custGeom>
            <a:solidFill>
              <a:srgbClr val="000000"/>
            </a:solidFill>
          </p:spPr>
          <p:txBody>
            <a:bodyPr wrap="square" lIns="0" tIns="0" rIns="0" bIns="0" rtlCol="0"/>
            <a:lstStyle/>
            <a:p>
              <a:endParaRPr sz="1125">
                <a:solidFill>
                  <a:prstClr val="black"/>
                </a:solidFill>
              </a:endParaRPr>
            </a:p>
          </p:txBody>
        </p:sp>
      </p:grpSp>
      <p:sp>
        <p:nvSpPr>
          <p:cNvPr id="40" name="object 40"/>
          <p:cNvSpPr/>
          <p:nvPr/>
        </p:nvSpPr>
        <p:spPr>
          <a:xfrm>
            <a:off x="7383941" y="4753648"/>
            <a:ext cx="57962" cy="86841"/>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1" name="object 41"/>
          <p:cNvSpPr/>
          <p:nvPr/>
        </p:nvSpPr>
        <p:spPr>
          <a:xfrm>
            <a:off x="8085350" y="4755148"/>
            <a:ext cx="54283" cy="85340"/>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nvGrpSpPr>
          <p:cNvPr id="42" name="object 42"/>
          <p:cNvGrpSpPr/>
          <p:nvPr/>
        </p:nvGrpSpPr>
        <p:grpSpPr>
          <a:xfrm>
            <a:off x="8752719" y="4753648"/>
            <a:ext cx="126355" cy="87064"/>
            <a:chOff x="12448311" y="6760743"/>
            <a:chExt cx="179705" cy="123825"/>
          </a:xfrm>
        </p:grpSpPr>
        <p:sp>
          <p:nvSpPr>
            <p:cNvPr id="43" name="object 43"/>
            <p:cNvSpPr/>
            <p:nvPr/>
          </p:nvSpPr>
          <p:spPr>
            <a:xfrm>
              <a:off x="12448311" y="6762876"/>
              <a:ext cx="70993" cy="119240"/>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44" name="object 44"/>
            <p:cNvSpPr/>
            <p:nvPr/>
          </p:nvSpPr>
          <p:spPr>
            <a:xfrm>
              <a:off x="12545148" y="6760743"/>
              <a:ext cx="82435" cy="123507"/>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grpSp>
      <p:sp>
        <p:nvSpPr>
          <p:cNvPr id="45" name="object 45"/>
          <p:cNvSpPr/>
          <p:nvPr/>
        </p:nvSpPr>
        <p:spPr>
          <a:xfrm>
            <a:off x="7032057" y="4933322"/>
            <a:ext cx="60954" cy="62909"/>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6" name="object 46"/>
          <p:cNvSpPr/>
          <p:nvPr/>
        </p:nvSpPr>
        <p:spPr>
          <a:xfrm>
            <a:off x="4991400" y="4515796"/>
            <a:ext cx="57962" cy="86832"/>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7" name="object 47"/>
          <p:cNvGrpSpPr/>
          <p:nvPr/>
        </p:nvGrpSpPr>
        <p:grpSpPr>
          <a:xfrm>
            <a:off x="4919516" y="4010573"/>
            <a:ext cx="129927" cy="87064"/>
            <a:chOff x="6996645" y="5703925"/>
            <a:chExt cx="184785" cy="123825"/>
          </a:xfrm>
        </p:grpSpPr>
        <p:sp>
          <p:nvSpPr>
            <p:cNvPr id="48" name="object 48"/>
            <p:cNvSpPr/>
            <p:nvPr/>
          </p:nvSpPr>
          <p:spPr>
            <a:xfrm>
              <a:off x="6996645" y="5706059"/>
              <a:ext cx="77215" cy="121373"/>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9" name="object 49"/>
            <p:cNvSpPr/>
            <p:nvPr/>
          </p:nvSpPr>
          <p:spPr>
            <a:xfrm>
              <a:off x="7098880" y="5703925"/>
              <a:ext cx="82448" cy="123507"/>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50" name="object 50"/>
          <p:cNvGrpSpPr/>
          <p:nvPr/>
        </p:nvGrpSpPr>
        <p:grpSpPr>
          <a:xfrm>
            <a:off x="4850177" y="3505358"/>
            <a:ext cx="199579" cy="87064"/>
            <a:chOff x="6898030" y="4985397"/>
            <a:chExt cx="283845" cy="123825"/>
          </a:xfrm>
        </p:grpSpPr>
        <p:sp>
          <p:nvSpPr>
            <p:cNvPr id="51" name="object 51"/>
            <p:cNvSpPr/>
            <p:nvPr/>
          </p:nvSpPr>
          <p:spPr>
            <a:xfrm>
              <a:off x="6898030" y="4987518"/>
              <a:ext cx="70992" cy="119240"/>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52" name="object 52"/>
            <p:cNvSpPr/>
            <p:nvPr/>
          </p:nvSpPr>
          <p:spPr>
            <a:xfrm>
              <a:off x="6994867" y="4985397"/>
              <a:ext cx="82435" cy="123494"/>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3" name="object 53"/>
            <p:cNvSpPr/>
            <p:nvPr/>
          </p:nvSpPr>
          <p:spPr>
            <a:xfrm>
              <a:off x="7098893" y="4985397"/>
              <a:ext cx="82448" cy="123494"/>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grpSp>
      <p:grpSp>
        <p:nvGrpSpPr>
          <p:cNvPr id="54" name="object 54"/>
          <p:cNvGrpSpPr/>
          <p:nvPr/>
        </p:nvGrpSpPr>
        <p:grpSpPr>
          <a:xfrm>
            <a:off x="4850177" y="3000134"/>
            <a:ext cx="199579" cy="87064"/>
            <a:chOff x="6898030" y="4266856"/>
            <a:chExt cx="283845" cy="123825"/>
          </a:xfrm>
        </p:grpSpPr>
        <p:sp>
          <p:nvSpPr>
            <p:cNvPr id="55" name="object 55"/>
            <p:cNvSpPr/>
            <p:nvPr/>
          </p:nvSpPr>
          <p:spPr>
            <a:xfrm>
              <a:off x="6898030" y="4268977"/>
              <a:ext cx="70992" cy="119252"/>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56" name="object 56"/>
            <p:cNvSpPr/>
            <p:nvPr/>
          </p:nvSpPr>
          <p:spPr>
            <a:xfrm>
              <a:off x="6996658" y="4268977"/>
              <a:ext cx="77216" cy="121373"/>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7" name="object 57"/>
            <p:cNvSpPr/>
            <p:nvPr/>
          </p:nvSpPr>
          <p:spPr>
            <a:xfrm>
              <a:off x="7098893" y="4266856"/>
              <a:ext cx="82448" cy="123494"/>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grpSp>
      <p:grpSp>
        <p:nvGrpSpPr>
          <p:cNvPr id="58" name="object 58"/>
          <p:cNvGrpSpPr/>
          <p:nvPr/>
        </p:nvGrpSpPr>
        <p:grpSpPr>
          <a:xfrm>
            <a:off x="4845918" y="2494910"/>
            <a:ext cx="203597" cy="87064"/>
            <a:chOff x="6891972" y="3548316"/>
            <a:chExt cx="289560" cy="123825"/>
          </a:xfrm>
        </p:grpSpPr>
        <p:sp>
          <p:nvSpPr>
            <p:cNvPr id="59" name="object 59"/>
            <p:cNvSpPr/>
            <p:nvPr/>
          </p:nvSpPr>
          <p:spPr>
            <a:xfrm>
              <a:off x="6891972" y="3548316"/>
              <a:ext cx="75742" cy="121373"/>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60" name="object 60"/>
            <p:cNvSpPr/>
            <p:nvPr/>
          </p:nvSpPr>
          <p:spPr>
            <a:xfrm>
              <a:off x="6994867" y="3548316"/>
              <a:ext cx="82435" cy="123494"/>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61" name="object 61"/>
            <p:cNvSpPr/>
            <p:nvPr/>
          </p:nvSpPr>
          <p:spPr>
            <a:xfrm>
              <a:off x="7098893" y="3548316"/>
              <a:ext cx="82448" cy="123494"/>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grpSp>
      <p:grpSp>
        <p:nvGrpSpPr>
          <p:cNvPr id="62" name="object 62"/>
          <p:cNvGrpSpPr/>
          <p:nvPr/>
        </p:nvGrpSpPr>
        <p:grpSpPr>
          <a:xfrm>
            <a:off x="591127" y="2173528"/>
            <a:ext cx="3871466" cy="2530227"/>
            <a:chOff x="840713" y="3091240"/>
            <a:chExt cx="5506085" cy="3598545"/>
          </a:xfrm>
        </p:grpSpPr>
        <p:sp>
          <p:nvSpPr>
            <p:cNvPr id="63" name="object 63"/>
            <p:cNvSpPr/>
            <p:nvPr/>
          </p:nvSpPr>
          <p:spPr>
            <a:xfrm>
              <a:off x="1099973" y="3201517"/>
              <a:ext cx="5048451" cy="3327120"/>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64" name="object 64"/>
            <p:cNvSpPr/>
            <p:nvPr/>
          </p:nvSpPr>
          <p:spPr>
            <a:xfrm>
              <a:off x="1144996"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65" name="object 65"/>
            <p:cNvSpPr/>
            <p:nvPr/>
          </p:nvSpPr>
          <p:spPr>
            <a:xfrm>
              <a:off x="1144996"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66" name="object 66"/>
            <p:cNvSpPr/>
            <p:nvPr/>
          </p:nvSpPr>
          <p:spPr>
            <a:xfrm>
              <a:off x="2134577"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67" name="object 67"/>
            <p:cNvSpPr/>
            <p:nvPr/>
          </p:nvSpPr>
          <p:spPr>
            <a:xfrm>
              <a:off x="2134577"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68" name="object 68"/>
            <p:cNvSpPr/>
            <p:nvPr/>
          </p:nvSpPr>
          <p:spPr>
            <a:xfrm>
              <a:off x="3124177"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69" name="object 69"/>
            <p:cNvSpPr/>
            <p:nvPr/>
          </p:nvSpPr>
          <p:spPr>
            <a:xfrm>
              <a:off x="3124177"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70" name="object 70"/>
            <p:cNvSpPr/>
            <p:nvPr/>
          </p:nvSpPr>
          <p:spPr>
            <a:xfrm>
              <a:off x="4113761"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71" name="object 71"/>
            <p:cNvSpPr/>
            <p:nvPr/>
          </p:nvSpPr>
          <p:spPr>
            <a:xfrm>
              <a:off x="4113761"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72" name="object 72"/>
            <p:cNvSpPr/>
            <p:nvPr/>
          </p:nvSpPr>
          <p:spPr>
            <a:xfrm>
              <a:off x="5103345"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73" name="object 73"/>
            <p:cNvSpPr/>
            <p:nvPr/>
          </p:nvSpPr>
          <p:spPr>
            <a:xfrm>
              <a:off x="5103345"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74" name="object 74"/>
            <p:cNvSpPr/>
            <p:nvPr/>
          </p:nvSpPr>
          <p:spPr>
            <a:xfrm>
              <a:off x="6092929" y="6632448"/>
              <a:ext cx="0" cy="57150"/>
            </a:xfrm>
            <a:custGeom>
              <a:avLst/>
              <a:gdLst/>
              <a:ahLst/>
              <a:cxnLst/>
              <a:rect l="l" t="t" r="r" b="b"/>
              <a:pathLst>
                <a:path h="57150">
                  <a:moveTo>
                    <a:pt x="0" y="0"/>
                  </a:moveTo>
                  <a:lnTo>
                    <a:pt x="0" y="56895"/>
                  </a:lnTo>
                </a:path>
              </a:pathLst>
            </a:custGeom>
            <a:solidFill>
              <a:srgbClr val="000000"/>
            </a:solidFill>
          </p:spPr>
          <p:txBody>
            <a:bodyPr wrap="square" lIns="0" tIns="0" rIns="0" bIns="0" rtlCol="0"/>
            <a:lstStyle/>
            <a:p>
              <a:endParaRPr sz="1125">
                <a:solidFill>
                  <a:prstClr val="black"/>
                </a:solidFill>
              </a:endParaRPr>
            </a:p>
          </p:txBody>
        </p:sp>
        <p:sp>
          <p:nvSpPr>
            <p:cNvPr id="75" name="object 75"/>
            <p:cNvSpPr/>
            <p:nvPr/>
          </p:nvSpPr>
          <p:spPr>
            <a:xfrm>
              <a:off x="6092929" y="6632448"/>
              <a:ext cx="0" cy="57150"/>
            </a:xfrm>
            <a:custGeom>
              <a:avLst/>
              <a:gdLst/>
              <a:ahLst/>
              <a:cxnLst/>
              <a:rect l="l" t="t" r="r" b="b"/>
              <a:pathLst>
                <a:path h="57150">
                  <a:moveTo>
                    <a:pt x="0" y="0"/>
                  </a:moveTo>
                  <a:lnTo>
                    <a:pt x="0" y="56895"/>
                  </a:lnTo>
                </a:path>
              </a:pathLst>
            </a:custGeom>
            <a:ln w="13004">
              <a:solidFill>
                <a:srgbClr val="000000"/>
              </a:solidFill>
            </a:ln>
          </p:spPr>
          <p:txBody>
            <a:bodyPr wrap="square" lIns="0" tIns="0" rIns="0" bIns="0" rtlCol="0"/>
            <a:lstStyle/>
            <a:p>
              <a:endParaRPr sz="1125">
                <a:solidFill>
                  <a:prstClr val="black"/>
                </a:solidFill>
              </a:endParaRPr>
            </a:p>
          </p:txBody>
        </p:sp>
        <p:sp>
          <p:nvSpPr>
            <p:cNvPr id="76" name="object 76"/>
            <p:cNvSpPr/>
            <p:nvPr/>
          </p:nvSpPr>
          <p:spPr>
            <a:xfrm>
              <a:off x="840713" y="6471779"/>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77" name="object 77"/>
            <p:cNvSpPr/>
            <p:nvPr/>
          </p:nvSpPr>
          <p:spPr>
            <a:xfrm>
              <a:off x="840713" y="6471779"/>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78" name="object 78"/>
            <p:cNvSpPr/>
            <p:nvPr/>
          </p:nvSpPr>
          <p:spPr>
            <a:xfrm>
              <a:off x="840713" y="5844766"/>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79" name="object 79"/>
            <p:cNvSpPr/>
            <p:nvPr/>
          </p:nvSpPr>
          <p:spPr>
            <a:xfrm>
              <a:off x="840713" y="5844766"/>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80" name="object 80"/>
            <p:cNvSpPr/>
            <p:nvPr/>
          </p:nvSpPr>
          <p:spPr>
            <a:xfrm>
              <a:off x="840713" y="5217753"/>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1" name="object 81"/>
            <p:cNvSpPr/>
            <p:nvPr/>
          </p:nvSpPr>
          <p:spPr>
            <a:xfrm>
              <a:off x="840713" y="5217753"/>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82" name="object 82"/>
            <p:cNvSpPr/>
            <p:nvPr/>
          </p:nvSpPr>
          <p:spPr>
            <a:xfrm>
              <a:off x="840713" y="4590743"/>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3" name="object 83"/>
            <p:cNvSpPr/>
            <p:nvPr/>
          </p:nvSpPr>
          <p:spPr>
            <a:xfrm>
              <a:off x="840713" y="4590743"/>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84" name="object 84"/>
            <p:cNvSpPr/>
            <p:nvPr/>
          </p:nvSpPr>
          <p:spPr>
            <a:xfrm>
              <a:off x="840713" y="3963732"/>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5" name="object 85"/>
            <p:cNvSpPr/>
            <p:nvPr/>
          </p:nvSpPr>
          <p:spPr>
            <a:xfrm>
              <a:off x="840713" y="3963732"/>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86" name="object 86"/>
            <p:cNvSpPr/>
            <p:nvPr/>
          </p:nvSpPr>
          <p:spPr>
            <a:xfrm>
              <a:off x="840713" y="3336706"/>
              <a:ext cx="57150" cy="0"/>
            </a:xfrm>
            <a:custGeom>
              <a:avLst/>
              <a:gdLst/>
              <a:ahLst/>
              <a:cxnLst/>
              <a:rect l="l" t="t" r="r" b="b"/>
              <a:pathLst>
                <a:path w="57150">
                  <a:moveTo>
                    <a:pt x="56895"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7" name="object 87"/>
            <p:cNvSpPr/>
            <p:nvPr/>
          </p:nvSpPr>
          <p:spPr>
            <a:xfrm>
              <a:off x="840713" y="3336706"/>
              <a:ext cx="57150" cy="0"/>
            </a:xfrm>
            <a:custGeom>
              <a:avLst/>
              <a:gdLst/>
              <a:ahLst/>
              <a:cxnLst/>
              <a:rect l="l" t="t" r="r" b="b"/>
              <a:pathLst>
                <a:path w="57150">
                  <a:moveTo>
                    <a:pt x="56895" y="0"/>
                  </a:moveTo>
                  <a:lnTo>
                    <a:pt x="0" y="0"/>
                  </a:lnTo>
                </a:path>
              </a:pathLst>
            </a:custGeom>
            <a:ln w="13004">
              <a:solidFill>
                <a:srgbClr val="000000"/>
              </a:solidFill>
            </a:ln>
          </p:spPr>
          <p:txBody>
            <a:bodyPr wrap="square" lIns="0" tIns="0" rIns="0" bIns="0" rtlCol="0"/>
            <a:lstStyle/>
            <a:p>
              <a:endParaRPr sz="1125">
                <a:solidFill>
                  <a:prstClr val="black"/>
                </a:solidFill>
              </a:endParaRPr>
            </a:p>
          </p:txBody>
        </p:sp>
        <p:sp>
          <p:nvSpPr>
            <p:cNvPr id="88" name="object 88"/>
            <p:cNvSpPr/>
            <p:nvPr/>
          </p:nvSpPr>
          <p:spPr>
            <a:xfrm>
              <a:off x="897609" y="3097743"/>
              <a:ext cx="5442585" cy="3535045"/>
            </a:xfrm>
            <a:custGeom>
              <a:avLst/>
              <a:gdLst/>
              <a:ahLst/>
              <a:cxnLst/>
              <a:rect l="l" t="t" r="r" b="b"/>
              <a:pathLst>
                <a:path w="5442585" h="3535045">
                  <a:moveTo>
                    <a:pt x="0" y="3534704"/>
                  </a:moveTo>
                  <a:lnTo>
                    <a:pt x="0" y="0"/>
                  </a:lnTo>
                </a:path>
                <a:path w="5442585" h="3535045">
                  <a:moveTo>
                    <a:pt x="5442508" y="3534704"/>
                  </a:moveTo>
                  <a:lnTo>
                    <a:pt x="5442508" y="0"/>
                  </a:lnTo>
                </a:path>
                <a:path w="5442585" h="3535045">
                  <a:moveTo>
                    <a:pt x="0" y="3534704"/>
                  </a:moveTo>
                  <a:lnTo>
                    <a:pt x="5442508" y="3534704"/>
                  </a:lnTo>
                </a:path>
                <a:path w="5442585" h="3535045">
                  <a:moveTo>
                    <a:pt x="0" y="0"/>
                  </a:moveTo>
                  <a:lnTo>
                    <a:pt x="5442508" y="0"/>
                  </a:lnTo>
                </a:path>
              </a:pathLst>
            </a:custGeom>
            <a:ln w="13004">
              <a:solidFill>
                <a:srgbClr val="000000"/>
              </a:solidFill>
            </a:ln>
          </p:spPr>
          <p:txBody>
            <a:bodyPr wrap="square" lIns="0" tIns="0" rIns="0" bIns="0" rtlCol="0"/>
            <a:lstStyle/>
            <a:p>
              <a:endParaRPr sz="1125">
                <a:solidFill>
                  <a:prstClr val="black"/>
                </a:solidFill>
              </a:endParaRPr>
            </a:p>
          </p:txBody>
        </p:sp>
        <p:sp>
          <p:nvSpPr>
            <p:cNvPr id="89" name="object 89"/>
            <p:cNvSpPr/>
            <p:nvPr/>
          </p:nvSpPr>
          <p:spPr>
            <a:xfrm>
              <a:off x="4497858" y="3170895"/>
              <a:ext cx="1769107" cy="542040"/>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grpSp>
      <p:grpSp>
        <p:nvGrpSpPr>
          <p:cNvPr id="90" name="object 90"/>
          <p:cNvGrpSpPr/>
          <p:nvPr/>
        </p:nvGrpSpPr>
        <p:grpSpPr>
          <a:xfrm>
            <a:off x="696640" y="4746923"/>
            <a:ext cx="219224" cy="84832"/>
            <a:chOff x="990776" y="6751180"/>
            <a:chExt cx="311785" cy="120650"/>
          </a:xfrm>
        </p:grpSpPr>
        <p:sp>
          <p:nvSpPr>
            <p:cNvPr id="91" name="object 91"/>
            <p:cNvSpPr/>
            <p:nvPr/>
          </p:nvSpPr>
          <p:spPr>
            <a:xfrm>
              <a:off x="1127634" y="6751180"/>
              <a:ext cx="70549" cy="118503"/>
            </a:xfrm>
            <a:prstGeom prst="rect">
              <a:avLst/>
            </a:prstGeom>
            <a:blipFill>
              <a:blip r:embed="rId24" cstate="print"/>
              <a:stretch>
                <a:fillRect/>
              </a:stretch>
            </a:blipFill>
          </p:spPr>
          <p:txBody>
            <a:bodyPr wrap="square" lIns="0" tIns="0" rIns="0" bIns="0" rtlCol="0"/>
            <a:lstStyle/>
            <a:p>
              <a:endParaRPr sz="1125">
                <a:solidFill>
                  <a:prstClr val="black"/>
                </a:solidFill>
              </a:endParaRPr>
            </a:p>
          </p:txBody>
        </p:sp>
        <p:sp>
          <p:nvSpPr>
            <p:cNvPr id="92" name="object 92"/>
            <p:cNvSpPr/>
            <p:nvPr/>
          </p:nvSpPr>
          <p:spPr>
            <a:xfrm>
              <a:off x="1225656" y="6751180"/>
              <a:ext cx="76728" cy="120611"/>
            </a:xfrm>
            <a:prstGeom prst="rect">
              <a:avLst/>
            </a:prstGeom>
            <a:blipFill>
              <a:blip r:embed="rId25" cstate="print"/>
              <a:stretch>
                <a:fillRect/>
              </a:stretch>
            </a:blipFill>
          </p:spPr>
          <p:txBody>
            <a:bodyPr wrap="square" lIns="0" tIns="0" rIns="0" bIns="0" rtlCol="0"/>
            <a:lstStyle/>
            <a:p>
              <a:endParaRPr sz="1125">
                <a:solidFill>
                  <a:prstClr val="black"/>
                </a:solidFill>
              </a:endParaRPr>
            </a:p>
          </p:txBody>
        </p:sp>
        <p:sp>
          <p:nvSpPr>
            <p:cNvPr id="93" name="object 93"/>
            <p:cNvSpPr/>
            <p:nvPr/>
          </p:nvSpPr>
          <p:spPr>
            <a:xfrm>
              <a:off x="990776" y="6811975"/>
              <a:ext cx="102235" cy="13970"/>
            </a:xfrm>
            <a:custGeom>
              <a:avLst/>
              <a:gdLst/>
              <a:ahLst/>
              <a:cxnLst/>
              <a:rect l="l" t="t" r="r" b="b"/>
              <a:pathLst>
                <a:path w="102234" h="13970">
                  <a:moveTo>
                    <a:pt x="101762" y="0"/>
                  </a:moveTo>
                  <a:lnTo>
                    <a:pt x="0" y="0"/>
                  </a:lnTo>
                  <a:lnTo>
                    <a:pt x="0" y="13487"/>
                  </a:lnTo>
                  <a:lnTo>
                    <a:pt x="101762" y="13487"/>
                  </a:lnTo>
                  <a:lnTo>
                    <a:pt x="101762"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94" name="object 94"/>
          <p:cNvGrpSpPr/>
          <p:nvPr/>
        </p:nvGrpSpPr>
        <p:grpSpPr>
          <a:xfrm>
            <a:off x="1392442" y="4745433"/>
            <a:ext cx="221903" cy="86617"/>
            <a:chOff x="1980361" y="6749059"/>
            <a:chExt cx="315595" cy="123189"/>
          </a:xfrm>
        </p:grpSpPr>
        <p:sp>
          <p:nvSpPr>
            <p:cNvPr id="95" name="object 95"/>
            <p:cNvSpPr/>
            <p:nvPr/>
          </p:nvSpPr>
          <p:spPr>
            <a:xfrm>
              <a:off x="2117217" y="6751180"/>
              <a:ext cx="70548" cy="118503"/>
            </a:xfrm>
            <a:prstGeom prst="rect">
              <a:avLst/>
            </a:prstGeom>
            <a:blipFill>
              <a:blip r:embed="rId26" cstate="print"/>
              <a:stretch>
                <a:fillRect/>
              </a:stretch>
            </a:blipFill>
          </p:spPr>
          <p:txBody>
            <a:bodyPr wrap="square" lIns="0" tIns="0" rIns="0" bIns="0" rtlCol="0"/>
            <a:lstStyle/>
            <a:p>
              <a:endParaRPr sz="1125">
                <a:solidFill>
                  <a:prstClr val="black"/>
                </a:solidFill>
              </a:endParaRPr>
            </a:p>
          </p:txBody>
        </p:sp>
        <p:sp>
          <p:nvSpPr>
            <p:cNvPr id="96" name="object 96"/>
            <p:cNvSpPr/>
            <p:nvPr/>
          </p:nvSpPr>
          <p:spPr>
            <a:xfrm>
              <a:off x="2213457" y="6749059"/>
              <a:ext cx="81927" cy="122732"/>
            </a:xfrm>
            <a:prstGeom prst="rect">
              <a:avLst/>
            </a:prstGeom>
            <a:blipFill>
              <a:blip r:embed="rId27" cstate="print"/>
              <a:stretch>
                <a:fillRect/>
              </a:stretch>
            </a:blipFill>
          </p:spPr>
          <p:txBody>
            <a:bodyPr wrap="square" lIns="0" tIns="0" rIns="0" bIns="0" rtlCol="0"/>
            <a:lstStyle/>
            <a:p>
              <a:endParaRPr sz="1125">
                <a:solidFill>
                  <a:prstClr val="black"/>
                </a:solidFill>
              </a:endParaRPr>
            </a:p>
          </p:txBody>
        </p:sp>
        <p:sp>
          <p:nvSpPr>
            <p:cNvPr id="97" name="object 97"/>
            <p:cNvSpPr/>
            <p:nvPr/>
          </p:nvSpPr>
          <p:spPr>
            <a:xfrm>
              <a:off x="1980361" y="6811975"/>
              <a:ext cx="102235" cy="13970"/>
            </a:xfrm>
            <a:custGeom>
              <a:avLst/>
              <a:gdLst/>
              <a:ahLst/>
              <a:cxnLst/>
              <a:rect l="l" t="t" r="r" b="b"/>
              <a:pathLst>
                <a:path w="102235" h="13970">
                  <a:moveTo>
                    <a:pt x="101765" y="0"/>
                  </a:moveTo>
                  <a:lnTo>
                    <a:pt x="0" y="0"/>
                  </a:lnTo>
                  <a:lnTo>
                    <a:pt x="0" y="13487"/>
                  </a:lnTo>
                  <a:lnTo>
                    <a:pt x="101765" y="13487"/>
                  </a:lnTo>
                  <a:lnTo>
                    <a:pt x="101765"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98" name="object 98"/>
          <p:cNvGrpSpPr/>
          <p:nvPr/>
        </p:nvGrpSpPr>
        <p:grpSpPr>
          <a:xfrm>
            <a:off x="2124587" y="4746923"/>
            <a:ext cx="146446" cy="84832"/>
            <a:chOff x="3021634" y="6751180"/>
            <a:chExt cx="208279" cy="120650"/>
          </a:xfrm>
        </p:grpSpPr>
        <p:sp>
          <p:nvSpPr>
            <p:cNvPr id="99" name="object 99"/>
            <p:cNvSpPr/>
            <p:nvPr/>
          </p:nvSpPr>
          <p:spPr>
            <a:xfrm>
              <a:off x="3153130" y="6751180"/>
              <a:ext cx="76720" cy="120611"/>
            </a:xfrm>
            <a:prstGeom prst="rect">
              <a:avLst/>
            </a:prstGeom>
            <a:blipFill>
              <a:blip r:embed="rId28" cstate="print"/>
              <a:stretch>
                <a:fillRect/>
              </a:stretch>
            </a:blipFill>
          </p:spPr>
          <p:txBody>
            <a:bodyPr wrap="square" lIns="0" tIns="0" rIns="0" bIns="0" rtlCol="0"/>
            <a:lstStyle/>
            <a:p>
              <a:endParaRPr sz="1125">
                <a:solidFill>
                  <a:prstClr val="black"/>
                </a:solidFill>
              </a:endParaRPr>
            </a:p>
          </p:txBody>
        </p:sp>
        <p:sp>
          <p:nvSpPr>
            <p:cNvPr id="100" name="object 100"/>
            <p:cNvSpPr/>
            <p:nvPr/>
          </p:nvSpPr>
          <p:spPr>
            <a:xfrm>
              <a:off x="3021634" y="6811975"/>
              <a:ext cx="102235" cy="13970"/>
            </a:xfrm>
            <a:custGeom>
              <a:avLst/>
              <a:gdLst/>
              <a:ahLst/>
              <a:cxnLst/>
              <a:rect l="l" t="t" r="r" b="b"/>
              <a:pathLst>
                <a:path w="102235" h="13970">
                  <a:moveTo>
                    <a:pt x="101765" y="0"/>
                  </a:moveTo>
                  <a:lnTo>
                    <a:pt x="0" y="0"/>
                  </a:lnTo>
                  <a:lnTo>
                    <a:pt x="0" y="13487"/>
                  </a:lnTo>
                  <a:lnTo>
                    <a:pt x="101765" y="13487"/>
                  </a:lnTo>
                  <a:lnTo>
                    <a:pt x="101765" y="0"/>
                  </a:lnTo>
                  <a:close/>
                </a:path>
              </a:pathLst>
            </a:custGeom>
            <a:solidFill>
              <a:srgbClr val="000000"/>
            </a:solidFill>
          </p:spPr>
          <p:txBody>
            <a:bodyPr wrap="square" lIns="0" tIns="0" rIns="0" bIns="0" rtlCol="0"/>
            <a:lstStyle/>
            <a:p>
              <a:endParaRPr sz="1125">
                <a:solidFill>
                  <a:prstClr val="black"/>
                </a:solidFill>
              </a:endParaRPr>
            </a:p>
          </p:txBody>
        </p:sp>
      </p:grpSp>
      <p:sp>
        <p:nvSpPr>
          <p:cNvPr id="101" name="object 101"/>
          <p:cNvSpPr/>
          <p:nvPr/>
        </p:nvSpPr>
        <p:spPr>
          <a:xfrm>
            <a:off x="2863679" y="4745432"/>
            <a:ext cx="57605" cy="86296"/>
          </a:xfrm>
          <a:prstGeom prst="rect">
            <a:avLst/>
          </a:prstGeom>
          <a:blipFill>
            <a:blip r:embed="rId29" cstate="print"/>
            <a:stretch>
              <a:fillRect/>
            </a:stretch>
          </a:blipFill>
        </p:spPr>
        <p:txBody>
          <a:bodyPr wrap="square" lIns="0" tIns="0" rIns="0" bIns="0" rtlCol="0"/>
          <a:lstStyle/>
          <a:p>
            <a:endParaRPr sz="1125">
              <a:solidFill>
                <a:prstClr val="black"/>
              </a:solidFill>
            </a:endParaRPr>
          </a:p>
        </p:txBody>
      </p:sp>
      <p:sp>
        <p:nvSpPr>
          <p:cNvPr id="102" name="object 102"/>
          <p:cNvSpPr/>
          <p:nvPr/>
        </p:nvSpPr>
        <p:spPr>
          <a:xfrm>
            <a:off x="3560739" y="4746924"/>
            <a:ext cx="53944" cy="84805"/>
          </a:xfrm>
          <a:prstGeom prst="rect">
            <a:avLst/>
          </a:prstGeom>
          <a:blipFill>
            <a:blip r:embed="rId28" cstate="print"/>
            <a:stretch>
              <a:fillRect/>
            </a:stretch>
          </a:blipFill>
        </p:spPr>
        <p:txBody>
          <a:bodyPr wrap="square" lIns="0" tIns="0" rIns="0" bIns="0" rtlCol="0"/>
          <a:lstStyle/>
          <a:p>
            <a:endParaRPr sz="1125">
              <a:solidFill>
                <a:prstClr val="black"/>
              </a:solidFill>
            </a:endParaRPr>
          </a:p>
        </p:txBody>
      </p:sp>
      <p:grpSp>
        <p:nvGrpSpPr>
          <p:cNvPr id="103" name="object 103"/>
          <p:cNvGrpSpPr/>
          <p:nvPr/>
        </p:nvGrpSpPr>
        <p:grpSpPr>
          <a:xfrm>
            <a:off x="4223965" y="4745433"/>
            <a:ext cx="125462" cy="86617"/>
            <a:chOff x="6007417" y="6749059"/>
            <a:chExt cx="178435" cy="123189"/>
          </a:xfrm>
        </p:grpSpPr>
        <p:sp>
          <p:nvSpPr>
            <p:cNvPr id="104" name="object 104"/>
            <p:cNvSpPr/>
            <p:nvPr/>
          </p:nvSpPr>
          <p:spPr>
            <a:xfrm>
              <a:off x="6007417" y="6751180"/>
              <a:ext cx="70561" cy="118503"/>
            </a:xfrm>
            <a:prstGeom prst="rect">
              <a:avLst/>
            </a:prstGeom>
            <a:blipFill>
              <a:blip r:embed="rId24" cstate="print"/>
              <a:stretch>
                <a:fillRect/>
              </a:stretch>
            </a:blipFill>
          </p:spPr>
          <p:txBody>
            <a:bodyPr wrap="square" lIns="0" tIns="0" rIns="0" bIns="0" rtlCol="0"/>
            <a:lstStyle/>
            <a:p>
              <a:endParaRPr sz="1125">
                <a:solidFill>
                  <a:prstClr val="black"/>
                </a:solidFill>
              </a:endParaRPr>
            </a:p>
          </p:txBody>
        </p:sp>
        <p:sp>
          <p:nvSpPr>
            <p:cNvPr id="105" name="object 105"/>
            <p:cNvSpPr/>
            <p:nvPr/>
          </p:nvSpPr>
          <p:spPr>
            <a:xfrm>
              <a:off x="6103658" y="6749059"/>
              <a:ext cx="81927" cy="122732"/>
            </a:xfrm>
            <a:prstGeom prst="rect">
              <a:avLst/>
            </a:prstGeom>
            <a:blipFill>
              <a:blip r:embed="rId29" cstate="print"/>
              <a:stretch>
                <a:fillRect/>
              </a:stretch>
            </a:blipFill>
          </p:spPr>
          <p:txBody>
            <a:bodyPr wrap="square" lIns="0" tIns="0" rIns="0" bIns="0" rtlCol="0"/>
            <a:lstStyle/>
            <a:p>
              <a:endParaRPr sz="1125">
                <a:solidFill>
                  <a:prstClr val="black"/>
                </a:solidFill>
              </a:endParaRPr>
            </a:p>
          </p:txBody>
        </p:sp>
      </p:grpSp>
      <p:sp>
        <p:nvSpPr>
          <p:cNvPr id="106" name="object 106"/>
          <p:cNvSpPr/>
          <p:nvPr/>
        </p:nvSpPr>
        <p:spPr>
          <a:xfrm>
            <a:off x="2513984" y="4923991"/>
            <a:ext cx="60578" cy="62525"/>
          </a:xfrm>
          <a:prstGeom prst="rect">
            <a:avLst/>
          </a:prstGeom>
          <a:blipFill>
            <a:blip r:embed="rId30" cstate="print"/>
            <a:stretch>
              <a:fillRect/>
            </a:stretch>
          </a:blipFill>
        </p:spPr>
        <p:txBody>
          <a:bodyPr wrap="square" lIns="0" tIns="0" rIns="0" bIns="0" rtlCol="0"/>
          <a:lstStyle/>
          <a:p>
            <a:endParaRPr sz="1125">
              <a:solidFill>
                <a:prstClr val="black"/>
              </a:solidFill>
            </a:endParaRPr>
          </a:p>
        </p:txBody>
      </p:sp>
      <p:sp>
        <p:nvSpPr>
          <p:cNvPr id="107" name="object 107"/>
          <p:cNvSpPr/>
          <p:nvPr/>
        </p:nvSpPr>
        <p:spPr>
          <a:xfrm>
            <a:off x="485977" y="4509054"/>
            <a:ext cx="57607" cy="86296"/>
          </a:xfrm>
          <a:prstGeom prst="rect">
            <a:avLst/>
          </a:prstGeom>
          <a:blipFill>
            <a:blip r:embed="rId31" cstate="print"/>
            <a:stretch>
              <a:fillRect/>
            </a:stretch>
          </a:blipFill>
        </p:spPr>
        <p:txBody>
          <a:bodyPr wrap="square" lIns="0" tIns="0" rIns="0" bIns="0" rtlCol="0"/>
          <a:lstStyle/>
          <a:p>
            <a:endParaRPr sz="1125">
              <a:solidFill>
                <a:prstClr val="black"/>
              </a:solidFill>
            </a:endParaRPr>
          </a:p>
        </p:txBody>
      </p:sp>
      <p:grpSp>
        <p:nvGrpSpPr>
          <p:cNvPr id="108" name="object 108"/>
          <p:cNvGrpSpPr/>
          <p:nvPr/>
        </p:nvGrpSpPr>
        <p:grpSpPr>
          <a:xfrm>
            <a:off x="414547" y="4068187"/>
            <a:ext cx="129480" cy="86617"/>
            <a:chOff x="589578" y="5785865"/>
            <a:chExt cx="184150" cy="123189"/>
          </a:xfrm>
        </p:grpSpPr>
        <p:sp>
          <p:nvSpPr>
            <p:cNvPr id="109" name="object 109"/>
            <p:cNvSpPr/>
            <p:nvPr/>
          </p:nvSpPr>
          <p:spPr>
            <a:xfrm>
              <a:off x="589578" y="5787986"/>
              <a:ext cx="76728" cy="120611"/>
            </a:xfrm>
            <a:prstGeom prst="rect">
              <a:avLst/>
            </a:prstGeom>
            <a:blipFill>
              <a:blip r:embed="rId32" cstate="print"/>
              <a:stretch>
                <a:fillRect/>
              </a:stretch>
            </a:blipFill>
          </p:spPr>
          <p:txBody>
            <a:bodyPr wrap="square" lIns="0" tIns="0" rIns="0" bIns="0" rtlCol="0"/>
            <a:lstStyle/>
            <a:p>
              <a:endParaRPr sz="1125">
                <a:solidFill>
                  <a:prstClr val="black"/>
                </a:solidFill>
              </a:endParaRPr>
            </a:p>
          </p:txBody>
        </p:sp>
        <p:sp>
          <p:nvSpPr>
            <p:cNvPr id="110" name="object 110"/>
            <p:cNvSpPr/>
            <p:nvPr/>
          </p:nvSpPr>
          <p:spPr>
            <a:xfrm>
              <a:off x="691177" y="5785865"/>
              <a:ext cx="81930" cy="122732"/>
            </a:xfrm>
            <a:prstGeom prst="rect">
              <a:avLst/>
            </a:prstGeom>
            <a:blipFill>
              <a:blip r:embed="rId33" cstate="print"/>
              <a:stretch>
                <a:fillRect/>
              </a:stretch>
            </a:blipFill>
          </p:spPr>
          <p:txBody>
            <a:bodyPr wrap="square" lIns="0" tIns="0" rIns="0" bIns="0" rtlCol="0"/>
            <a:lstStyle/>
            <a:p>
              <a:endParaRPr sz="1125">
                <a:solidFill>
                  <a:prstClr val="black"/>
                </a:solidFill>
              </a:endParaRPr>
            </a:p>
          </p:txBody>
        </p:sp>
      </p:grpSp>
      <p:grpSp>
        <p:nvGrpSpPr>
          <p:cNvPr id="111" name="object 111"/>
          <p:cNvGrpSpPr/>
          <p:nvPr/>
        </p:nvGrpSpPr>
        <p:grpSpPr>
          <a:xfrm>
            <a:off x="345631" y="3627320"/>
            <a:ext cx="198239" cy="86617"/>
            <a:chOff x="491564" y="5158854"/>
            <a:chExt cx="281940" cy="123189"/>
          </a:xfrm>
        </p:grpSpPr>
        <p:sp>
          <p:nvSpPr>
            <p:cNvPr id="112" name="object 112"/>
            <p:cNvSpPr/>
            <p:nvPr/>
          </p:nvSpPr>
          <p:spPr>
            <a:xfrm>
              <a:off x="587800" y="5158854"/>
              <a:ext cx="81928" cy="122732"/>
            </a:xfrm>
            <a:prstGeom prst="rect">
              <a:avLst/>
            </a:prstGeom>
            <a:blipFill>
              <a:blip r:embed="rId34" cstate="print"/>
              <a:stretch>
                <a:fillRect/>
              </a:stretch>
            </a:blipFill>
          </p:spPr>
          <p:txBody>
            <a:bodyPr wrap="square" lIns="0" tIns="0" rIns="0" bIns="0" rtlCol="0"/>
            <a:lstStyle/>
            <a:p>
              <a:endParaRPr sz="1125">
                <a:solidFill>
                  <a:prstClr val="black"/>
                </a:solidFill>
              </a:endParaRPr>
            </a:p>
          </p:txBody>
        </p:sp>
        <p:sp>
          <p:nvSpPr>
            <p:cNvPr id="113" name="object 113"/>
            <p:cNvSpPr/>
            <p:nvPr/>
          </p:nvSpPr>
          <p:spPr>
            <a:xfrm>
              <a:off x="491564" y="5160962"/>
              <a:ext cx="70551" cy="118516"/>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114" name="object 114"/>
            <p:cNvSpPr/>
            <p:nvPr/>
          </p:nvSpPr>
          <p:spPr>
            <a:xfrm>
              <a:off x="691187" y="5158854"/>
              <a:ext cx="81930" cy="122732"/>
            </a:xfrm>
            <a:prstGeom prst="rect">
              <a:avLst/>
            </a:prstGeom>
            <a:blipFill>
              <a:blip r:embed="rId35" cstate="print"/>
              <a:stretch>
                <a:fillRect/>
              </a:stretch>
            </a:blipFill>
          </p:spPr>
          <p:txBody>
            <a:bodyPr wrap="square" lIns="0" tIns="0" rIns="0" bIns="0" rtlCol="0"/>
            <a:lstStyle/>
            <a:p>
              <a:endParaRPr sz="1125">
                <a:solidFill>
                  <a:prstClr val="black"/>
                </a:solidFill>
              </a:endParaRPr>
            </a:p>
          </p:txBody>
        </p:sp>
      </p:grpSp>
      <p:grpSp>
        <p:nvGrpSpPr>
          <p:cNvPr id="115" name="object 115"/>
          <p:cNvGrpSpPr/>
          <p:nvPr/>
        </p:nvGrpSpPr>
        <p:grpSpPr>
          <a:xfrm>
            <a:off x="345631" y="3186452"/>
            <a:ext cx="198239" cy="86617"/>
            <a:chOff x="491564" y="4531842"/>
            <a:chExt cx="281940" cy="123189"/>
          </a:xfrm>
        </p:grpSpPr>
        <p:sp>
          <p:nvSpPr>
            <p:cNvPr id="116" name="object 116"/>
            <p:cNvSpPr/>
            <p:nvPr/>
          </p:nvSpPr>
          <p:spPr>
            <a:xfrm>
              <a:off x="491564" y="4533950"/>
              <a:ext cx="70551" cy="118516"/>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117" name="object 117"/>
            <p:cNvSpPr/>
            <p:nvPr/>
          </p:nvSpPr>
          <p:spPr>
            <a:xfrm>
              <a:off x="589588" y="4533950"/>
              <a:ext cx="76728" cy="120624"/>
            </a:xfrm>
            <a:prstGeom prst="rect">
              <a:avLst/>
            </a:prstGeom>
            <a:blipFill>
              <a:blip r:embed="rId36" cstate="print"/>
              <a:stretch>
                <a:fillRect/>
              </a:stretch>
            </a:blipFill>
          </p:spPr>
          <p:txBody>
            <a:bodyPr wrap="square" lIns="0" tIns="0" rIns="0" bIns="0" rtlCol="0"/>
            <a:lstStyle/>
            <a:p>
              <a:endParaRPr sz="1125">
                <a:solidFill>
                  <a:prstClr val="black"/>
                </a:solidFill>
              </a:endParaRPr>
            </a:p>
          </p:txBody>
        </p:sp>
        <p:sp>
          <p:nvSpPr>
            <p:cNvPr id="118" name="object 118"/>
            <p:cNvSpPr/>
            <p:nvPr/>
          </p:nvSpPr>
          <p:spPr>
            <a:xfrm>
              <a:off x="691187" y="4531842"/>
              <a:ext cx="81930" cy="122732"/>
            </a:xfrm>
            <a:prstGeom prst="rect">
              <a:avLst/>
            </a:prstGeom>
            <a:blipFill>
              <a:blip r:embed="rId37" cstate="print"/>
              <a:stretch>
                <a:fillRect/>
              </a:stretch>
            </a:blipFill>
          </p:spPr>
          <p:txBody>
            <a:bodyPr wrap="square" lIns="0" tIns="0" rIns="0" bIns="0" rtlCol="0"/>
            <a:lstStyle/>
            <a:p>
              <a:endParaRPr sz="1125">
                <a:solidFill>
                  <a:prstClr val="black"/>
                </a:solidFill>
              </a:endParaRPr>
            </a:p>
          </p:txBody>
        </p:sp>
      </p:grpSp>
      <p:grpSp>
        <p:nvGrpSpPr>
          <p:cNvPr id="119" name="object 119"/>
          <p:cNvGrpSpPr/>
          <p:nvPr/>
        </p:nvGrpSpPr>
        <p:grpSpPr>
          <a:xfrm>
            <a:off x="341403" y="2745585"/>
            <a:ext cx="202257" cy="86617"/>
            <a:chOff x="485550" y="3904831"/>
            <a:chExt cx="287655" cy="123189"/>
          </a:xfrm>
        </p:grpSpPr>
        <p:sp>
          <p:nvSpPr>
            <p:cNvPr id="120" name="object 120"/>
            <p:cNvSpPr/>
            <p:nvPr/>
          </p:nvSpPr>
          <p:spPr>
            <a:xfrm>
              <a:off x="485550" y="3904831"/>
              <a:ext cx="75265" cy="120624"/>
            </a:xfrm>
            <a:prstGeom prst="rect">
              <a:avLst/>
            </a:prstGeom>
            <a:blipFill>
              <a:blip r:embed="rId38" cstate="print"/>
              <a:stretch>
                <a:fillRect/>
              </a:stretch>
            </a:blipFill>
          </p:spPr>
          <p:txBody>
            <a:bodyPr wrap="square" lIns="0" tIns="0" rIns="0" bIns="0" rtlCol="0"/>
            <a:lstStyle/>
            <a:p>
              <a:endParaRPr sz="1125">
                <a:solidFill>
                  <a:prstClr val="black"/>
                </a:solidFill>
              </a:endParaRPr>
            </a:p>
          </p:txBody>
        </p:sp>
        <p:sp>
          <p:nvSpPr>
            <p:cNvPr id="121" name="object 121"/>
            <p:cNvSpPr/>
            <p:nvPr/>
          </p:nvSpPr>
          <p:spPr>
            <a:xfrm>
              <a:off x="587800" y="3904831"/>
              <a:ext cx="81928" cy="122732"/>
            </a:xfrm>
            <a:prstGeom prst="rect">
              <a:avLst/>
            </a:prstGeom>
            <a:blipFill>
              <a:blip r:embed="rId34" cstate="print"/>
              <a:stretch>
                <a:fillRect/>
              </a:stretch>
            </a:blipFill>
          </p:spPr>
          <p:txBody>
            <a:bodyPr wrap="square" lIns="0" tIns="0" rIns="0" bIns="0" rtlCol="0"/>
            <a:lstStyle/>
            <a:p>
              <a:endParaRPr sz="1125">
                <a:solidFill>
                  <a:prstClr val="black"/>
                </a:solidFill>
              </a:endParaRPr>
            </a:p>
          </p:txBody>
        </p:sp>
        <p:sp>
          <p:nvSpPr>
            <p:cNvPr id="122" name="object 122"/>
            <p:cNvSpPr/>
            <p:nvPr/>
          </p:nvSpPr>
          <p:spPr>
            <a:xfrm>
              <a:off x="691187" y="3904831"/>
              <a:ext cx="81930" cy="122732"/>
            </a:xfrm>
            <a:prstGeom prst="rect">
              <a:avLst/>
            </a:prstGeom>
            <a:blipFill>
              <a:blip r:embed="rId35" cstate="print"/>
              <a:stretch>
                <a:fillRect/>
              </a:stretch>
            </a:blipFill>
          </p:spPr>
          <p:txBody>
            <a:bodyPr wrap="square" lIns="0" tIns="0" rIns="0" bIns="0" rtlCol="0"/>
            <a:lstStyle/>
            <a:p>
              <a:endParaRPr sz="1125">
                <a:solidFill>
                  <a:prstClr val="black"/>
                </a:solidFill>
              </a:endParaRPr>
            </a:p>
          </p:txBody>
        </p:sp>
      </p:grpSp>
      <p:grpSp>
        <p:nvGrpSpPr>
          <p:cNvPr id="123" name="object 123"/>
          <p:cNvGrpSpPr/>
          <p:nvPr/>
        </p:nvGrpSpPr>
        <p:grpSpPr>
          <a:xfrm>
            <a:off x="341403" y="2304717"/>
            <a:ext cx="202257" cy="86617"/>
            <a:chOff x="485550" y="3277819"/>
            <a:chExt cx="287655" cy="123189"/>
          </a:xfrm>
        </p:grpSpPr>
        <p:sp>
          <p:nvSpPr>
            <p:cNvPr id="124" name="object 124"/>
            <p:cNvSpPr/>
            <p:nvPr/>
          </p:nvSpPr>
          <p:spPr>
            <a:xfrm>
              <a:off x="485550" y="3277819"/>
              <a:ext cx="75265" cy="120624"/>
            </a:xfrm>
            <a:prstGeom prst="rect">
              <a:avLst/>
            </a:prstGeom>
            <a:blipFill>
              <a:blip r:embed="rId39" cstate="print"/>
              <a:stretch>
                <a:fillRect/>
              </a:stretch>
            </a:blipFill>
          </p:spPr>
          <p:txBody>
            <a:bodyPr wrap="square" lIns="0" tIns="0" rIns="0" bIns="0" rtlCol="0"/>
            <a:lstStyle/>
            <a:p>
              <a:endParaRPr sz="1125">
                <a:solidFill>
                  <a:prstClr val="black"/>
                </a:solidFill>
              </a:endParaRPr>
            </a:p>
          </p:txBody>
        </p:sp>
        <p:sp>
          <p:nvSpPr>
            <p:cNvPr id="125" name="object 125"/>
            <p:cNvSpPr/>
            <p:nvPr/>
          </p:nvSpPr>
          <p:spPr>
            <a:xfrm>
              <a:off x="589588" y="3279927"/>
              <a:ext cx="76728" cy="120624"/>
            </a:xfrm>
            <a:prstGeom prst="rect">
              <a:avLst/>
            </a:prstGeom>
            <a:blipFill>
              <a:blip r:embed="rId36" cstate="print"/>
              <a:stretch>
                <a:fillRect/>
              </a:stretch>
            </a:blipFill>
          </p:spPr>
          <p:txBody>
            <a:bodyPr wrap="square" lIns="0" tIns="0" rIns="0" bIns="0" rtlCol="0"/>
            <a:lstStyle/>
            <a:p>
              <a:endParaRPr sz="1125">
                <a:solidFill>
                  <a:prstClr val="black"/>
                </a:solidFill>
              </a:endParaRPr>
            </a:p>
          </p:txBody>
        </p:sp>
        <p:sp>
          <p:nvSpPr>
            <p:cNvPr id="126" name="object 126"/>
            <p:cNvSpPr/>
            <p:nvPr/>
          </p:nvSpPr>
          <p:spPr>
            <a:xfrm>
              <a:off x="691187" y="3277819"/>
              <a:ext cx="81930" cy="122732"/>
            </a:xfrm>
            <a:prstGeom prst="rect">
              <a:avLst/>
            </a:prstGeom>
            <a:blipFill>
              <a:blip r:embed="rId35" cstate="print"/>
              <a:stretch>
                <a:fillRect/>
              </a:stretch>
            </a:blipFill>
          </p:spPr>
          <p:txBody>
            <a:bodyPr wrap="square" lIns="0" tIns="0" rIns="0" bIns="0" rtlCol="0"/>
            <a:lstStyle/>
            <a:p>
              <a:endParaRPr sz="1125">
                <a:solidFill>
                  <a:prstClr val="black"/>
                </a:solidFill>
              </a:endParaRPr>
            </a:p>
          </p:txBody>
        </p:sp>
      </p:grpSp>
      <p:sp>
        <p:nvSpPr>
          <p:cNvPr id="127" name="object 127"/>
          <p:cNvSpPr/>
          <p:nvPr/>
        </p:nvSpPr>
        <p:spPr>
          <a:xfrm>
            <a:off x="176717" y="3332131"/>
            <a:ext cx="101841" cy="184594"/>
          </a:xfrm>
          <a:prstGeom prst="rect">
            <a:avLst/>
          </a:prstGeom>
          <a:blipFill>
            <a:blip r:embed="rId40" cstate="print"/>
            <a:stretch>
              <a:fillRect/>
            </a:stretch>
          </a:blipFill>
        </p:spPr>
        <p:txBody>
          <a:bodyPr wrap="square" lIns="0" tIns="0" rIns="0" bIns="0" rtlCol="0"/>
          <a:lstStyle/>
          <a:p>
            <a:endParaRPr sz="1125">
              <a:solidFill>
                <a:prstClr val="black"/>
              </a:solidFill>
            </a:endParaRPr>
          </a:p>
        </p:txBody>
      </p:sp>
    </p:spTree>
    <p:extLst>
      <p:ext uri="{BB962C8B-B14F-4D97-AF65-F5344CB8AC3E}">
        <p14:creationId xmlns:p14="http://schemas.microsoft.com/office/powerpoint/2010/main" val="41785473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879" y="79670"/>
            <a:ext cx="5790456"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4" dirty="0"/>
              <a:t> </a:t>
            </a:r>
            <a:r>
              <a:rPr sz="4219" spc="-21" dirty="0"/>
              <a:t>Intuition</a:t>
            </a:r>
            <a:endParaRPr sz="4219"/>
          </a:p>
        </p:txBody>
      </p:sp>
      <p:grpSp>
        <p:nvGrpSpPr>
          <p:cNvPr id="3" name="object 3"/>
          <p:cNvGrpSpPr/>
          <p:nvPr/>
        </p:nvGrpSpPr>
        <p:grpSpPr>
          <a:xfrm>
            <a:off x="612049" y="1579078"/>
            <a:ext cx="6309271" cy="4123283"/>
            <a:chOff x="870469" y="2245799"/>
            <a:chExt cx="8973185" cy="5864225"/>
          </a:xfrm>
        </p:grpSpPr>
        <p:sp>
          <p:nvSpPr>
            <p:cNvPr id="4" name="object 4"/>
            <p:cNvSpPr/>
            <p:nvPr/>
          </p:nvSpPr>
          <p:spPr>
            <a:xfrm>
              <a:off x="1366360"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1366360"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2979083"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2979083"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4591838"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4591838"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6204566"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6204566"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7817294"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7817294"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9430022"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9430022"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870469" y="7738638"/>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870469" y="7738638"/>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870469" y="6578549"/>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870469" y="6578549"/>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870469" y="5418455"/>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870469" y="5418455"/>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870469" y="4258377"/>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870469" y="4258377"/>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870469" y="3098273"/>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870469" y="3098273"/>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963193" y="2256396"/>
              <a:ext cx="8869680" cy="5760720"/>
            </a:xfrm>
            <a:custGeom>
              <a:avLst/>
              <a:gdLst/>
              <a:ahLst/>
              <a:cxnLst/>
              <a:rect l="l" t="t" r="r" b="b"/>
              <a:pathLst>
                <a:path w="8869680" h="5760720">
                  <a:moveTo>
                    <a:pt x="0" y="5760519"/>
                  </a:moveTo>
                  <a:lnTo>
                    <a:pt x="0" y="0"/>
                  </a:lnTo>
                </a:path>
                <a:path w="8869680" h="5760720">
                  <a:moveTo>
                    <a:pt x="8869673" y="5760519"/>
                  </a:moveTo>
                  <a:lnTo>
                    <a:pt x="8869673" y="0"/>
                  </a:lnTo>
                </a:path>
                <a:path w="8869680" h="5760720">
                  <a:moveTo>
                    <a:pt x="0" y="5760519"/>
                  </a:moveTo>
                  <a:lnTo>
                    <a:pt x="8869673" y="5760519"/>
                  </a:lnTo>
                </a:path>
                <a:path w="8869680" h="5760720">
                  <a:moveTo>
                    <a:pt x="0" y="0"/>
                  </a:moveTo>
                  <a:lnTo>
                    <a:pt x="8869673" y="0"/>
                  </a:lnTo>
                </a:path>
              </a:pathLst>
            </a:custGeom>
            <a:ln w="21193">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1313375" y="2465262"/>
              <a:ext cx="8169313" cy="536602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8" name="object 28"/>
            <p:cNvSpPr/>
            <p:nvPr/>
          </p:nvSpPr>
          <p:spPr>
            <a:xfrm>
              <a:off x="1622139" y="3969371"/>
              <a:ext cx="7008495" cy="3731260"/>
            </a:xfrm>
            <a:custGeom>
              <a:avLst/>
              <a:gdLst/>
              <a:ahLst/>
              <a:cxnLst/>
              <a:rect l="l" t="t" r="r" b="b"/>
              <a:pathLst>
                <a:path w="7008495" h="3731259">
                  <a:moveTo>
                    <a:pt x="918281" y="488865"/>
                  </a:moveTo>
                  <a:lnTo>
                    <a:pt x="2201046" y="1171787"/>
                  </a:lnTo>
                  <a:lnTo>
                    <a:pt x="5848421" y="3113525"/>
                  </a:lnTo>
                  <a:lnTo>
                    <a:pt x="6006130" y="3197493"/>
                  </a:lnTo>
                  <a:lnTo>
                    <a:pt x="525104" y="279548"/>
                  </a:lnTo>
                  <a:lnTo>
                    <a:pt x="5903896" y="3143062"/>
                  </a:lnTo>
                  <a:lnTo>
                    <a:pt x="0" y="0"/>
                  </a:lnTo>
                  <a:lnTo>
                    <a:pt x="235780" y="125521"/>
                  </a:lnTo>
                  <a:lnTo>
                    <a:pt x="7007969" y="3730839"/>
                  </a:lnTo>
                  <a:lnTo>
                    <a:pt x="2049456" y="1091065"/>
                  </a:lnTo>
                  <a:lnTo>
                    <a:pt x="6161270" y="3280089"/>
                  </a:lnTo>
                  <a:lnTo>
                    <a:pt x="6668971" y="3550367"/>
                  </a:lnTo>
                  <a:lnTo>
                    <a:pt x="5134926" y="2733695"/>
                  </a:lnTo>
                  <a:lnTo>
                    <a:pt x="4214393" y="2243619"/>
                  </a:lnTo>
                  <a:lnTo>
                    <a:pt x="5222351" y="2780229"/>
                  </a:lnTo>
                </a:path>
              </a:pathLst>
            </a:custGeom>
            <a:ln w="39738">
              <a:solidFill>
                <a:srgbClr val="1F77B4"/>
              </a:solidFill>
            </a:ln>
          </p:spPr>
          <p:txBody>
            <a:bodyPr wrap="square" lIns="0" tIns="0" rIns="0" bIns="0" rtlCol="0"/>
            <a:lstStyle/>
            <a:p>
              <a:endParaRPr sz="1125">
                <a:solidFill>
                  <a:prstClr val="black"/>
                </a:solidFill>
              </a:endParaRPr>
            </a:p>
          </p:txBody>
        </p:sp>
        <p:sp>
          <p:nvSpPr>
            <p:cNvPr id="29" name="object 29"/>
            <p:cNvSpPr/>
            <p:nvPr/>
          </p:nvSpPr>
          <p:spPr>
            <a:xfrm>
              <a:off x="1673100" y="5185110"/>
              <a:ext cx="7573009" cy="2413635"/>
            </a:xfrm>
            <a:custGeom>
              <a:avLst/>
              <a:gdLst/>
              <a:ahLst/>
              <a:cxnLst/>
              <a:rect l="l" t="t" r="r" b="b"/>
              <a:pathLst>
                <a:path w="7573009" h="2413634">
                  <a:moveTo>
                    <a:pt x="0" y="0"/>
                  </a:moveTo>
                  <a:lnTo>
                    <a:pt x="3471237" y="1106271"/>
                  </a:lnTo>
                  <a:lnTo>
                    <a:pt x="7160205" y="2281924"/>
                  </a:lnTo>
                  <a:lnTo>
                    <a:pt x="4163432" y="1326866"/>
                  </a:lnTo>
                  <a:lnTo>
                    <a:pt x="7572428" y="2413295"/>
                  </a:lnTo>
                  <a:lnTo>
                    <a:pt x="2390716" y="761896"/>
                  </a:lnTo>
                  <a:lnTo>
                    <a:pt x="3420292" y="1090032"/>
                  </a:lnTo>
                  <a:lnTo>
                    <a:pt x="2530066" y="806324"/>
                  </a:lnTo>
                  <a:lnTo>
                    <a:pt x="5841967" y="1861804"/>
                  </a:lnTo>
                  <a:lnTo>
                    <a:pt x="6169679" y="1966243"/>
                  </a:lnTo>
                  <a:lnTo>
                    <a:pt x="566710" y="180599"/>
                  </a:lnTo>
                  <a:lnTo>
                    <a:pt x="799605" y="254830"/>
                  </a:lnTo>
                  <a:lnTo>
                    <a:pt x="4345011" y="1384739"/>
                  </a:lnTo>
                  <a:lnTo>
                    <a:pt x="93216" y="29698"/>
                  </a:lnTo>
                  <a:lnTo>
                    <a:pt x="4258248" y="1357086"/>
                  </a:lnTo>
                </a:path>
              </a:pathLst>
            </a:custGeom>
            <a:ln w="39738">
              <a:solidFill>
                <a:srgbClr val="FF7F0E"/>
              </a:solidFill>
            </a:ln>
          </p:spPr>
          <p:txBody>
            <a:bodyPr wrap="square" lIns="0" tIns="0" rIns="0" bIns="0" rtlCol="0"/>
            <a:lstStyle/>
            <a:p>
              <a:endParaRPr sz="1125">
                <a:solidFill>
                  <a:prstClr val="black"/>
                </a:solidFill>
              </a:endParaRPr>
            </a:p>
          </p:txBody>
        </p:sp>
        <p:sp>
          <p:nvSpPr>
            <p:cNvPr id="30" name="object 30"/>
            <p:cNvSpPr/>
            <p:nvPr/>
          </p:nvSpPr>
          <p:spPr>
            <a:xfrm>
              <a:off x="1475379" y="4627682"/>
              <a:ext cx="7817484" cy="3128010"/>
            </a:xfrm>
            <a:custGeom>
              <a:avLst/>
              <a:gdLst/>
              <a:ahLst/>
              <a:cxnLst/>
              <a:rect l="l" t="t" r="r" b="b"/>
              <a:pathLst>
                <a:path w="7817484" h="3128009">
                  <a:moveTo>
                    <a:pt x="0" y="0"/>
                  </a:moveTo>
                  <a:lnTo>
                    <a:pt x="5174286" y="2070043"/>
                  </a:lnTo>
                  <a:lnTo>
                    <a:pt x="7082802" y="2833569"/>
                  </a:lnTo>
                  <a:lnTo>
                    <a:pt x="6327714" y="2531489"/>
                  </a:lnTo>
                  <a:lnTo>
                    <a:pt x="7116024" y="2846860"/>
                  </a:lnTo>
                  <a:lnTo>
                    <a:pt x="303518" y="121414"/>
                  </a:lnTo>
                  <a:lnTo>
                    <a:pt x="3871837" y="1548987"/>
                  </a:lnTo>
                  <a:lnTo>
                    <a:pt x="3645751" y="1458515"/>
                  </a:lnTo>
                  <a:lnTo>
                    <a:pt x="3595415" y="1438407"/>
                  </a:lnTo>
                  <a:lnTo>
                    <a:pt x="5666171" y="2266829"/>
                  </a:lnTo>
                  <a:lnTo>
                    <a:pt x="3263835" y="1305733"/>
                  </a:lnTo>
                  <a:lnTo>
                    <a:pt x="6500286" y="2600523"/>
                  </a:lnTo>
                  <a:lnTo>
                    <a:pt x="1600162" y="640163"/>
                  </a:lnTo>
                  <a:lnTo>
                    <a:pt x="7817226" y="3127391"/>
                  </a:lnTo>
                  <a:lnTo>
                    <a:pt x="6538329" y="2615750"/>
                  </a:lnTo>
                </a:path>
              </a:pathLst>
            </a:custGeom>
            <a:ln w="39738">
              <a:solidFill>
                <a:srgbClr val="2CA02C"/>
              </a:solidFill>
            </a:ln>
          </p:spPr>
          <p:txBody>
            <a:bodyPr wrap="square" lIns="0" tIns="0" rIns="0" bIns="0" rtlCol="0"/>
            <a:lstStyle/>
            <a:p>
              <a:endParaRPr sz="1125">
                <a:solidFill>
                  <a:prstClr val="black"/>
                </a:solidFill>
              </a:endParaRPr>
            </a:p>
          </p:txBody>
        </p:sp>
        <p:sp>
          <p:nvSpPr>
            <p:cNvPr id="31" name="object 31"/>
            <p:cNvSpPr/>
            <p:nvPr/>
          </p:nvSpPr>
          <p:spPr>
            <a:xfrm>
              <a:off x="5479838" y="2375612"/>
              <a:ext cx="4233812" cy="2071789"/>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sp>
        <p:nvSpPr>
          <p:cNvPr id="32" name="object 32"/>
          <p:cNvSpPr/>
          <p:nvPr/>
        </p:nvSpPr>
        <p:spPr>
          <a:xfrm>
            <a:off x="940832" y="5772945"/>
            <a:ext cx="80840" cy="135793"/>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3" name="object 33"/>
          <p:cNvSpPr/>
          <p:nvPr/>
        </p:nvSpPr>
        <p:spPr>
          <a:xfrm>
            <a:off x="1053158" y="5772945"/>
            <a:ext cx="87922" cy="13821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4" name="object 34"/>
          <p:cNvSpPr/>
          <p:nvPr/>
        </p:nvSpPr>
        <p:spPr>
          <a:xfrm>
            <a:off x="784008" y="5842614"/>
            <a:ext cx="116979" cy="15627"/>
          </a:xfrm>
          <a:custGeom>
            <a:avLst/>
            <a:gdLst/>
            <a:ahLst/>
            <a:cxnLst/>
            <a:rect l="l" t="t" r="r" b="b"/>
            <a:pathLst>
              <a:path w="166369" h="22225">
                <a:moveTo>
                  <a:pt x="165837" y="0"/>
                </a:moveTo>
                <a:lnTo>
                  <a:pt x="0" y="0"/>
                </a:lnTo>
                <a:lnTo>
                  <a:pt x="0" y="21983"/>
                </a:lnTo>
                <a:lnTo>
                  <a:pt x="165837" y="21983"/>
                </a:lnTo>
                <a:lnTo>
                  <a:pt x="165837" y="0"/>
                </a:lnTo>
                <a:close/>
              </a:path>
            </a:pathLst>
          </a:custGeom>
          <a:solidFill>
            <a:srgbClr val="000000"/>
          </a:solidFill>
        </p:spPr>
        <p:txBody>
          <a:bodyPr wrap="square" lIns="0" tIns="0" rIns="0" bIns="0" rtlCol="0"/>
          <a:lstStyle/>
          <a:p>
            <a:endParaRPr sz="1125">
              <a:solidFill>
                <a:prstClr val="black"/>
              </a:solidFill>
            </a:endParaRPr>
          </a:p>
        </p:txBody>
      </p:sp>
      <p:grpSp>
        <p:nvGrpSpPr>
          <p:cNvPr id="35" name="object 35"/>
          <p:cNvGrpSpPr/>
          <p:nvPr/>
        </p:nvGrpSpPr>
        <p:grpSpPr>
          <a:xfrm>
            <a:off x="2074785" y="5770525"/>
            <a:ext cx="204490" cy="140643"/>
            <a:chOff x="2950806" y="8206968"/>
            <a:chExt cx="290830" cy="200025"/>
          </a:xfrm>
        </p:grpSpPr>
        <p:sp>
          <p:nvSpPr>
            <p:cNvPr id="36" name="object 36"/>
            <p:cNvSpPr/>
            <p:nvPr/>
          </p:nvSpPr>
          <p:spPr>
            <a:xfrm>
              <a:off x="2950806" y="8210410"/>
              <a:ext cx="114973" cy="19312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7" name="object 37"/>
            <p:cNvSpPr/>
            <p:nvPr/>
          </p:nvSpPr>
          <p:spPr>
            <a:xfrm>
              <a:off x="3107639" y="8206968"/>
              <a:ext cx="133527" cy="200012"/>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sp>
        <p:nvSpPr>
          <p:cNvPr id="38" name="object 38"/>
          <p:cNvSpPr/>
          <p:nvPr/>
        </p:nvSpPr>
        <p:spPr>
          <a:xfrm>
            <a:off x="1917963" y="5842614"/>
            <a:ext cx="116979" cy="15627"/>
          </a:xfrm>
          <a:custGeom>
            <a:avLst/>
            <a:gdLst/>
            <a:ahLst/>
            <a:cxnLst/>
            <a:rect l="l" t="t" r="r" b="b"/>
            <a:pathLst>
              <a:path w="166369" h="22225">
                <a:moveTo>
                  <a:pt x="165836" y="0"/>
                </a:moveTo>
                <a:lnTo>
                  <a:pt x="0" y="0"/>
                </a:lnTo>
                <a:lnTo>
                  <a:pt x="0" y="21983"/>
                </a:lnTo>
                <a:lnTo>
                  <a:pt x="165836" y="21983"/>
                </a:lnTo>
                <a:lnTo>
                  <a:pt x="165836" y="0"/>
                </a:lnTo>
                <a:close/>
              </a:path>
            </a:pathLst>
          </a:custGeom>
          <a:solidFill>
            <a:srgbClr val="000000"/>
          </a:solidFill>
        </p:spPr>
        <p:txBody>
          <a:bodyPr wrap="square" lIns="0" tIns="0" rIns="0" bIns="0" rtlCol="0"/>
          <a:lstStyle/>
          <a:p>
            <a:endParaRPr sz="1125">
              <a:solidFill>
                <a:prstClr val="black"/>
              </a:solidFill>
            </a:endParaRPr>
          </a:p>
        </p:txBody>
      </p:sp>
      <p:sp>
        <p:nvSpPr>
          <p:cNvPr id="39" name="object 39"/>
          <p:cNvSpPr/>
          <p:nvPr/>
        </p:nvSpPr>
        <p:spPr>
          <a:xfrm>
            <a:off x="3261827" y="5772945"/>
            <a:ext cx="87922" cy="13821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40" name="object 40"/>
          <p:cNvSpPr/>
          <p:nvPr/>
        </p:nvSpPr>
        <p:spPr>
          <a:xfrm>
            <a:off x="3111147" y="5842614"/>
            <a:ext cx="116979" cy="15627"/>
          </a:xfrm>
          <a:custGeom>
            <a:avLst/>
            <a:gdLst/>
            <a:ahLst/>
            <a:cxnLst/>
            <a:rect l="l" t="t" r="r" b="b"/>
            <a:pathLst>
              <a:path w="166370" h="22225">
                <a:moveTo>
                  <a:pt x="165849" y="0"/>
                </a:moveTo>
                <a:lnTo>
                  <a:pt x="0" y="0"/>
                </a:lnTo>
                <a:lnTo>
                  <a:pt x="0" y="21983"/>
                </a:lnTo>
                <a:lnTo>
                  <a:pt x="165849" y="21983"/>
                </a:lnTo>
                <a:lnTo>
                  <a:pt x="165849" y="0"/>
                </a:lnTo>
                <a:close/>
              </a:path>
            </a:pathLst>
          </a:custGeom>
          <a:solidFill>
            <a:srgbClr val="000000"/>
          </a:solidFill>
        </p:spPr>
        <p:txBody>
          <a:bodyPr wrap="square" lIns="0" tIns="0" rIns="0" bIns="0" rtlCol="0"/>
          <a:lstStyle/>
          <a:p>
            <a:endParaRPr sz="1125">
              <a:solidFill>
                <a:prstClr val="black"/>
              </a:solidFill>
            </a:endParaRPr>
          </a:p>
        </p:txBody>
      </p:sp>
      <p:sp>
        <p:nvSpPr>
          <p:cNvPr id="41" name="object 41"/>
          <p:cNvSpPr/>
          <p:nvPr/>
        </p:nvSpPr>
        <p:spPr>
          <a:xfrm>
            <a:off x="4315656" y="5770525"/>
            <a:ext cx="93878" cy="140633"/>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42" name="object 42"/>
          <p:cNvSpPr/>
          <p:nvPr/>
        </p:nvSpPr>
        <p:spPr>
          <a:xfrm>
            <a:off x="5451663" y="5772945"/>
            <a:ext cx="87922" cy="138213"/>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grpSp>
        <p:nvGrpSpPr>
          <p:cNvPr id="43" name="object 43"/>
          <p:cNvGrpSpPr/>
          <p:nvPr/>
        </p:nvGrpSpPr>
        <p:grpSpPr>
          <a:xfrm>
            <a:off x="6532530" y="5770525"/>
            <a:ext cx="204490" cy="140643"/>
            <a:chOff x="9290710" y="8206968"/>
            <a:chExt cx="290830" cy="200025"/>
          </a:xfrm>
        </p:grpSpPr>
        <p:sp>
          <p:nvSpPr>
            <p:cNvPr id="44" name="object 44"/>
            <p:cNvSpPr/>
            <p:nvPr/>
          </p:nvSpPr>
          <p:spPr>
            <a:xfrm>
              <a:off x="9290710" y="8210410"/>
              <a:ext cx="114985" cy="193128"/>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5" name="object 45"/>
            <p:cNvSpPr/>
            <p:nvPr/>
          </p:nvSpPr>
          <p:spPr>
            <a:xfrm>
              <a:off x="9447542" y="8206968"/>
              <a:ext cx="133527" cy="200012"/>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sp>
        <p:nvSpPr>
          <p:cNvPr id="46" name="object 46"/>
          <p:cNvSpPr/>
          <p:nvPr/>
        </p:nvSpPr>
        <p:spPr>
          <a:xfrm>
            <a:off x="3745745" y="6061517"/>
            <a:ext cx="98726" cy="101893"/>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7" name="object 47"/>
          <p:cNvSpPr/>
          <p:nvPr/>
        </p:nvSpPr>
        <p:spPr>
          <a:xfrm>
            <a:off x="440688" y="5373743"/>
            <a:ext cx="93883" cy="140633"/>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8" name="object 48"/>
          <p:cNvGrpSpPr/>
          <p:nvPr/>
        </p:nvGrpSpPr>
        <p:grpSpPr>
          <a:xfrm>
            <a:off x="324278" y="4558052"/>
            <a:ext cx="210741" cy="140643"/>
            <a:chOff x="461196" y="6482562"/>
            <a:chExt cx="299720" cy="200025"/>
          </a:xfrm>
        </p:grpSpPr>
        <p:sp>
          <p:nvSpPr>
            <p:cNvPr id="49" name="object 49"/>
            <p:cNvSpPr/>
            <p:nvPr/>
          </p:nvSpPr>
          <p:spPr>
            <a:xfrm>
              <a:off x="461196" y="6486004"/>
              <a:ext cx="125044" cy="196570"/>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50" name="object 50"/>
            <p:cNvSpPr/>
            <p:nvPr/>
          </p:nvSpPr>
          <p:spPr>
            <a:xfrm>
              <a:off x="626774" y="6482562"/>
              <a:ext cx="133522" cy="200012"/>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grpSp>
        <p:nvGrpSpPr>
          <p:cNvPr id="51" name="object 51"/>
          <p:cNvGrpSpPr/>
          <p:nvPr/>
        </p:nvGrpSpPr>
        <p:grpSpPr>
          <a:xfrm>
            <a:off x="211966" y="3742360"/>
            <a:ext cx="322808" cy="140643"/>
            <a:chOff x="301462" y="5322468"/>
            <a:chExt cx="459105" cy="200025"/>
          </a:xfrm>
        </p:grpSpPr>
        <p:sp>
          <p:nvSpPr>
            <p:cNvPr id="52" name="object 52"/>
            <p:cNvSpPr/>
            <p:nvPr/>
          </p:nvSpPr>
          <p:spPr>
            <a:xfrm>
              <a:off x="301462" y="5325910"/>
              <a:ext cx="114978" cy="193128"/>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sp>
          <p:nvSpPr>
            <p:cNvPr id="53" name="object 53"/>
            <p:cNvSpPr/>
            <p:nvPr/>
          </p:nvSpPr>
          <p:spPr>
            <a:xfrm>
              <a:off x="458298" y="5322468"/>
              <a:ext cx="133522" cy="200012"/>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4" name="object 54"/>
            <p:cNvSpPr/>
            <p:nvPr/>
          </p:nvSpPr>
          <p:spPr>
            <a:xfrm>
              <a:off x="626790" y="5322468"/>
              <a:ext cx="133522" cy="200012"/>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grpSp>
      <p:sp>
        <p:nvSpPr>
          <p:cNvPr id="55" name="object 55"/>
          <p:cNvSpPr/>
          <p:nvPr/>
        </p:nvSpPr>
        <p:spPr>
          <a:xfrm>
            <a:off x="211965" y="2929089"/>
            <a:ext cx="80844" cy="135793"/>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grpSp>
        <p:nvGrpSpPr>
          <p:cNvPr id="56" name="object 56"/>
          <p:cNvGrpSpPr/>
          <p:nvPr/>
        </p:nvGrpSpPr>
        <p:grpSpPr>
          <a:xfrm>
            <a:off x="324290" y="2926669"/>
            <a:ext cx="210741" cy="140643"/>
            <a:chOff x="461213" y="4162374"/>
            <a:chExt cx="299720" cy="200025"/>
          </a:xfrm>
        </p:grpSpPr>
        <p:sp>
          <p:nvSpPr>
            <p:cNvPr id="57" name="object 57"/>
            <p:cNvSpPr/>
            <p:nvPr/>
          </p:nvSpPr>
          <p:spPr>
            <a:xfrm>
              <a:off x="461213" y="4165815"/>
              <a:ext cx="125044" cy="196583"/>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8" name="object 58"/>
            <p:cNvSpPr/>
            <p:nvPr/>
          </p:nvSpPr>
          <p:spPr>
            <a:xfrm>
              <a:off x="626790" y="4162374"/>
              <a:ext cx="133522" cy="200025"/>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grpSp>
      <p:grpSp>
        <p:nvGrpSpPr>
          <p:cNvPr id="59" name="object 59"/>
          <p:cNvGrpSpPr/>
          <p:nvPr/>
        </p:nvGrpSpPr>
        <p:grpSpPr>
          <a:xfrm>
            <a:off x="205074" y="2110978"/>
            <a:ext cx="329952" cy="140643"/>
            <a:chOff x="291660" y="3002279"/>
            <a:chExt cx="469265" cy="200025"/>
          </a:xfrm>
        </p:grpSpPr>
        <p:sp>
          <p:nvSpPr>
            <p:cNvPr id="60" name="object 60"/>
            <p:cNvSpPr/>
            <p:nvPr/>
          </p:nvSpPr>
          <p:spPr>
            <a:xfrm>
              <a:off x="291660" y="3002279"/>
              <a:ext cx="122660" cy="196583"/>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61" name="object 61"/>
            <p:cNvSpPr/>
            <p:nvPr/>
          </p:nvSpPr>
          <p:spPr>
            <a:xfrm>
              <a:off x="458298" y="3002279"/>
              <a:ext cx="133522" cy="200025"/>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62" name="object 62"/>
            <p:cNvSpPr/>
            <p:nvPr/>
          </p:nvSpPr>
          <p:spPr>
            <a:xfrm>
              <a:off x="626790" y="3002279"/>
              <a:ext cx="133522" cy="200025"/>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grpSp>
      <p:sp>
        <p:nvSpPr>
          <p:cNvPr id="63" name="object 63"/>
          <p:cNvSpPr txBox="1"/>
          <p:nvPr/>
        </p:nvSpPr>
        <p:spPr>
          <a:xfrm>
            <a:off x="7028852" y="2198373"/>
            <a:ext cx="1862733" cy="214586"/>
          </a:xfrm>
          <a:prstGeom prst="rect">
            <a:avLst/>
          </a:prstGeom>
        </p:spPr>
        <p:txBody>
          <a:bodyPr vert="horz" wrap="square" lIns="0" tIns="8930" rIns="0" bIns="0" rtlCol="0">
            <a:spAutoFit/>
          </a:bodyPr>
          <a:lstStyle/>
          <a:p>
            <a:pPr marL="8929">
              <a:spcBef>
                <a:spcPts val="70"/>
              </a:spcBef>
            </a:pPr>
            <a:r>
              <a:rPr sz="1336" spc="-11" dirty="0">
                <a:solidFill>
                  <a:prstClr val="black"/>
                </a:solidFill>
                <a:latin typeface="Arial"/>
                <a:cs typeface="Arial"/>
              </a:rPr>
              <a:t>linear </a:t>
            </a:r>
            <a:r>
              <a:rPr sz="1336" spc="-7" dirty="0">
                <a:solidFill>
                  <a:prstClr val="black"/>
                </a:solidFill>
                <a:latin typeface="Arial"/>
                <a:cs typeface="Arial"/>
              </a:rPr>
              <a:t>regression</a:t>
            </a:r>
            <a:r>
              <a:rPr sz="1336" spc="-21" dirty="0">
                <a:solidFill>
                  <a:prstClr val="black"/>
                </a:solidFill>
                <a:latin typeface="Arial"/>
                <a:cs typeface="Arial"/>
              </a:rPr>
              <a:t> </a:t>
            </a:r>
            <a:r>
              <a:rPr sz="1336" spc="11" dirty="0">
                <a:solidFill>
                  <a:prstClr val="black"/>
                </a:solidFill>
                <a:latin typeface="Arial"/>
                <a:cs typeface="Arial"/>
              </a:rPr>
              <a:t>models</a:t>
            </a:r>
            <a:endParaRPr sz="1336">
              <a:solidFill>
                <a:prstClr val="black"/>
              </a:solidFill>
              <a:latin typeface="Arial"/>
              <a:cs typeface="Arial"/>
            </a:endParaRPr>
          </a:p>
        </p:txBody>
      </p:sp>
      <mc:AlternateContent xmlns:mc="http://schemas.openxmlformats.org/markup-compatibility/2006" xmlns:p14="http://schemas.microsoft.com/office/powerpoint/2010/main">
        <mc:Choice Requires="p14">
          <p:contentPart p14:bwMode="auto" r:id="rId21">
            <p14:nvContentPartPr>
              <p14:cNvPr id="64" name="Ink 63"/>
              <p14:cNvContentPartPr/>
              <p14:nvPr/>
            </p14:nvContentPartPr>
            <p14:xfrm>
              <a:off x="2649960" y="3185280"/>
              <a:ext cx="3452040" cy="2314440"/>
            </p14:xfrm>
          </p:contentPart>
        </mc:Choice>
        <mc:Fallback xmlns="">
          <p:pic>
            <p:nvPicPr>
              <p:cNvPr id="64" name="Ink 63"/>
              <p:cNvPicPr/>
              <p:nvPr/>
            </p:nvPicPr>
            <p:blipFill>
              <a:blip r:embed="rId22"/>
              <a:stretch>
                <a:fillRect/>
              </a:stretch>
            </p:blipFill>
            <p:spPr>
              <a:xfrm>
                <a:off x="2642760" y="3176640"/>
                <a:ext cx="3468960" cy="2329200"/>
              </a:xfrm>
              <a:prstGeom prst="rect">
                <a:avLst/>
              </a:prstGeom>
            </p:spPr>
          </p:pic>
        </mc:Fallback>
      </mc:AlternateContent>
    </p:spTree>
    <p:extLst>
      <p:ext uri="{BB962C8B-B14F-4D97-AF65-F5344CB8AC3E}">
        <p14:creationId xmlns:p14="http://schemas.microsoft.com/office/powerpoint/2010/main" val="184907477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7879" y="79670"/>
            <a:ext cx="5790456"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4" dirty="0"/>
              <a:t> </a:t>
            </a:r>
            <a:r>
              <a:rPr sz="4219" spc="-21" dirty="0"/>
              <a:t>Intuition</a:t>
            </a:r>
            <a:endParaRPr sz="4219"/>
          </a:p>
        </p:txBody>
      </p:sp>
      <p:grpSp>
        <p:nvGrpSpPr>
          <p:cNvPr id="3" name="object 3"/>
          <p:cNvGrpSpPr/>
          <p:nvPr/>
        </p:nvGrpSpPr>
        <p:grpSpPr>
          <a:xfrm>
            <a:off x="612049" y="1579078"/>
            <a:ext cx="6309271" cy="4123283"/>
            <a:chOff x="870469" y="2245799"/>
            <a:chExt cx="8973185" cy="5864225"/>
          </a:xfrm>
        </p:grpSpPr>
        <p:sp>
          <p:nvSpPr>
            <p:cNvPr id="4" name="object 4"/>
            <p:cNvSpPr/>
            <p:nvPr/>
          </p:nvSpPr>
          <p:spPr>
            <a:xfrm>
              <a:off x="1366360"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1366360"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2979083"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2979083"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4591838"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4591838"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6204566"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6204566"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7817294"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7817294"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9430022" y="8016915"/>
              <a:ext cx="0" cy="93345"/>
            </a:xfrm>
            <a:custGeom>
              <a:avLst/>
              <a:gdLst/>
              <a:ahLst/>
              <a:cxnLst/>
              <a:rect l="l" t="t" r="r" b="b"/>
              <a:pathLst>
                <a:path h="93345">
                  <a:moveTo>
                    <a:pt x="0" y="0"/>
                  </a:moveTo>
                  <a:lnTo>
                    <a:pt x="0" y="92723"/>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9430022" y="8016915"/>
              <a:ext cx="0" cy="93345"/>
            </a:xfrm>
            <a:custGeom>
              <a:avLst/>
              <a:gdLst/>
              <a:ahLst/>
              <a:cxnLst/>
              <a:rect l="l" t="t" r="r" b="b"/>
              <a:pathLst>
                <a:path h="93345">
                  <a:moveTo>
                    <a:pt x="0" y="0"/>
                  </a:moveTo>
                  <a:lnTo>
                    <a:pt x="0" y="92723"/>
                  </a:lnTo>
                </a:path>
              </a:pathLst>
            </a:custGeom>
            <a:ln w="21193">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870469" y="7738638"/>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870469" y="7738638"/>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870469" y="6578549"/>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870469" y="6578549"/>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870469" y="5418455"/>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870469" y="5418455"/>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870469" y="4258377"/>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870469" y="4258377"/>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870469" y="3098273"/>
              <a:ext cx="93345" cy="0"/>
            </a:xfrm>
            <a:custGeom>
              <a:avLst/>
              <a:gdLst/>
              <a:ahLst/>
              <a:cxnLst/>
              <a:rect l="l" t="t" r="r" b="b"/>
              <a:pathLst>
                <a:path w="93344">
                  <a:moveTo>
                    <a:pt x="9272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870469" y="3098273"/>
              <a:ext cx="93345" cy="0"/>
            </a:xfrm>
            <a:custGeom>
              <a:avLst/>
              <a:gdLst/>
              <a:ahLst/>
              <a:cxnLst/>
              <a:rect l="l" t="t" r="r" b="b"/>
              <a:pathLst>
                <a:path w="93344">
                  <a:moveTo>
                    <a:pt x="92723" y="0"/>
                  </a:moveTo>
                  <a:lnTo>
                    <a:pt x="0" y="0"/>
                  </a:lnTo>
                </a:path>
              </a:pathLst>
            </a:custGeom>
            <a:ln w="21193">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963193" y="2256396"/>
              <a:ext cx="8869680" cy="5760720"/>
            </a:xfrm>
            <a:custGeom>
              <a:avLst/>
              <a:gdLst/>
              <a:ahLst/>
              <a:cxnLst/>
              <a:rect l="l" t="t" r="r" b="b"/>
              <a:pathLst>
                <a:path w="8869680" h="5760720">
                  <a:moveTo>
                    <a:pt x="0" y="5760519"/>
                  </a:moveTo>
                  <a:lnTo>
                    <a:pt x="0" y="0"/>
                  </a:lnTo>
                </a:path>
                <a:path w="8869680" h="5760720">
                  <a:moveTo>
                    <a:pt x="8869673" y="5760519"/>
                  </a:moveTo>
                  <a:lnTo>
                    <a:pt x="8869673" y="0"/>
                  </a:lnTo>
                </a:path>
                <a:path w="8869680" h="5760720">
                  <a:moveTo>
                    <a:pt x="0" y="5760519"/>
                  </a:moveTo>
                  <a:lnTo>
                    <a:pt x="8869673" y="5760519"/>
                  </a:lnTo>
                </a:path>
                <a:path w="8869680" h="5760720">
                  <a:moveTo>
                    <a:pt x="0" y="0"/>
                  </a:moveTo>
                  <a:lnTo>
                    <a:pt x="8869673" y="0"/>
                  </a:lnTo>
                </a:path>
              </a:pathLst>
            </a:custGeom>
            <a:ln w="21193">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1313375" y="2465262"/>
              <a:ext cx="8169313" cy="536602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8" name="object 28"/>
            <p:cNvSpPr/>
            <p:nvPr/>
          </p:nvSpPr>
          <p:spPr>
            <a:xfrm>
              <a:off x="1622139" y="3969371"/>
              <a:ext cx="7008495" cy="3731260"/>
            </a:xfrm>
            <a:custGeom>
              <a:avLst/>
              <a:gdLst/>
              <a:ahLst/>
              <a:cxnLst/>
              <a:rect l="l" t="t" r="r" b="b"/>
              <a:pathLst>
                <a:path w="7008495" h="3731259">
                  <a:moveTo>
                    <a:pt x="918281" y="488865"/>
                  </a:moveTo>
                  <a:lnTo>
                    <a:pt x="2201046" y="1171787"/>
                  </a:lnTo>
                  <a:lnTo>
                    <a:pt x="5848421" y="3113525"/>
                  </a:lnTo>
                  <a:lnTo>
                    <a:pt x="6006130" y="3197493"/>
                  </a:lnTo>
                  <a:lnTo>
                    <a:pt x="525104" y="279548"/>
                  </a:lnTo>
                  <a:lnTo>
                    <a:pt x="5903896" y="3143062"/>
                  </a:lnTo>
                  <a:lnTo>
                    <a:pt x="0" y="0"/>
                  </a:lnTo>
                  <a:lnTo>
                    <a:pt x="235780" y="125521"/>
                  </a:lnTo>
                  <a:lnTo>
                    <a:pt x="7007969" y="3730839"/>
                  </a:lnTo>
                  <a:lnTo>
                    <a:pt x="2049456" y="1091065"/>
                  </a:lnTo>
                  <a:lnTo>
                    <a:pt x="6161270" y="3280089"/>
                  </a:lnTo>
                  <a:lnTo>
                    <a:pt x="6668971" y="3550367"/>
                  </a:lnTo>
                  <a:lnTo>
                    <a:pt x="5134926" y="2733695"/>
                  </a:lnTo>
                  <a:lnTo>
                    <a:pt x="4214393" y="2243619"/>
                  </a:lnTo>
                  <a:lnTo>
                    <a:pt x="5222351" y="2780229"/>
                  </a:lnTo>
                </a:path>
              </a:pathLst>
            </a:custGeom>
            <a:ln w="39738">
              <a:solidFill>
                <a:srgbClr val="1F77B4"/>
              </a:solidFill>
            </a:ln>
          </p:spPr>
          <p:txBody>
            <a:bodyPr wrap="square" lIns="0" tIns="0" rIns="0" bIns="0" rtlCol="0"/>
            <a:lstStyle/>
            <a:p>
              <a:endParaRPr sz="1125">
                <a:solidFill>
                  <a:prstClr val="black"/>
                </a:solidFill>
              </a:endParaRPr>
            </a:p>
          </p:txBody>
        </p:sp>
        <p:sp>
          <p:nvSpPr>
            <p:cNvPr id="29" name="object 29"/>
            <p:cNvSpPr/>
            <p:nvPr/>
          </p:nvSpPr>
          <p:spPr>
            <a:xfrm>
              <a:off x="1673100" y="5185110"/>
              <a:ext cx="7573009" cy="2413635"/>
            </a:xfrm>
            <a:custGeom>
              <a:avLst/>
              <a:gdLst/>
              <a:ahLst/>
              <a:cxnLst/>
              <a:rect l="l" t="t" r="r" b="b"/>
              <a:pathLst>
                <a:path w="7573009" h="2413634">
                  <a:moveTo>
                    <a:pt x="0" y="0"/>
                  </a:moveTo>
                  <a:lnTo>
                    <a:pt x="3471237" y="1106271"/>
                  </a:lnTo>
                  <a:lnTo>
                    <a:pt x="7160205" y="2281924"/>
                  </a:lnTo>
                  <a:lnTo>
                    <a:pt x="4163432" y="1326866"/>
                  </a:lnTo>
                  <a:lnTo>
                    <a:pt x="7572428" y="2413295"/>
                  </a:lnTo>
                  <a:lnTo>
                    <a:pt x="2390716" y="761896"/>
                  </a:lnTo>
                  <a:lnTo>
                    <a:pt x="3420292" y="1090032"/>
                  </a:lnTo>
                  <a:lnTo>
                    <a:pt x="2530066" y="806324"/>
                  </a:lnTo>
                  <a:lnTo>
                    <a:pt x="5841967" y="1861804"/>
                  </a:lnTo>
                  <a:lnTo>
                    <a:pt x="6169679" y="1966243"/>
                  </a:lnTo>
                  <a:lnTo>
                    <a:pt x="566710" y="180599"/>
                  </a:lnTo>
                  <a:lnTo>
                    <a:pt x="799605" y="254830"/>
                  </a:lnTo>
                  <a:lnTo>
                    <a:pt x="4345011" y="1384739"/>
                  </a:lnTo>
                  <a:lnTo>
                    <a:pt x="93216" y="29698"/>
                  </a:lnTo>
                  <a:lnTo>
                    <a:pt x="4258248" y="1357086"/>
                  </a:lnTo>
                </a:path>
              </a:pathLst>
            </a:custGeom>
            <a:ln w="39738">
              <a:solidFill>
                <a:srgbClr val="FF7F0E"/>
              </a:solidFill>
            </a:ln>
          </p:spPr>
          <p:txBody>
            <a:bodyPr wrap="square" lIns="0" tIns="0" rIns="0" bIns="0" rtlCol="0"/>
            <a:lstStyle/>
            <a:p>
              <a:endParaRPr sz="1125">
                <a:solidFill>
                  <a:prstClr val="black"/>
                </a:solidFill>
              </a:endParaRPr>
            </a:p>
          </p:txBody>
        </p:sp>
        <p:sp>
          <p:nvSpPr>
            <p:cNvPr id="30" name="object 30"/>
            <p:cNvSpPr/>
            <p:nvPr/>
          </p:nvSpPr>
          <p:spPr>
            <a:xfrm>
              <a:off x="1475379" y="4627682"/>
              <a:ext cx="7817484" cy="3128010"/>
            </a:xfrm>
            <a:custGeom>
              <a:avLst/>
              <a:gdLst/>
              <a:ahLst/>
              <a:cxnLst/>
              <a:rect l="l" t="t" r="r" b="b"/>
              <a:pathLst>
                <a:path w="7817484" h="3128009">
                  <a:moveTo>
                    <a:pt x="0" y="0"/>
                  </a:moveTo>
                  <a:lnTo>
                    <a:pt x="5174286" y="2070043"/>
                  </a:lnTo>
                  <a:lnTo>
                    <a:pt x="7082802" y="2833569"/>
                  </a:lnTo>
                  <a:lnTo>
                    <a:pt x="6327714" y="2531489"/>
                  </a:lnTo>
                  <a:lnTo>
                    <a:pt x="7116024" y="2846860"/>
                  </a:lnTo>
                  <a:lnTo>
                    <a:pt x="303518" y="121414"/>
                  </a:lnTo>
                  <a:lnTo>
                    <a:pt x="3871837" y="1548987"/>
                  </a:lnTo>
                  <a:lnTo>
                    <a:pt x="3645751" y="1458515"/>
                  </a:lnTo>
                  <a:lnTo>
                    <a:pt x="3595415" y="1438407"/>
                  </a:lnTo>
                  <a:lnTo>
                    <a:pt x="5666171" y="2266829"/>
                  </a:lnTo>
                  <a:lnTo>
                    <a:pt x="3263835" y="1305733"/>
                  </a:lnTo>
                  <a:lnTo>
                    <a:pt x="6500286" y="2600523"/>
                  </a:lnTo>
                  <a:lnTo>
                    <a:pt x="1600162" y="640163"/>
                  </a:lnTo>
                  <a:lnTo>
                    <a:pt x="7817226" y="3127391"/>
                  </a:lnTo>
                  <a:lnTo>
                    <a:pt x="6538329" y="2615750"/>
                  </a:lnTo>
                </a:path>
              </a:pathLst>
            </a:custGeom>
            <a:ln w="39738">
              <a:solidFill>
                <a:srgbClr val="2CA02C"/>
              </a:solidFill>
            </a:ln>
          </p:spPr>
          <p:txBody>
            <a:bodyPr wrap="square" lIns="0" tIns="0" rIns="0" bIns="0" rtlCol="0"/>
            <a:lstStyle/>
            <a:p>
              <a:endParaRPr sz="1125">
                <a:solidFill>
                  <a:prstClr val="black"/>
                </a:solidFill>
              </a:endParaRPr>
            </a:p>
          </p:txBody>
        </p:sp>
        <p:sp>
          <p:nvSpPr>
            <p:cNvPr id="31" name="object 31"/>
            <p:cNvSpPr/>
            <p:nvPr/>
          </p:nvSpPr>
          <p:spPr>
            <a:xfrm>
              <a:off x="5479838" y="2375612"/>
              <a:ext cx="4233812" cy="2071789"/>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sp>
        <p:nvSpPr>
          <p:cNvPr id="32" name="object 32"/>
          <p:cNvSpPr/>
          <p:nvPr/>
        </p:nvSpPr>
        <p:spPr>
          <a:xfrm>
            <a:off x="940832" y="5772945"/>
            <a:ext cx="80840" cy="135793"/>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3" name="object 33"/>
          <p:cNvSpPr/>
          <p:nvPr/>
        </p:nvSpPr>
        <p:spPr>
          <a:xfrm>
            <a:off x="1053158" y="5772945"/>
            <a:ext cx="87922" cy="13821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4" name="object 34"/>
          <p:cNvSpPr/>
          <p:nvPr/>
        </p:nvSpPr>
        <p:spPr>
          <a:xfrm>
            <a:off x="784008" y="5842614"/>
            <a:ext cx="116979" cy="15627"/>
          </a:xfrm>
          <a:custGeom>
            <a:avLst/>
            <a:gdLst/>
            <a:ahLst/>
            <a:cxnLst/>
            <a:rect l="l" t="t" r="r" b="b"/>
            <a:pathLst>
              <a:path w="166369" h="22225">
                <a:moveTo>
                  <a:pt x="165837" y="0"/>
                </a:moveTo>
                <a:lnTo>
                  <a:pt x="0" y="0"/>
                </a:lnTo>
                <a:lnTo>
                  <a:pt x="0" y="21983"/>
                </a:lnTo>
                <a:lnTo>
                  <a:pt x="165837" y="21983"/>
                </a:lnTo>
                <a:lnTo>
                  <a:pt x="165837" y="0"/>
                </a:lnTo>
                <a:close/>
              </a:path>
            </a:pathLst>
          </a:custGeom>
          <a:solidFill>
            <a:srgbClr val="000000"/>
          </a:solidFill>
        </p:spPr>
        <p:txBody>
          <a:bodyPr wrap="square" lIns="0" tIns="0" rIns="0" bIns="0" rtlCol="0"/>
          <a:lstStyle/>
          <a:p>
            <a:endParaRPr sz="1125">
              <a:solidFill>
                <a:prstClr val="black"/>
              </a:solidFill>
            </a:endParaRPr>
          </a:p>
        </p:txBody>
      </p:sp>
      <p:grpSp>
        <p:nvGrpSpPr>
          <p:cNvPr id="35" name="object 35"/>
          <p:cNvGrpSpPr/>
          <p:nvPr/>
        </p:nvGrpSpPr>
        <p:grpSpPr>
          <a:xfrm>
            <a:off x="2074785" y="5770525"/>
            <a:ext cx="204490" cy="140643"/>
            <a:chOff x="2950806" y="8206968"/>
            <a:chExt cx="290830" cy="200025"/>
          </a:xfrm>
        </p:grpSpPr>
        <p:sp>
          <p:nvSpPr>
            <p:cNvPr id="36" name="object 36"/>
            <p:cNvSpPr/>
            <p:nvPr/>
          </p:nvSpPr>
          <p:spPr>
            <a:xfrm>
              <a:off x="2950806" y="8210410"/>
              <a:ext cx="114973" cy="19312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7" name="object 37"/>
            <p:cNvSpPr/>
            <p:nvPr/>
          </p:nvSpPr>
          <p:spPr>
            <a:xfrm>
              <a:off x="3107639" y="8206968"/>
              <a:ext cx="133527" cy="200012"/>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sp>
        <p:nvSpPr>
          <p:cNvPr id="38" name="object 38"/>
          <p:cNvSpPr/>
          <p:nvPr/>
        </p:nvSpPr>
        <p:spPr>
          <a:xfrm>
            <a:off x="1917963" y="5842614"/>
            <a:ext cx="116979" cy="15627"/>
          </a:xfrm>
          <a:custGeom>
            <a:avLst/>
            <a:gdLst/>
            <a:ahLst/>
            <a:cxnLst/>
            <a:rect l="l" t="t" r="r" b="b"/>
            <a:pathLst>
              <a:path w="166369" h="22225">
                <a:moveTo>
                  <a:pt x="165836" y="0"/>
                </a:moveTo>
                <a:lnTo>
                  <a:pt x="0" y="0"/>
                </a:lnTo>
                <a:lnTo>
                  <a:pt x="0" y="21983"/>
                </a:lnTo>
                <a:lnTo>
                  <a:pt x="165836" y="21983"/>
                </a:lnTo>
                <a:lnTo>
                  <a:pt x="165836" y="0"/>
                </a:lnTo>
                <a:close/>
              </a:path>
            </a:pathLst>
          </a:custGeom>
          <a:solidFill>
            <a:srgbClr val="000000"/>
          </a:solidFill>
        </p:spPr>
        <p:txBody>
          <a:bodyPr wrap="square" lIns="0" tIns="0" rIns="0" bIns="0" rtlCol="0"/>
          <a:lstStyle/>
          <a:p>
            <a:endParaRPr sz="1125">
              <a:solidFill>
                <a:prstClr val="black"/>
              </a:solidFill>
            </a:endParaRPr>
          </a:p>
        </p:txBody>
      </p:sp>
      <p:sp>
        <p:nvSpPr>
          <p:cNvPr id="39" name="object 39"/>
          <p:cNvSpPr/>
          <p:nvPr/>
        </p:nvSpPr>
        <p:spPr>
          <a:xfrm>
            <a:off x="3261827" y="5772945"/>
            <a:ext cx="87922" cy="13821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40" name="object 40"/>
          <p:cNvSpPr/>
          <p:nvPr/>
        </p:nvSpPr>
        <p:spPr>
          <a:xfrm>
            <a:off x="3111147" y="5842614"/>
            <a:ext cx="116979" cy="15627"/>
          </a:xfrm>
          <a:custGeom>
            <a:avLst/>
            <a:gdLst/>
            <a:ahLst/>
            <a:cxnLst/>
            <a:rect l="l" t="t" r="r" b="b"/>
            <a:pathLst>
              <a:path w="166370" h="22225">
                <a:moveTo>
                  <a:pt x="165849" y="0"/>
                </a:moveTo>
                <a:lnTo>
                  <a:pt x="0" y="0"/>
                </a:lnTo>
                <a:lnTo>
                  <a:pt x="0" y="21983"/>
                </a:lnTo>
                <a:lnTo>
                  <a:pt x="165849" y="21983"/>
                </a:lnTo>
                <a:lnTo>
                  <a:pt x="165849" y="0"/>
                </a:lnTo>
                <a:close/>
              </a:path>
            </a:pathLst>
          </a:custGeom>
          <a:solidFill>
            <a:srgbClr val="000000"/>
          </a:solidFill>
        </p:spPr>
        <p:txBody>
          <a:bodyPr wrap="square" lIns="0" tIns="0" rIns="0" bIns="0" rtlCol="0"/>
          <a:lstStyle/>
          <a:p>
            <a:endParaRPr sz="1125">
              <a:solidFill>
                <a:prstClr val="black"/>
              </a:solidFill>
            </a:endParaRPr>
          </a:p>
        </p:txBody>
      </p:sp>
      <p:sp>
        <p:nvSpPr>
          <p:cNvPr id="41" name="object 41"/>
          <p:cNvSpPr/>
          <p:nvPr/>
        </p:nvSpPr>
        <p:spPr>
          <a:xfrm>
            <a:off x="4315656" y="5770525"/>
            <a:ext cx="93878" cy="140633"/>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42" name="object 42"/>
          <p:cNvSpPr/>
          <p:nvPr/>
        </p:nvSpPr>
        <p:spPr>
          <a:xfrm>
            <a:off x="5451663" y="5772945"/>
            <a:ext cx="87922" cy="138213"/>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grpSp>
        <p:nvGrpSpPr>
          <p:cNvPr id="43" name="object 43"/>
          <p:cNvGrpSpPr/>
          <p:nvPr/>
        </p:nvGrpSpPr>
        <p:grpSpPr>
          <a:xfrm>
            <a:off x="6532530" y="5770525"/>
            <a:ext cx="204490" cy="140643"/>
            <a:chOff x="9290710" y="8206968"/>
            <a:chExt cx="290830" cy="200025"/>
          </a:xfrm>
        </p:grpSpPr>
        <p:sp>
          <p:nvSpPr>
            <p:cNvPr id="44" name="object 44"/>
            <p:cNvSpPr/>
            <p:nvPr/>
          </p:nvSpPr>
          <p:spPr>
            <a:xfrm>
              <a:off x="9290710" y="8210410"/>
              <a:ext cx="114985" cy="193128"/>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5" name="object 45"/>
            <p:cNvSpPr/>
            <p:nvPr/>
          </p:nvSpPr>
          <p:spPr>
            <a:xfrm>
              <a:off x="9447542" y="8206968"/>
              <a:ext cx="133527" cy="200012"/>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sp>
        <p:nvSpPr>
          <p:cNvPr id="46" name="object 46"/>
          <p:cNvSpPr/>
          <p:nvPr/>
        </p:nvSpPr>
        <p:spPr>
          <a:xfrm>
            <a:off x="3745745" y="6061517"/>
            <a:ext cx="98726" cy="101893"/>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7" name="object 47"/>
          <p:cNvSpPr/>
          <p:nvPr/>
        </p:nvSpPr>
        <p:spPr>
          <a:xfrm>
            <a:off x="440688" y="5373743"/>
            <a:ext cx="93883" cy="140633"/>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8" name="object 48"/>
          <p:cNvGrpSpPr/>
          <p:nvPr/>
        </p:nvGrpSpPr>
        <p:grpSpPr>
          <a:xfrm>
            <a:off x="324278" y="4558052"/>
            <a:ext cx="210741" cy="140643"/>
            <a:chOff x="461196" y="6482562"/>
            <a:chExt cx="299720" cy="200025"/>
          </a:xfrm>
        </p:grpSpPr>
        <p:sp>
          <p:nvSpPr>
            <p:cNvPr id="49" name="object 49"/>
            <p:cNvSpPr/>
            <p:nvPr/>
          </p:nvSpPr>
          <p:spPr>
            <a:xfrm>
              <a:off x="461196" y="6486004"/>
              <a:ext cx="125044" cy="196570"/>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50" name="object 50"/>
            <p:cNvSpPr/>
            <p:nvPr/>
          </p:nvSpPr>
          <p:spPr>
            <a:xfrm>
              <a:off x="626774" y="6482562"/>
              <a:ext cx="133522" cy="200012"/>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grpSp>
        <p:nvGrpSpPr>
          <p:cNvPr id="51" name="object 51"/>
          <p:cNvGrpSpPr/>
          <p:nvPr/>
        </p:nvGrpSpPr>
        <p:grpSpPr>
          <a:xfrm>
            <a:off x="211966" y="3742360"/>
            <a:ext cx="322808" cy="140643"/>
            <a:chOff x="301462" y="5322468"/>
            <a:chExt cx="459105" cy="200025"/>
          </a:xfrm>
        </p:grpSpPr>
        <p:sp>
          <p:nvSpPr>
            <p:cNvPr id="52" name="object 52"/>
            <p:cNvSpPr/>
            <p:nvPr/>
          </p:nvSpPr>
          <p:spPr>
            <a:xfrm>
              <a:off x="301462" y="5325910"/>
              <a:ext cx="114978" cy="193128"/>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sp>
          <p:nvSpPr>
            <p:cNvPr id="53" name="object 53"/>
            <p:cNvSpPr/>
            <p:nvPr/>
          </p:nvSpPr>
          <p:spPr>
            <a:xfrm>
              <a:off x="458298" y="5322468"/>
              <a:ext cx="133522" cy="200012"/>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4" name="object 54"/>
            <p:cNvSpPr/>
            <p:nvPr/>
          </p:nvSpPr>
          <p:spPr>
            <a:xfrm>
              <a:off x="626790" y="5322468"/>
              <a:ext cx="133522" cy="200012"/>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grpSp>
      <p:sp>
        <p:nvSpPr>
          <p:cNvPr id="55" name="object 55"/>
          <p:cNvSpPr/>
          <p:nvPr/>
        </p:nvSpPr>
        <p:spPr>
          <a:xfrm>
            <a:off x="211965" y="2929089"/>
            <a:ext cx="80844" cy="135793"/>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grpSp>
        <p:nvGrpSpPr>
          <p:cNvPr id="56" name="object 56"/>
          <p:cNvGrpSpPr/>
          <p:nvPr/>
        </p:nvGrpSpPr>
        <p:grpSpPr>
          <a:xfrm>
            <a:off x="324290" y="2926669"/>
            <a:ext cx="210741" cy="140643"/>
            <a:chOff x="461213" y="4162374"/>
            <a:chExt cx="299720" cy="200025"/>
          </a:xfrm>
        </p:grpSpPr>
        <p:sp>
          <p:nvSpPr>
            <p:cNvPr id="57" name="object 57"/>
            <p:cNvSpPr/>
            <p:nvPr/>
          </p:nvSpPr>
          <p:spPr>
            <a:xfrm>
              <a:off x="461213" y="4165815"/>
              <a:ext cx="125044" cy="196583"/>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8" name="object 58"/>
            <p:cNvSpPr/>
            <p:nvPr/>
          </p:nvSpPr>
          <p:spPr>
            <a:xfrm>
              <a:off x="626790" y="4162374"/>
              <a:ext cx="133522" cy="200025"/>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grpSp>
      <p:grpSp>
        <p:nvGrpSpPr>
          <p:cNvPr id="59" name="object 59"/>
          <p:cNvGrpSpPr/>
          <p:nvPr/>
        </p:nvGrpSpPr>
        <p:grpSpPr>
          <a:xfrm>
            <a:off x="205074" y="2110978"/>
            <a:ext cx="329952" cy="140643"/>
            <a:chOff x="291660" y="3002279"/>
            <a:chExt cx="469265" cy="200025"/>
          </a:xfrm>
        </p:grpSpPr>
        <p:sp>
          <p:nvSpPr>
            <p:cNvPr id="60" name="object 60"/>
            <p:cNvSpPr/>
            <p:nvPr/>
          </p:nvSpPr>
          <p:spPr>
            <a:xfrm>
              <a:off x="291660" y="3002279"/>
              <a:ext cx="122660" cy="196583"/>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61" name="object 61"/>
            <p:cNvSpPr/>
            <p:nvPr/>
          </p:nvSpPr>
          <p:spPr>
            <a:xfrm>
              <a:off x="458298" y="3002279"/>
              <a:ext cx="133522" cy="200025"/>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62" name="object 62"/>
            <p:cNvSpPr/>
            <p:nvPr/>
          </p:nvSpPr>
          <p:spPr>
            <a:xfrm>
              <a:off x="626790" y="3002279"/>
              <a:ext cx="133522" cy="200025"/>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grpSp>
      <p:sp>
        <p:nvSpPr>
          <p:cNvPr id="63" name="object 63"/>
          <p:cNvSpPr txBox="1"/>
          <p:nvPr/>
        </p:nvSpPr>
        <p:spPr>
          <a:xfrm>
            <a:off x="7028852" y="2198373"/>
            <a:ext cx="1862733" cy="214586"/>
          </a:xfrm>
          <a:prstGeom prst="rect">
            <a:avLst/>
          </a:prstGeom>
        </p:spPr>
        <p:txBody>
          <a:bodyPr vert="horz" wrap="square" lIns="0" tIns="8930" rIns="0" bIns="0" rtlCol="0">
            <a:spAutoFit/>
          </a:bodyPr>
          <a:lstStyle/>
          <a:p>
            <a:pPr marL="8929">
              <a:spcBef>
                <a:spcPts val="70"/>
              </a:spcBef>
            </a:pPr>
            <a:r>
              <a:rPr sz="1336" spc="-11" dirty="0">
                <a:solidFill>
                  <a:prstClr val="black"/>
                </a:solidFill>
                <a:latin typeface="Arial"/>
                <a:cs typeface="Arial"/>
              </a:rPr>
              <a:t>linear </a:t>
            </a:r>
            <a:r>
              <a:rPr sz="1336" spc="-7" dirty="0">
                <a:solidFill>
                  <a:prstClr val="black"/>
                </a:solidFill>
                <a:latin typeface="Arial"/>
                <a:cs typeface="Arial"/>
              </a:rPr>
              <a:t>regression</a:t>
            </a:r>
            <a:r>
              <a:rPr sz="1336" spc="-21" dirty="0">
                <a:solidFill>
                  <a:prstClr val="black"/>
                </a:solidFill>
                <a:latin typeface="Arial"/>
                <a:cs typeface="Arial"/>
              </a:rPr>
              <a:t> </a:t>
            </a:r>
            <a:r>
              <a:rPr sz="1336" spc="11" dirty="0">
                <a:solidFill>
                  <a:prstClr val="black"/>
                </a:solidFill>
                <a:latin typeface="Arial"/>
                <a:cs typeface="Arial"/>
              </a:rPr>
              <a:t>models</a:t>
            </a:r>
            <a:endParaRPr sz="1336">
              <a:solidFill>
                <a:prstClr val="black"/>
              </a:solidFill>
              <a:latin typeface="Arial"/>
              <a:cs typeface="Arial"/>
            </a:endParaRPr>
          </a:p>
        </p:txBody>
      </p:sp>
      <p:sp>
        <p:nvSpPr>
          <p:cNvPr id="64" name="object 64"/>
          <p:cNvSpPr txBox="1"/>
          <p:nvPr/>
        </p:nvSpPr>
        <p:spPr>
          <a:xfrm>
            <a:off x="1515377" y="6185018"/>
            <a:ext cx="5479703" cy="355266"/>
          </a:xfrm>
          <a:prstGeom prst="rect">
            <a:avLst/>
          </a:prstGeom>
        </p:spPr>
        <p:txBody>
          <a:bodyPr vert="horz" wrap="square" lIns="0" tIns="8930" rIns="0" bIns="0" rtlCol="0">
            <a:spAutoFit/>
          </a:bodyPr>
          <a:lstStyle/>
          <a:p>
            <a:pPr marL="8929">
              <a:spcBef>
                <a:spcPts val="70"/>
              </a:spcBef>
            </a:pPr>
            <a:r>
              <a:rPr sz="2250" spc="-63" dirty="0">
                <a:solidFill>
                  <a:prstClr val="black"/>
                </a:solidFill>
                <a:latin typeface="Arial"/>
                <a:cs typeface="Arial"/>
              </a:rPr>
              <a:t>(There </a:t>
            </a:r>
            <a:r>
              <a:rPr sz="2250" spc="-46" dirty="0">
                <a:solidFill>
                  <a:prstClr val="black"/>
                </a:solidFill>
                <a:latin typeface="Arial"/>
                <a:cs typeface="Arial"/>
              </a:rPr>
              <a:t>are </a:t>
            </a:r>
            <a:r>
              <a:rPr sz="2250" spc="32" dirty="0">
                <a:solidFill>
                  <a:prstClr val="black"/>
                </a:solidFill>
                <a:latin typeface="Arial"/>
                <a:cs typeface="Arial"/>
              </a:rPr>
              <a:t>points </a:t>
            </a:r>
            <a:r>
              <a:rPr sz="2250" spc="-11" dirty="0">
                <a:solidFill>
                  <a:prstClr val="black"/>
                </a:solidFill>
                <a:latin typeface="Arial"/>
                <a:cs typeface="Arial"/>
              </a:rPr>
              <a:t>where </a:t>
            </a:r>
            <a:r>
              <a:rPr sz="2250" spc="11" dirty="0">
                <a:solidFill>
                  <a:prstClr val="black"/>
                </a:solidFill>
                <a:latin typeface="Arial"/>
                <a:cs typeface="Arial"/>
              </a:rPr>
              <a:t>the </a:t>
            </a:r>
            <a:r>
              <a:rPr sz="2250" spc="7" dirty="0">
                <a:solidFill>
                  <a:prstClr val="black"/>
                </a:solidFill>
                <a:latin typeface="Arial"/>
                <a:cs typeface="Arial"/>
              </a:rPr>
              <a:t>bias </a:t>
            </a:r>
            <a:r>
              <a:rPr sz="2250" spc="-4" dirty="0">
                <a:solidFill>
                  <a:prstClr val="black"/>
                </a:solidFill>
                <a:latin typeface="Arial"/>
                <a:cs typeface="Arial"/>
              </a:rPr>
              <a:t>is </a:t>
            </a:r>
            <a:r>
              <a:rPr sz="2250" spc="-25" dirty="0">
                <a:solidFill>
                  <a:prstClr val="black"/>
                </a:solidFill>
                <a:latin typeface="Arial"/>
                <a:cs typeface="Arial"/>
              </a:rPr>
              <a:t>zero </a:t>
            </a:r>
            <a:r>
              <a:rPr sz="2250" dirty="0">
                <a:solidFill>
                  <a:prstClr val="black"/>
                </a:solidFill>
                <a:latin typeface="Arial"/>
                <a:cs typeface="Arial"/>
              </a:rPr>
              <a:t>...</a:t>
            </a:r>
            <a:r>
              <a:rPr sz="2250" spc="95" dirty="0">
                <a:solidFill>
                  <a:prstClr val="black"/>
                </a:solidFill>
                <a:latin typeface="Arial"/>
                <a:cs typeface="Arial"/>
              </a:rPr>
              <a:t> </a:t>
            </a:r>
            <a:r>
              <a:rPr sz="2250" spc="-169" dirty="0">
                <a:solidFill>
                  <a:prstClr val="black"/>
                </a:solidFill>
                <a:latin typeface="Arial"/>
                <a:cs typeface="Arial"/>
              </a:rPr>
              <a:t>)</a:t>
            </a:r>
            <a:endParaRPr sz="2250">
              <a:solidFill>
                <a:prstClr val="black"/>
              </a:solidFill>
              <a:latin typeface="Arial"/>
              <a:cs typeface="Arial"/>
            </a:endParaRPr>
          </a:p>
        </p:txBody>
      </p:sp>
      <p:sp>
        <p:nvSpPr>
          <p:cNvPr id="65" name="object 65"/>
          <p:cNvSpPr txBox="1"/>
          <p:nvPr/>
        </p:nvSpPr>
        <p:spPr>
          <a:xfrm>
            <a:off x="3818683" y="3787858"/>
            <a:ext cx="1219349" cy="355266"/>
          </a:xfrm>
          <a:prstGeom prst="rect">
            <a:avLst/>
          </a:prstGeom>
        </p:spPr>
        <p:txBody>
          <a:bodyPr vert="horz" wrap="square" lIns="0" tIns="8930" rIns="0" bIns="0" rtlCol="0">
            <a:spAutoFit/>
          </a:bodyPr>
          <a:lstStyle/>
          <a:p>
            <a:pPr marL="8929">
              <a:spcBef>
                <a:spcPts val="70"/>
              </a:spcBef>
            </a:pPr>
            <a:r>
              <a:rPr sz="2250" spc="7" dirty="0">
                <a:solidFill>
                  <a:prstClr val="black"/>
                </a:solidFill>
                <a:latin typeface="Arial"/>
                <a:cs typeface="Arial"/>
              </a:rPr>
              <a:t>High</a:t>
            </a:r>
            <a:r>
              <a:rPr sz="2250" spc="-46" dirty="0">
                <a:solidFill>
                  <a:prstClr val="black"/>
                </a:solidFill>
                <a:latin typeface="Arial"/>
                <a:cs typeface="Arial"/>
              </a:rPr>
              <a:t> </a:t>
            </a:r>
            <a:r>
              <a:rPr sz="2250" spc="7" dirty="0">
                <a:solidFill>
                  <a:prstClr val="black"/>
                </a:solidFill>
                <a:latin typeface="Arial"/>
                <a:cs typeface="Arial"/>
              </a:rPr>
              <a:t>bias</a:t>
            </a:r>
            <a:endParaRPr sz="2250">
              <a:solidFill>
                <a:prstClr val="black"/>
              </a:solidFill>
              <a:latin typeface="Arial"/>
              <a:cs typeface="Arial"/>
            </a:endParaRPr>
          </a:p>
        </p:txBody>
      </p:sp>
    </p:spTree>
    <p:extLst>
      <p:ext uri="{BB962C8B-B14F-4D97-AF65-F5344CB8AC3E}">
        <p14:creationId xmlns:p14="http://schemas.microsoft.com/office/powerpoint/2010/main" val="968629228"/>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1780534" y="2010897"/>
            <a:ext cx="5942707" cy="3883521"/>
            <a:chOff x="2532315" y="2859942"/>
            <a:chExt cx="8451850" cy="5523230"/>
          </a:xfrm>
        </p:grpSpPr>
        <p:sp>
          <p:nvSpPr>
            <p:cNvPr id="3" name="object 3"/>
            <p:cNvSpPr/>
            <p:nvPr/>
          </p:nvSpPr>
          <p:spPr>
            <a:xfrm>
              <a:off x="2999377"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4" name="object 4"/>
            <p:cNvSpPr/>
            <p:nvPr/>
          </p:nvSpPr>
          <p:spPr>
            <a:xfrm>
              <a:off x="2999377"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5" name="object 5"/>
            <p:cNvSpPr/>
            <p:nvPr/>
          </p:nvSpPr>
          <p:spPr>
            <a:xfrm>
              <a:off x="4356030"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6" name="object 6"/>
            <p:cNvSpPr/>
            <p:nvPr/>
          </p:nvSpPr>
          <p:spPr>
            <a:xfrm>
              <a:off x="4356030"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7" name="object 7"/>
            <p:cNvSpPr/>
            <p:nvPr/>
          </p:nvSpPr>
          <p:spPr>
            <a:xfrm>
              <a:off x="5712688"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8" name="object 8"/>
            <p:cNvSpPr/>
            <p:nvPr/>
          </p:nvSpPr>
          <p:spPr>
            <a:xfrm>
              <a:off x="5712688"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9" name="object 9"/>
            <p:cNvSpPr/>
            <p:nvPr/>
          </p:nvSpPr>
          <p:spPr>
            <a:xfrm>
              <a:off x="7069346"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10" name="object 10"/>
            <p:cNvSpPr/>
            <p:nvPr/>
          </p:nvSpPr>
          <p:spPr>
            <a:xfrm>
              <a:off x="7069346"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11" name="object 11"/>
            <p:cNvSpPr/>
            <p:nvPr/>
          </p:nvSpPr>
          <p:spPr>
            <a:xfrm>
              <a:off x="8426004"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12" name="object 12"/>
            <p:cNvSpPr/>
            <p:nvPr/>
          </p:nvSpPr>
          <p:spPr>
            <a:xfrm>
              <a:off x="8426004"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13" name="object 13"/>
            <p:cNvSpPr/>
            <p:nvPr/>
          </p:nvSpPr>
          <p:spPr>
            <a:xfrm>
              <a:off x="9782662" y="8295557"/>
              <a:ext cx="0" cy="87630"/>
            </a:xfrm>
            <a:custGeom>
              <a:avLst/>
              <a:gdLst/>
              <a:ahLst/>
              <a:cxnLst/>
              <a:rect l="l" t="t" r="r" b="b"/>
              <a:pathLst>
                <a:path h="87629">
                  <a:moveTo>
                    <a:pt x="0" y="0"/>
                  </a:moveTo>
                  <a:lnTo>
                    <a:pt x="0" y="87333"/>
                  </a:lnTo>
                </a:path>
              </a:pathLst>
            </a:custGeom>
            <a:solidFill>
              <a:srgbClr val="000000"/>
            </a:solidFill>
          </p:spPr>
          <p:txBody>
            <a:bodyPr wrap="square" lIns="0" tIns="0" rIns="0" bIns="0" rtlCol="0"/>
            <a:lstStyle/>
            <a:p>
              <a:endParaRPr sz="1125">
                <a:solidFill>
                  <a:prstClr val="black"/>
                </a:solidFill>
              </a:endParaRPr>
            </a:p>
          </p:txBody>
        </p:sp>
        <p:sp>
          <p:nvSpPr>
            <p:cNvPr id="14" name="object 14"/>
            <p:cNvSpPr/>
            <p:nvPr/>
          </p:nvSpPr>
          <p:spPr>
            <a:xfrm>
              <a:off x="9782662" y="8295557"/>
              <a:ext cx="0" cy="87630"/>
            </a:xfrm>
            <a:custGeom>
              <a:avLst/>
              <a:gdLst/>
              <a:ahLst/>
              <a:cxnLst/>
              <a:rect l="l" t="t" r="r" b="b"/>
              <a:pathLst>
                <a:path h="87629">
                  <a:moveTo>
                    <a:pt x="0" y="0"/>
                  </a:moveTo>
                  <a:lnTo>
                    <a:pt x="0" y="87333"/>
                  </a:lnTo>
                </a:path>
              </a:pathLst>
            </a:custGeom>
            <a:ln w="19961">
              <a:solidFill>
                <a:srgbClr val="000000"/>
              </a:solidFill>
            </a:ln>
          </p:spPr>
          <p:txBody>
            <a:bodyPr wrap="square" lIns="0" tIns="0" rIns="0" bIns="0" rtlCol="0"/>
            <a:lstStyle/>
            <a:p>
              <a:endParaRPr sz="1125">
                <a:solidFill>
                  <a:prstClr val="black"/>
                </a:solidFill>
              </a:endParaRPr>
            </a:p>
          </p:txBody>
        </p:sp>
        <p:sp>
          <p:nvSpPr>
            <p:cNvPr id="15" name="object 15"/>
            <p:cNvSpPr/>
            <p:nvPr/>
          </p:nvSpPr>
          <p:spPr>
            <a:xfrm>
              <a:off x="2532315" y="8048938"/>
              <a:ext cx="87630" cy="0"/>
            </a:xfrm>
            <a:custGeom>
              <a:avLst/>
              <a:gdLst/>
              <a:ahLst/>
              <a:cxnLst/>
              <a:rect l="l" t="t" r="r" b="b"/>
              <a:pathLst>
                <a:path w="87630">
                  <a:moveTo>
                    <a:pt x="8733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6" name="object 16"/>
            <p:cNvSpPr/>
            <p:nvPr/>
          </p:nvSpPr>
          <p:spPr>
            <a:xfrm>
              <a:off x="2532315" y="8048938"/>
              <a:ext cx="87630" cy="0"/>
            </a:xfrm>
            <a:custGeom>
              <a:avLst/>
              <a:gdLst/>
              <a:ahLst/>
              <a:cxnLst/>
              <a:rect l="l" t="t" r="r" b="b"/>
              <a:pathLst>
                <a:path w="87630">
                  <a:moveTo>
                    <a:pt x="87333" y="0"/>
                  </a:moveTo>
                  <a:lnTo>
                    <a:pt x="0" y="0"/>
                  </a:lnTo>
                </a:path>
              </a:pathLst>
            </a:custGeom>
            <a:ln w="19961">
              <a:solidFill>
                <a:srgbClr val="000000"/>
              </a:solidFill>
            </a:ln>
          </p:spPr>
          <p:txBody>
            <a:bodyPr wrap="square" lIns="0" tIns="0" rIns="0" bIns="0" rtlCol="0"/>
            <a:lstStyle/>
            <a:p>
              <a:endParaRPr sz="1125">
                <a:solidFill>
                  <a:prstClr val="black"/>
                </a:solidFill>
              </a:endParaRPr>
            </a:p>
          </p:txBody>
        </p:sp>
        <p:sp>
          <p:nvSpPr>
            <p:cNvPr id="17" name="object 17"/>
            <p:cNvSpPr/>
            <p:nvPr/>
          </p:nvSpPr>
          <p:spPr>
            <a:xfrm>
              <a:off x="2532315" y="6952850"/>
              <a:ext cx="87630" cy="0"/>
            </a:xfrm>
            <a:custGeom>
              <a:avLst/>
              <a:gdLst/>
              <a:ahLst/>
              <a:cxnLst/>
              <a:rect l="l" t="t" r="r" b="b"/>
              <a:pathLst>
                <a:path w="87630">
                  <a:moveTo>
                    <a:pt x="8733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8" name="object 18"/>
            <p:cNvSpPr/>
            <p:nvPr/>
          </p:nvSpPr>
          <p:spPr>
            <a:xfrm>
              <a:off x="2532315" y="6952850"/>
              <a:ext cx="87630" cy="0"/>
            </a:xfrm>
            <a:custGeom>
              <a:avLst/>
              <a:gdLst/>
              <a:ahLst/>
              <a:cxnLst/>
              <a:rect l="l" t="t" r="r" b="b"/>
              <a:pathLst>
                <a:path w="87630">
                  <a:moveTo>
                    <a:pt x="87333" y="0"/>
                  </a:moveTo>
                  <a:lnTo>
                    <a:pt x="0" y="0"/>
                  </a:lnTo>
                </a:path>
              </a:pathLst>
            </a:custGeom>
            <a:ln w="19961">
              <a:solidFill>
                <a:srgbClr val="000000"/>
              </a:solidFill>
            </a:ln>
          </p:spPr>
          <p:txBody>
            <a:bodyPr wrap="square" lIns="0" tIns="0" rIns="0" bIns="0" rtlCol="0"/>
            <a:lstStyle/>
            <a:p>
              <a:endParaRPr sz="1125">
                <a:solidFill>
                  <a:prstClr val="black"/>
                </a:solidFill>
              </a:endParaRPr>
            </a:p>
          </p:txBody>
        </p:sp>
        <p:sp>
          <p:nvSpPr>
            <p:cNvPr id="19" name="object 19"/>
            <p:cNvSpPr/>
            <p:nvPr/>
          </p:nvSpPr>
          <p:spPr>
            <a:xfrm>
              <a:off x="2532315" y="5856767"/>
              <a:ext cx="87630" cy="0"/>
            </a:xfrm>
            <a:custGeom>
              <a:avLst/>
              <a:gdLst/>
              <a:ahLst/>
              <a:cxnLst/>
              <a:rect l="l" t="t" r="r" b="b"/>
              <a:pathLst>
                <a:path w="87630">
                  <a:moveTo>
                    <a:pt x="8733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0" name="object 20"/>
            <p:cNvSpPr/>
            <p:nvPr/>
          </p:nvSpPr>
          <p:spPr>
            <a:xfrm>
              <a:off x="2532315" y="5856767"/>
              <a:ext cx="87630" cy="0"/>
            </a:xfrm>
            <a:custGeom>
              <a:avLst/>
              <a:gdLst/>
              <a:ahLst/>
              <a:cxnLst/>
              <a:rect l="l" t="t" r="r" b="b"/>
              <a:pathLst>
                <a:path w="87630">
                  <a:moveTo>
                    <a:pt x="87333" y="0"/>
                  </a:moveTo>
                  <a:lnTo>
                    <a:pt x="0" y="0"/>
                  </a:lnTo>
                </a:path>
              </a:pathLst>
            </a:custGeom>
            <a:ln w="19961">
              <a:solidFill>
                <a:srgbClr val="000000"/>
              </a:solidFill>
            </a:ln>
          </p:spPr>
          <p:txBody>
            <a:bodyPr wrap="square" lIns="0" tIns="0" rIns="0" bIns="0" rtlCol="0"/>
            <a:lstStyle/>
            <a:p>
              <a:endParaRPr sz="1125">
                <a:solidFill>
                  <a:prstClr val="black"/>
                </a:solidFill>
              </a:endParaRPr>
            </a:p>
          </p:txBody>
        </p:sp>
        <p:sp>
          <p:nvSpPr>
            <p:cNvPr id="21" name="object 21"/>
            <p:cNvSpPr/>
            <p:nvPr/>
          </p:nvSpPr>
          <p:spPr>
            <a:xfrm>
              <a:off x="2532315" y="4760686"/>
              <a:ext cx="87630" cy="0"/>
            </a:xfrm>
            <a:custGeom>
              <a:avLst/>
              <a:gdLst/>
              <a:ahLst/>
              <a:cxnLst/>
              <a:rect l="l" t="t" r="r" b="b"/>
              <a:pathLst>
                <a:path w="87630">
                  <a:moveTo>
                    <a:pt x="8733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2" name="object 22"/>
            <p:cNvSpPr/>
            <p:nvPr/>
          </p:nvSpPr>
          <p:spPr>
            <a:xfrm>
              <a:off x="2532315" y="4760686"/>
              <a:ext cx="87630" cy="0"/>
            </a:xfrm>
            <a:custGeom>
              <a:avLst/>
              <a:gdLst/>
              <a:ahLst/>
              <a:cxnLst/>
              <a:rect l="l" t="t" r="r" b="b"/>
              <a:pathLst>
                <a:path w="87630">
                  <a:moveTo>
                    <a:pt x="87333" y="0"/>
                  </a:moveTo>
                  <a:lnTo>
                    <a:pt x="0" y="0"/>
                  </a:lnTo>
                </a:path>
              </a:pathLst>
            </a:custGeom>
            <a:ln w="19961">
              <a:solidFill>
                <a:srgbClr val="000000"/>
              </a:solidFill>
            </a:ln>
          </p:spPr>
          <p:txBody>
            <a:bodyPr wrap="square" lIns="0" tIns="0" rIns="0" bIns="0" rtlCol="0"/>
            <a:lstStyle/>
            <a:p>
              <a:endParaRPr sz="1125">
                <a:solidFill>
                  <a:prstClr val="black"/>
                </a:solidFill>
              </a:endParaRPr>
            </a:p>
          </p:txBody>
        </p:sp>
        <p:sp>
          <p:nvSpPr>
            <p:cNvPr id="23" name="object 23"/>
            <p:cNvSpPr/>
            <p:nvPr/>
          </p:nvSpPr>
          <p:spPr>
            <a:xfrm>
              <a:off x="2532315" y="3664580"/>
              <a:ext cx="87630" cy="0"/>
            </a:xfrm>
            <a:custGeom>
              <a:avLst/>
              <a:gdLst/>
              <a:ahLst/>
              <a:cxnLst/>
              <a:rect l="l" t="t" r="r" b="b"/>
              <a:pathLst>
                <a:path w="87630">
                  <a:moveTo>
                    <a:pt x="87333"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4" name="object 24"/>
            <p:cNvSpPr/>
            <p:nvPr/>
          </p:nvSpPr>
          <p:spPr>
            <a:xfrm>
              <a:off x="2532315" y="3664580"/>
              <a:ext cx="87630" cy="0"/>
            </a:xfrm>
            <a:custGeom>
              <a:avLst/>
              <a:gdLst/>
              <a:ahLst/>
              <a:cxnLst/>
              <a:rect l="l" t="t" r="r" b="b"/>
              <a:pathLst>
                <a:path w="87630">
                  <a:moveTo>
                    <a:pt x="87333" y="0"/>
                  </a:moveTo>
                  <a:lnTo>
                    <a:pt x="0" y="0"/>
                  </a:lnTo>
                </a:path>
              </a:pathLst>
            </a:custGeom>
            <a:ln w="19961">
              <a:solidFill>
                <a:srgbClr val="000000"/>
              </a:solidFill>
            </a:ln>
          </p:spPr>
          <p:txBody>
            <a:bodyPr wrap="square" lIns="0" tIns="0" rIns="0" bIns="0" rtlCol="0"/>
            <a:lstStyle/>
            <a:p>
              <a:endParaRPr sz="1125">
                <a:solidFill>
                  <a:prstClr val="black"/>
                </a:solidFill>
              </a:endParaRPr>
            </a:p>
          </p:txBody>
        </p:sp>
        <p:sp>
          <p:nvSpPr>
            <p:cNvPr id="25" name="object 25"/>
            <p:cNvSpPr/>
            <p:nvPr/>
          </p:nvSpPr>
          <p:spPr>
            <a:xfrm>
              <a:off x="2619648" y="2869923"/>
              <a:ext cx="8354059" cy="5426075"/>
            </a:xfrm>
            <a:custGeom>
              <a:avLst/>
              <a:gdLst/>
              <a:ahLst/>
              <a:cxnLst/>
              <a:rect l="l" t="t" r="r" b="b"/>
              <a:pathLst>
                <a:path w="8354059" h="5426075">
                  <a:moveTo>
                    <a:pt x="0" y="5425633"/>
                  </a:moveTo>
                  <a:lnTo>
                    <a:pt x="0" y="0"/>
                  </a:lnTo>
                </a:path>
                <a:path w="8354059" h="5426075">
                  <a:moveTo>
                    <a:pt x="8354038" y="5425633"/>
                  </a:moveTo>
                  <a:lnTo>
                    <a:pt x="8354038" y="0"/>
                  </a:lnTo>
                </a:path>
                <a:path w="8354059" h="5426075">
                  <a:moveTo>
                    <a:pt x="0" y="5425633"/>
                  </a:moveTo>
                  <a:lnTo>
                    <a:pt x="8354038" y="5425633"/>
                  </a:lnTo>
                </a:path>
                <a:path w="8354059" h="5426075">
                  <a:moveTo>
                    <a:pt x="0" y="0"/>
                  </a:moveTo>
                  <a:lnTo>
                    <a:pt x="8354038" y="0"/>
                  </a:lnTo>
                </a:path>
              </a:pathLst>
            </a:custGeom>
            <a:ln w="19961">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2949472" y="3066647"/>
              <a:ext cx="7663203" cy="5065284"/>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7" name="object 27"/>
            <p:cNvSpPr/>
            <p:nvPr/>
          </p:nvSpPr>
          <p:spPr>
            <a:xfrm>
              <a:off x="7816444" y="2982209"/>
              <a:ext cx="3044957" cy="119811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28" name="object 28"/>
          <p:cNvGrpSpPr/>
          <p:nvPr/>
        </p:nvGrpSpPr>
        <p:grpSpPr>
          <a:xfrm>
            <a:off x="2090199" y="5960951"/>
            <a:ext cx="188863" cy="130373"/>
            <a:chOff x="2972727" y="8477796"/>
            <a:chExt cx="268605" cy="185420"/>
          </a:xfrm>
        </p:grpSpPr>
        <p:sp>
          <p:nvSpPr>
            <p:cNvPr id="29" name="object 29"/>
            <p:cNvSpPr/>
            <p:nvPr/>
          </p:nvSpPr>
          <p:spPr>
            <a:xfrm>
              <a:off x="2972727" y="8477796"/>
              <a:ext cx="108292" cy="18190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0" name="object 30"/>
            <p:cNvSpPr/>
            <p:nvPr/>
          </p:nvSpPr>
          <p:spPr>
            <a:xfrm>
              <a:off x="3123196" y="8477796"/>
              <a:ext cx="117767" cy="185152"/>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grpSp>
      <p:sp>
        <p:nvSpPr>
          <p:cNvPr id="31" name="object 31"/>
          <p:cNvSpPr/>
          <p:nvPr/>
        </p:nvSpPr>
        <p:spPr>
          <a:xfrm>
            <a:off x="1942493" y="6026571"/>
            <a:ext cx="109835" cy="14734"/>
          </a:xfrm>
          <a:custGeom>
            <a:avLst/>
            <a:gdLst/>
            <a:ahLst/>
            <a:cxnLst/>
            <a:rect l="l" t="t" r="r" b="b"/>
            <a:pathLst>
              <a:path w="156210" h="20954">
                <a:moveTo>
                  <a:pt x="156197" y="0"/>
                </a:moveTo>
                <a:lnTo>
                  <a:pt x="0" y="0"/>
                </a:lnTo>
                <a:lnTo>
                  <a:pt x="0" y="20709"/>
                </a:lnTo>
                <a:lnTo>
                  <a:pt x="156197" y="20709"/>
                </a:lnTo>
                <a:lnTo>
                  <a:pt x="156197" y="0"/>
                </a:lnTo>
                <a:close/>
              </a:path>
            </a:pathLst>
          </a:custGeom>
          <a:solidFill>
            <a:srgbClr val="000000"/>
          </a:solidFill>
        </p:spPr>
        <p:txBody>
          <a:bodyPr wrap="square" lIns="0" tIns="0" rIns="0" bIns="0" rtlCol="0"/>
          <a:lstStyle/>
          <a:p>
            <a:endParaRPr sz="1125">
              <a:solidFill>
                <a:prstClr val="black"/>
              </a:solidFill>
            </a:endParaRPr>
          </a:p>
        </p:txBody>
      </p:sp>
      <p:grpSp>
        <p:nvGrpSpPr>
          <p:cNvPr id="32" name="object 32"/>
          <p:cNvGrpSpPr/>
          <p:nvPr/>
        </p:nvGrpSpPr>
        <p:grpSpPr>
          <a:xfrm>
            <a:off x="3044103" y="5958673"/>
            <a:ext cx="192435" cy="132606"/>
            <a:chOff x="4329391" y="8474557"/>
            <a:chExt cx="273685" cy="188595"/>
          </a:xfrm>
        </p:grpSpPr>
        <p:sp>
          <p:nvSpPr>
            <p:cNvPr id="33" name="object 33"/>
            <p:cNvSpPr/>
            <p:nvPr/>
          </p:nvSpPr>
          <p:spPr>
            <a:xfrm>
              <a:off x="4329391" y="8477796"/>
              <a:ext cx="108292" cy="18190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4" name="object 34"/>
            <p:cNvSpPr/>
            <p:nvPr/>
          </p:nvSpPr>
          <p:spPr>
            <a:xfrm>
              <a:off x="4477105" y="8474557"/>
              <a:ext cx="125768" cy="188390"/>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grpSp>
      <p:sp>
        <p:nvSpPr>
          <p:cNvPr id="35" name="object 35"/>
          <p:cNvSpPr/>
          <p:nvPr/>
        </p:nvSpPr>
        <p:spPr>
          <a:xfrm>
            <a:off x="2896398" y="6026571"/>
            <a:ext cx="109835" cy="14734"/>
          </a:xfrm>
          <a:custGeom>
            <a:avLst/>
            <a:gdLst/>
            <a:ahLst/>
            <a:cxnLst/>
            <a:rect l="l" t="t" r="r" b="b"/>
            <a:pathLst>
              <a:path w="156210" h="20954">
                <a:moveTo>
                  <a:pt x="156197" y="0"/>
                </a:moveTo>
                <a:lnTo>
                  <a:pt x="0" y="0"/>
                </a:lnTo>
                <a:lnTo>
                  <a:pt x="0" y="20709"/>
                </a:lnTo>
                <a:lnTo>
                  <a:pt x="156197" y="20709"/>
                </a:lnTo>
                <a:lnTo>
                  <a:pt x="156197" y="0"/>
                </a:lnTo>
                <a:close/>
              </a:path>
            </a:pathLst>
          </a:custGeom>
          <a:solidFill>
            <a:srgbClr val="000000"/>
          </a:solidFill>
        </p:spPr>
        <p:txBody>
          <a:bodyPr wrap="square" lIns="0" tIns="0" rIns="0" bIns="0" rtlCol="0"/>
          <a:lstStyle/>
          <a:p>
            <a:endParaRPr sz="1125">
              <a:solidFill>
                <a:prstClr val="black"/>
              </a:solidFill>
            </a:endParaRPr>
          </a:p>
        </p:txBody>
      </p:sp>
      <p:sp>
        <p:nvSpPr>
          <p:cNvPr id="36" name="object 36"/>
          <p:cNvSpPr/>
          <p:nvPr/>
        </p:nvSpPr>
        <p:spPr>
          <a:xfrm>
            <a:off x="4048006" y="5960950"/>
            <a:ext cx="82805" cy="130185"/>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7" name="object 37"/>
          <p:cNvSpPr/>
          <p:nvPr/>
        </p:nvSpPr>
        <p:spPr>
          <a:xfrm>
            <a:off x="3906086" y="6026571"/>
            <a:ext cx="109835" cy="14734"/>
          </a:xfrm>
          <a:custGeom>
            <a:avLst/>
            <a:gdLst/>
            <a:ahLst/>
            <a:cxnLst/>
            <a:rect l="l" t="t" r="r" b="b"/>
            <a:pathLst>
              <a:path w="156210" h="20954">
                <a:moveTo>
                  <a:pt x="156197" y="0"/>
                </a:moveTo>
                <a:lnTo>
                  <a:pt x="0" y="0"/>
                </a:lnTo>
                <a:lnTo>
                  <a:pt x="0" y="20709"/>
                </a:lnTo>
                <a:lnTo>
                  <a:pt x="156197" y="20709"/>
                </a:lnTo>
                <a:lnTo>
                  <a:pt x="156197" y="0"/>
                </a:lnTo>
                <a:close/>
              </a:path>
            </a:pathLst>
          </a:custGeom>
          <a:solidFill>
            <a:srgbClr val="000000"/>
          </a:solidFill>
        </p:spPr>
        <p:txBody>
          <a:bodyPr wrap="square" lIns="0" tIns="0" rIns="0" bIns="0" rtlCol="0"/>
          <a:lstStyle/>
          <a:p>
            <a:endParaRPr sz="1125">
              <a:solidFill>
                <a:prstClr val="black"/>
              </a:solidFill>
            </a:endParaRPr>
          </a:p>
        </p:txBody>
      </p:sp>
      <p:sp>
        <p:nvSpPr>
          <p:cNvPr id="38" name="object 38"/>
          <p:cNvSpPr/>
          <p:nvPr/>
        </p:nvSpPr>
        <p:spPr>
          <a:xfrm>
            <a:off x="4926437" y="5958673"/>
            <a:ext cx="88421" cy="132462"/>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5882271" y="5960950"/>
            <a:ext cx="82813" cy="130185"/>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grpSp>
        <p:nvGrpSpPr>
          <p:cNvPr id="40" name="object 40"/>
          <p:cNvGrpSpPr/>
          <p:nvPr/>
        </p:nvGrpSpPr>
        <p:grpSpPr>
          <a:xfrm>
            <a:off x="6786178" y="5958673"/>
            <a:ext cx="192435" cy="132606"/>
            <a:chOff x="9651453" y="8474557"/>
            <a:chExt cx="273685" cy="188595"/>
          </a:xfrm>
        </p:grpSpPr>
        <p:sp>
          <p:nvSpPr>
            <p:cNvPr id="41" name="object 41"/>
            <p:cNvSpPr/>
            <p:nvPr/>
          </p:nvSpPr>
          <p:spPr>
            <a:xfrm>
              <a:off x="9651453" y="8477796"/>
              <a:ext cx="108292" cy="181908"/>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2" name="object 42"/>
            <p:cNvSpPr/>
            <p:nvPr/>
          </p:nvSpPr>
          <p:spPr>
            <a:xfrm>
              <a:off x="9799167" y="8474557"/>
              <a:ext cx="125768" cy="188390"/>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sp>
        <p:nvSpPr>
          <p:cNvPr id="43" name="object 43"/>
          <p:cNvSpPr/>
          <p:nvPr/>
        </p:nvSpPr>
        <p:spPr>
          <a:xfrm>
            <a:off x="4732046" y="6232753"/>
            <a:ext cx="92993" cy="95969"/>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4" name="object 44"/>
          <p:cNvSpPr/>
          <p:nvPr/>
        </p:nvSpPr>
        <p:spPr>
          <a:xfrm>
            <a:off x="1619131" y="5595843"/>
            <a:ext cx="88431" cy="132462"/>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5" name="object 45"/>
          <p:cNvGrpSpPr/>
          <p:nvPr/>
        </p:nvGrpSpPr>
        <p:grpSpPr>
          <a:xfrm>
            <a:off x="1509492" y="4825156"/>
            <a:ext cx="198239" cy="132606"/>
            <a:chOff x="2146833" y="6862444"/>
            <a:chExt cx="281940" cy="188595"/>
          </a:xfrm>
        </p:grpSpPr>
        <p:sp>
          <p:nvSpPr>
            <p:cNvPr id="46" name="object 46"/>
            <p:cNvSpPr/>
            <p:nvPr/>
          </p:nvSpPr>
          <p:spPr>
            <a:xfrm>
              <a:off x="2146833" y="6865683"/>
              <a:ext cx="117767" cy="185153"/>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7" name="object 47"/>
            <p:cNvSpPr/>
            <p:nvPr/>
          </p:nvSpPr>
          <p:spPr>
            <a:xfrm>
              <a:off x="2302789" y="6862444"/>
              <a:ext cx="125755" cy="188391"/>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48" name="object 48"/>
          <p:cNvGrpSpPr/>
          <p:nvPr/>
        </p:nvGrpSpPr>
        <p:grpSpPr>
          <a:xfrm>
            <a:off x="1403711" y="4054462"/>
            <a:ext cx="304055" cy="132606"/>
            <a:chOff x="1996389" y="5766346"/>
            <a:chExt cx="432434" cy="188595"/>
          </a:xfrm>
        </p:grpSpPr>
        <p:sp>
          <p:nvSpPr>
            <p:cNvPr id="49" name="object 49"/>
            <p:cNvSpPr/>
            <p:nvPr/>
          </p:nvSpPr>
          <p:spPr>
            <a:xfrm>
              <a:off x="1996389" y="5769597"/>
              <a:ext cx="108292" cy="181902"/>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0" name="object 50"/>
            <p:cNvSpPr/>
            <p:nvPr/>
          </p:nvSpPr>
          <p:spPr>
            <a:xfrm>
              <a:off x="2144102" y="5766346"/>
              <a:ext cx="125755" cy="188391"/>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sp>
          <p:nvSpPr>
            <p:cNvPr id="51" name="object 51"/>
            <p:cNvSpPr/>
            <p:nvPr/>
          </p:nvSpPr>
          <p:spPr>
            <a:xfrm>
              <a:off x="2302802" y="5766346"/>
              <a:ext cx="125755" cy="188391"/>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grpSp>
      <p:grpSp>
        <p:nvGrpSpPr>
          <p:cNvPr id="52" name="object 52"/>
          <p:cNvGrpSpPr/>
          <p:nvPr/>
        </p:nvGrpSpPr>
        <p:grpSpPr>
          <a:xfrm>
            <a:off x="1403711" y="3283776"/>
            <a:ext cx="304055" cy="132606"/>
            <a:chOff x="1996389" y="4670259"/>
            <a:chExt cx="432434" cy="188595"/>
          </a:xfrm>
        </p:grpSpPr>
        <p:sp>
          <p:nvSpPr>
            <p:cNvPr id="53" name="object 53"/>
            <p:cNvSpPr/>
            <p:nvPr/>
          </p:nvSpPr>
          <p:spPr>
            <a:xfrm>
              <a:off x="1996389" y="4673511"/>
              <a:ext cx="108292" cy="181902"/>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sp>
          <p:nvSpPr>
            <p:cNvPr id="54" name="object 54"/>
            <p:cNvSpPr/>
            <p:nvPr/>
          </p:nvSpPr>
          <p:spPr>
            <a:xfrm>
              <a:off x="2146846" y="4673511"/>
              <a:ext cx="117779" cy="185140"/>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55" name="object 55"/>
            <p:cNvSpPr/>
            <p:nvPr/>
          </p:nvSpPr>
          <p:spPr>
            <a:xfrm>
              <a:off x="2302802" y="4670259"/>
              <a:ext cx="125755" cy="188391"/>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grpSp>
      <p:grpSp>
        <p:nvGrpSpPr>
          <p:cNvPr id="56" name="object 56"/>
          <p:cNvGrpSpPr/>
          <p:nvPr/>
        </p:nvGrpSpPr>
        <p:grpSpPr>
          <a:xfrm>
            <a:off x="1397220" y="2513091"/>
            <a:ext cx="310752" cy="132606"/>
            <a:chOff x="1987156" y="3574173"/>
            <a:chExt cx="441959" cy="188595"/>
          </a:xfrm>
        </p:grpSpPr>
        <p:sp>
          <p:nvSpPr>
            <p:cNvPr id="57" name="object 57"/>
            <p:cNvSpPr/>
            <p:nvPr/>
          </p:nvSpPr>
          <p:spPr>
            <a:xfrm>
              <a:off x="1987156" y="3574173"/>
              <a:ext cx="115519" cy="185140"/>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sp>
          <p:nvSpPr>
            <p:cNvPr id="58" name="object 58"/>
            <p:cNvSpPr/>
            <p:nvPr/>
          </p:nvSpPr>
          <p:spPr>
            <a:xfrm>
              <a:off x="2144102" y="3574173"/>
              <a:ext cx="125755" cy="188391"/>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59" name="object 59"/>
            <p:cNvSpPr/>
            <p:nvPr/>
          </p:nvSpPr>
          <p:spPr>
            <a:xfrm>
              <a:off x="2302802" y="3574173"/>
              <a:ext cx="125755" cy="188391"/>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grpSp>
      <p:sp>
        <p:nvSpPr>
          <p:cNvPr id="60" name="object 60"/>
          <p:cNvSpPr txBox="1"/>
          <p:nvPr/>
        </p:nvSpPr>
        <p:spPr>
          <a:xfrm>
            <a:off x="3760845" y="3690533"/>
            <a:ext cx="2585145" cy="355266"/>
          </a:xfrm>
          <a:prstGeom prst="rect">
            <a:avLst/>
          </a:prstGeom>
        </p:spPr>
        <p:txBody>
          <a:bodyPr vert="horz" wrap="square" lIns="0" tIns="8930" rIns="0" bIns="0" rtlCol="0">
            <a:spAutoFit/>
          </a:bodyPr>
          <a:lstStyle/>
          <a:p>
            <a:pPr marL="8929">
              <a:spcBef>
                <a:spcPts val="70"/>
              </a:spcBef>
            </a:pPr>
            <a:r>
              <a:rPr sz="2250" spc="7" dirty="0">
                <a:solidFill>
                  <a:prstClr val="black"/>
                </a:solidFill>
                <a:latin typeface="Arial"/>
                <a:cs typeface="Arial"/>
              </a:rPr>
              <a:t>High </a:t>
            </a:r>
            <a:r>
              <a:rPr sz="2250" spc="-39" dirty="0">
                <a:solidFill>
                  <a:prstClr val="black"/>
                </a:solidFill>
                <a:latin typeface="Arial"/>
                <a:cs typeface="Arial"/>
              </a:rPr>
              <a:t>Variance</a:t>
            </a:r>
            <a:r>
              <a:rPr sz="2250" spc="-53" dirty="0">
                <a:solidFill>
                  <a:prstClr val="black"/>
                </a:solidFill>
                <a:latin typeface="Arial"/>
                <a:cs typeface="Arial"/>
              </a:rPr>
              <a:t> </a:t>
            </a:r>
            <a:r>
              <a:rPr sz="2250" spc="-11" dirty="0">
                <a:solidFill>
                  <a:prstClr val="black"/>
                </a:solidFill>
                <a:latin typeface="Arial"/>
                <a:cs typeface="Arial"/>
              </a:rPr>
              <a:t>Why?</a:t>
            </a:r>
            <a:endParaRPr sz="2250">
              <a:solidFill>
                <a:prstClr val="black"/>
              </a:solidFill>
              <a:latin typeface="Arial"/>
              <a:cs typeface="Arial"/>
            </a:endParaRPr>
          </a:p>
        </p:txBody>
      </p:sp>
      <p:sp>
        <p:nvSpPr>
          <p:cNvPr id="61" name="object 61"/>
          <p:cNvSpPr txBox="1">
            <a:spLocks noGrp="1"/>
          </p:cNvSpPr>
          <p:nvPr>
            <p:ph type="title"/>
          </p:nvPr>
        </p:nvSpPr>
        <p:spPr>
          <a:xfrm>
            <a:off x="1597879" y="79670"/>
            <a:ext cx="5790456"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4" dirty="0"/>
              <a:t> </a:t>
            </a:r>
            <a:r>
              <a:rPr sz="4219" spc="-21" dirty="0"/>
              <a:t>Intuition</a:t>
            </a:r>
            <a:endParaRPr sz="4219"/>
          </a:p>
        </p:txBody>
      </p:sp>
      <p:sp>
        <p:nvSpPr>
          <p:cNvPr id="62" name="object 62"/>
          <p:cNvSpPr txBox="1"/>
          <p:nvPr/>
        </p:nvSpPr>
        <p:spPr>
          <a:xfrm>
            <a:off x="2073848" y="1440653"/>
            <a:ext cx="5207403" cy="355266"/>
          </a:xfrm>
          <a:prstGeom prst="rect">
            <a:avLst/>
          </a:prstGeom>
        </p:spPr>
        <p:txBody>
          <a:bodyPr vert="horz" wrap="square" lIns="0" tIns="8930" rIns="0" bIns="0" rtlCol="0">
            <a:spAutoFit/>
          </a:bodyPr>
          <a:lstStyle/>
          <a:p>
            <a:pPr marL="8929">
              <a:spcBef>
                <a:spcPts val="70"/>
              </a:spcBef>
            </a:pPr>
            <a:r>
              <a:rPr sz="2250" spc="-49" dirty="0">
                <a:solidFill>
                  <a:prstClr val="black"/>
                </a:solidFill>
                <a:latin typeface="Arial"/>
                <a:cs typeface="Arial"/>
              </a:rPr>
              <a:t>(here, </a:t>
            </a:r>
            <a:r>
              <a:rPr sz="2250" spc="-25" dirty="0" smtClean="0">
                <a:solidFill>
                  <a:prstClr val="black"/>
                </a:solidFill>
                <a:latin typeface="Arial"/>
                <a:cs typeface="Arial"/>
              </a:rPr>
              <a:t>an </a:t>
            </a:r>
            <a:r>
              <a:rPr sz="2250" spc="14" dirty="0">
                <a:solidFill>
                  <a:prstClr val="black"/>
                </a:solidFill>
                <a:latin typeface="Arial"/>
                <a:cs typeface="Arial"/>
              </a:rPr>
              <a:t>unpruned </a:t>
            </a:r>
            <a:r>
              <a:rPr sz="2250" spc="18" dirty="0">
                <a:solidFill>
                  <a:prstClr val="black"/>
                </a:solidFill>
                <a:latin typeface="Arial"/>
                <a:cs typeface="Arial"/>
              </a:rPr>
              <a:t>decision</a:t>
            </a:r>
            <a:r>
              <a:rPr sz="2250" spc="60" dirty="0">
                <a:solidFill>
                  <a:prstClr val="black"/>
                </a:solidFill>
                <a:latin typeface="Arial"/>
                <a:cs typeface="Arial"/>
              </a:rPr>
              <a:t> </a:t>
            </a:r>
            <a:r>
              <a:rPr sz="2250" spc="-46" dirty="0" smtClean="0">
                <a:solidFill>
                  <a:prstClr val="black"/>
                </a:solidFill>
                <a:latin typeface="Arial"/>
                <a:cs typeface="Arial"/>
              </a:rPr>
              <a:t>tree</a:t>
            </a:r>
            <a:r>
              <a:rPr lang="en-IN" sz="2250" spc="-46" dirty="0" smtClean="0">
                <a:solidFill>
                  <a:prstClr val="black"/>
                </a:solidFill>
                <a:latin typeface="Arial"/>
                <a:cs typeface="Arial"/>
              </a:rPr>
              <a:t> is fitted</a:t>
            </a:r>
            <a:r>
              <a:rPr sz="2250" spc="-46" dirty="0" smtClean="0">
                <a:solidFill>
                  <a:prstClr val="black"/>
                </a:solidFill>
                <a:latin typeface="Arial"/>
                <a:cs typeface="Arial"/>
              </a:rPr>
              <a:t>)</a:t>
            </a:r>
            <a:r>
              <a:rPr lang="en-IN" sz="2250" spc="-46" dirty="0" smtClean="0">
                <a:solidFill>
                  <a:prstClr val="black"/>
                </a:solidFill>
                <a:latin typeface="Arial"/>
                <a:cs typeface="Arial"/>
              </a:rPr>
              <a:t> </a:t>
            </a:r>
            <a:endParaRPr sz="2250" dirty="0">
              <a:solidFill>
                <a:prstClr val="black"/>
              </a:solidFill>
              <a:latin typeface="Arial"/>
              <a:cs typeface="Arial"/>
            </a:endParaRPr>
          </a:p>
        </p:txBody>
      </p:sp>
    </p:spTree>
    <p:extLst>
      <p:ext uri="{BB962C8B-B14F-4D97-AF65-F5344CB8AC3E}">
        <p14:creationId xmlns:p14="http://schemas.microsoft.com/office/powerpoint/2010/main" val="335693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1743701" y="2100323"/>
            <a:ext cx="6011466" cy="3928616"/>
            <a:chOff x="2479930" y="2987125"/>
            <a:chExt cx="8549640" cy="5587365"/>
          </a:xfrm>
        </p:grpSpPr>
        <p:sp>
          <p:nvSpPr>
            <p:cNvPr id="3" name="object 3"/>
            <p:cNvSpPr/>
            <p:nvPr/>
          </p:nvSpPr>
          <p:spPr>
            <a:xfrm>
              <a:off x="2952391"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4" name="object 4"/>
            <p:cNvSpPr/>
            <p:nvPr/>
          </p:nvSpPr>
          <p:spPr>
            <a:xfrm>
              <a:off x="2952391"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5" name="object 5"/>
            <p:cNvSpPr/>
            <p:nvPr/>
          </p:nvSpPr>
          <p:spPr>
            <a:xfrm>
              <a:off x="4324725"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6" name="object 6"/>
            <p:cNvSpPr/>
            <p:nvPr/>
          </p:nvSpPr>
          <p:spPr>
            <a:xfrm>
              <a:off x="4324725"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7" name="object 7"/>
            <p:cNvSpPr/>
            <p:nvPr/>
          </p:nvSpPr>
          <p:spPr>
            <a:xfrm>
              <a:off x="5697065"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8" name="object 8"/>
            <p:cNvSpPr/>
            <p:nvPr/>
          </p:nvSpPr>
          <p:spPr>
            <a:xfrm>
              <a:off x="5697065"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9" name="object 9"/>
            <p:cNvSpPr/>
            <p:nvPr/>
          </p:nvSpPr>
          <p:spPr>
            <a:xfrm>
              <a:off x="7069404"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0" name="object 10"/>
            <p:cNvSpPr/>
            <p:nvPr/>
          </p:nvSpPr>
          <p:spPr>
            <a:xfrm>
              <a:off x="7069404"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1" name="object 11"/>
            <p:cNvSpPr/>
            <p:nvPr/>
          </p:nvSpPr>
          <p:spPr>
            <a:xfrm>
              <a:off x="8441743"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2" name="object 12"/>
            <p:cNvSpPr/>
            <p:nvPr/>
          </p:nvSpPr>
          <p:spPr>
            <a:xfrm>
              <a:off x="8441743"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3" name="object 13"/>
            <p:cNvSpPr/>
            <p:nvPr/>
          </p:nvSpPr>
          <p:spPr>
            <a:xfrm>
              <a:off x="9814082"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4" name="object 14"/>
            <p:cNvSpPr/>
            <p:nvPr/>
          </p:nvSpPr>
          <p:spPr>
            <a:xfrm>
              <a:off x="9814082"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5" name="object 15"/>
            <p:cNvSpPr/>
            <p:nvPr/>
          </p:nvSpPr>
          <p:spPr>
            <a:xfrm>
              <a:off x="2479930" y="823609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6" name="object 16"/>
            <p:cNvSpPr/>
            <p:nvPr/>
          </p:nvSpPr>
          <p:spPr>
            <a:xfrm>
              <a:off x="2479930" y="823609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17" name="object 17"/>
            <p:cNvSpPr/>
            <p:nvPr/>
          </p:nvSpPr>
          <p:spPr>
            <a:xfrm>
              <a:off x="2479930" y="7127342"/>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8" name="object 18"/>
            <p:cNvSpPr/>
            <p:nvPr/>
          </p:nvSpPr>
          <p:spPr>
            <a:xfrm>
              <a:off x="2479930" y="7127342"/>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19" name="object 19"/>
            <p:cNvSpPr/>
            <p:nvPr/>
          </p:nvSpPr>
          <p:spPr>
            <a:xfrm>
              <a:off x="2479930" y="601858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0" name="object 20"/>
            <p:cNvSpPr/>
            <p:nvPr/>
          </p:nvSpPr>
          <p:spPr>
            <a:xfrm>
              <a:off x="2479930" y="601858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1" name="object 21"/>
            <p:cNvSpPr/>
            <p:nvPr/>
          </p:nvSpPr>
          <p:spPr>
            <a:xfrm>
              <a:off x="2479930" y="490983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2" name="object 22"/>
            <p:cNvSpPr/>
            <p:nvPr/>
          </p:nvSpPr>
          <p:spPr>
            <a:xfrm>
              <a:off x="2479930" y="490983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3" name="object 23"/>
            <p:cNvSpPr/>
            <p:nvPr/>
          </p:nvSpPr>
          <p:spPr>
            <a:xfrm>
              <a:off x="2479930" y="3801064"/>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4" name="object 24"/>
            <p:cNvSpPr/>
            <p:nvPr/>
          </p:nvSpPr>
          <p:spPr>
            <a:xfrm>
              <a:off x="2479930" y="3801064"/>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5" name="object 25"/>
            <p:cNvSpPr/>
            <p:nvPr/>
          </p:nvSpPr>
          <p:spPr>
            <a:xfrm>
              <a:off x="2568273" y="2997222"/>
              <a:ext cx="8451215" cy="5488940"/>
            </a:xfrm>
            <a:custGeom>
              <a:avLst/>
              <a:gdLst/>
              <a:ahLst/>
              <a:cxnLst/>
              <a:rect l="l" t="t" r="r" b="b"/>
              <a:pathLst>
                <a:path w="8451215" h="5488940">
                  <a:moveTo>
                    <a:pt x="0" y="5488346"/>
                  </a:moveTo>
                  <a:lnTo>
                    <a:pt x="0" y="0"/>
                  </a:lnTo>
                </a:path>
                <a:path w="8451215" h="5488940">
                  <a:moveTo>
                    <a:pt x="8450600" y="5488346"/>
                  </a:moveTo>
                  <a:lnTo>
                    <a:pt x="8450600" y="0"/>
                  </a:lnTo>
                </a:path>
                <a:path w="8451215" h="5488940">
                  <a:moveTo>
                    <a:pt x="0" y="5488346"/>
                  </a:moveTo>
                  <a:lnTo>
                    <a:pt x="8450600" y="5488346"/>
                  </a:lnTo>
                </a:path>
                <a:path w="8451215" h="5488940">
                  <a:moveTo>
                    <a:pt x="0" y="0"/>
                  </a:moveTo>
                  <a:lnTo>
                    <a:pt x="8450600" y="0"/>
                  </a:lnTo>
                </a:path>
              </a:pathLst>
            </a:custGeom>
            <a:ln w="20192">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2901910" y="3196220"/>
              <a:ext cx="7751780" cy="512814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7" name="object 27"/>
            <p:cNvSpPr/>
            <p:nvPr/>
          </p:nvSpPr>
          <p:spPr>
            <a:xfrm>
              <a:off x="6871516" y="3110805"/>
              <a:ext cx="4033773" cy="1603569"/>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28" name="object 28"/>
          <p:cNvGrpSpPr/>
          <p:nvPr/>
        </p:nvGrpSpPr>
        <p:grpSpPr>
          <a:xfrm>
            <a:off x="2056945" y="6096038"/>
            <a:ext cx="191095" cy="131713"/>
            <a:chOff x="2925432" y="8669920"/>
            <a:chExt cx="271780" cy="187325"/>
          </a:xfrm>
        </p:grpSpPr>
        <p:sp>
          <p:nvSpPr>
            <p:cNvPr id="29" name="object 29"/>
            <p:cNvSpPr/>
            <p:nvPr/>
          </p:nvSpPr>
          <p:spPr>
            <a:xfrm>
              <a:off x="2925432" y="8669920"/>
              <a:ext cx="109550" cy="18400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0" name="object 30"/>
            <p:cNvSpPr/>
            <p:nvPr/>
          </p:nvSpPr>
          <p:spPr>
            <a:xfrm>
              <a:off x="3077641" y="8669920"/>
              <a:ext cx="119125" cy="187285"/>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grpSp>
      <p:sp>
        <p:nvSpPr>
          <p:cNvPr id="31" name="object 31"/>
          <p:cNvSpPr/>
          <p:nvPr/>
        </p:nvSpPr>
        <p:spPr>
          <a:xfrm>
            <a:off x="1907533" y="6162413"/>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grpSp>
        <p:nvGrpSpPr>
          <p:cNvPr id="32" name="object 32"/>
          <p:cNvGrpSpPr/>
          <p:nvPr/>
        </p:nvGrpSpPr>
        <p:grpSpPr>
          <a:xfrm>
            <a:off x="3021877" y="6093730"/>
            <a:ext cx="194667" cy="134392"/>
            <a:chOff x="4297781" y="8666638"/>
            <a:chExt cx="276860" cy="191135"/>
          </a:xfrm>
        </p:grpSpPr>
        <p:sp>
          <p:nvSpPr>
            <p:cNvPr id="33" name="object 33"/>
            <p:cNvSpPr/>
            <p:nvPr/>
          </p:nvSpPr>
          <p:spPr>
            <a:xfrm>
              <a:off x="4297781" y="8669920"/>
              <a:ext cx="109537" cy="184005"/>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34" name="object 34"/>
            <p:cNvSpPr/>
            <p:nvPr/>
          </p:nvSpPr>
          <p:spPr>
            <a:xfrm>
              <a:off x="4447196" y="8666638"/>
              <a:ext cx="127215" cy="190567"/>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grpSp>
      <p:sp>
        <p:nvSpPr>
          <p:cNvPr id="35" name="object 35"/>
          <p:cNvSpPr/>
          <p:nvPr/>
        </p:nvSpPr>
        <p:spPr>
          <a:xfrm>
            <a:off x="2872457" y="6162413"/>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sp>
        <p:nvSpPr>
          <p:cNvPr id="36" name="object 36"/>
          <p:cNvSpPr/>
          <p:nvPr/>
        </p:nvSpPr>
        <p:spPr>
          <a:xfrm>
            <a:off x="4037380" y="6096038"/>
            <a:ext cx="83760" cy="131685"/>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37" name="object 37"/>
          <p:cNvSpPr/>
          <p:nvPr/>
        </p:nvSpPr>
        <p:spPr>
          <a:xfrm>
            <a:off x="3893817" y="6162413"/>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sp>
        <p:nvSpPr>
          <p:cNvPr id="38" name="object 38"/>
          <p:cNvSpPr/>
          <p:nvPr/>
        </p:nvSpPr>
        <p:spPr>
          <a:xfrm>
            <a:off x="4925964" y="6093730"/>
            <a:ext cx="89448" cy="133992"/>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5892843" y="6096038"/>
            <a:ext cx="83769" cy="131685"/>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nvGrpSpPr>
          <p:cNvPr id="40" name="object 40"/>
          <p:cNvGrpSpPr/>
          <p:nvPr/>
        </p:nvGrpSpPr>
        <p:grpSpPr>
          <a:xfrm>
            <a:off x="6807199" y="6093730"/>
            <a:ext cx="194667" cy="134392"/>
            <a:chOff x="9681349" y="8666638"/>
            <a:chExt cx="276860" cy="191135"/>
          </a:xfrm>
        </p:grpSpPr>
        <p:sp>
          <p:nvSpPr>
            <p:cNvPr id="41" name="object 41"/>
            <p:cNvSpPr/>
            <p:nvPr/>
          </p:nvSpPr>
          <p:spPr>
            <a:xfrm>
              <a:off x="9681349" y="8669920"/>
              <a:ext cx="109550" cy="18400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42" name="object 42"/>
            <p:cNvSpPr/>
            <p:nvPr/>
          </p:nvSpPr>
          <p:spPr>
            <a:xfrm>
              <a:off x="9830777" y="8666638"/>
              <a:ext cx="127215" cy="190567"/>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grpSp>
      <p:sp>
        <p:nvSpPr>
          <p:cNvPr id="44" name="object 44"/>
          <p:cNvSpPr/>
          <p:nvPr/>
        </p:nvSpPr>
        <p:spPr>
          <a:xfrm>
            <a:off x="1580438" y="5726706"/>
            <a:ext cx="89448" cy="133990"/>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5" name="object 45"/>
          <p:cNvGrpSpPr/>
          <p:nvPr/>
        </p:nvGrpSpPr>
        <p:grpSpPr>
          <a:xfrm>
            <a:off x="1469523" y="4947110"/>
            <a:ext cx="200471" cy="134392"/>
            <a:chOff x="2089988" y="7035889"/>
            <a:chExt cx="285115" cy="191135"/>
          </a:xfrm>
        </p:grpSpPr>
        <p:sp>
          <p:nvSpPr>
            <p:cNvPr id="46" name="object 46"/>
            <p:cNvSpPr/>
            <p:nvPr/>
          </p:nvSpPr>
          <p:spPr>
            <a:xfrm>
              <a:off x="2089988" y="7039165"/>
              <a:ext cx="119138" cy="187286"/>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7" name="object 47"/>
            <p:cNvSpPr/>
            <p:nvPr/>
          </p:nvSpPr>
          <p:spPr>
            <a:xfrm>
              <a:off x="2247747" y="7035889"/>
              <a:ext cx="127215" cy="190563"/>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48" name="object 48"/>
          <p:cNvGrpSpPr/>
          <p:nvPr/>
        </p:nvGrpSpPr>
        <p:grpSpPr>
          <a:xfrm>
            <a:off x="1362519" y="4167512"/>
            <a:ext cx="307628" cy="134392"/>
            <a:chOff x="1937804" y="5927128"/>
            <a:chExt cx="437515" cy="191135"/>
          </a:xfrm>
        </p:grpSpPr>
        <p:sp>
          <p:nvSpPr>
            <p:cNvPr id="49" name="object 49"/>
            <p:cNvSpPr/>
            <p:nvPr/>
          </p:nvSpPr>
          <p:spPr>
            <a:xfrm>
              <a:off x="1937804" y="5930417"/>
              <a:ext cx="109550" cy="183997"/>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0" name="object 50"/>
            <p:cNvSpPr/>
            <p:nvPr/>
          </p:nvSpPr>
          <p:spPr>
            <a:xfrm>
              <a:off x="2087232" y="5927128"/>
              <a:ext cx="127215" cy="190576"/>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sp>
          <p:nvSpPr>
            <p:cNvPr id="51" name="object 51"/>
            <p:cNvSpPr/>
            <p:nvPr/>
          </p:nvSpPr>
          <p:spPr>
            <a:xfrm>
              <a:off x="2247760" y="5927128"/>
              <a:ext cx="127215" cy="190576"/>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grpSp>
      <p:grpSp>
        <p:nvGrpSpPr>
          <p:cNvPr id="52" name="object 52"/>
          <p:cNvGrpSpPr/>
          <p:nvPr/>
        </p:nvGrpSpPr>
        <p:grpSpPr>
          <a:xfrm>
            <a:off x="1362519" y="3387923"/>
            <a:ext cx="307628" cy="134392"/>
            <a:chOff x="1937804" y="4818379"/>
            <a:chExt cx="437515" cy="191135"/>
          </a:xfrm>
        </p:grpSpPr>
        <p:sp>
          <p:nvSpPr>
            <p:cNvPr id="53" name="object 53"/>
            <p:cNvSpPr/>
            <p:nvPr/>
          </p:nvSpPr>
          <p:spPr>
            <a:xfrm>
              <a:off x="1937804" y="4821656"/>
              <a:ext cx="109550" cy="184010"/>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sp>
          <p:nvSpPr>
            <p:cNvPr id="54" name="object 54"/>
            <p:cNvSpPr/>
            <p:nvPr/>
          </p:nvSpPr>
          <p:spPr>
            <a:xfrm>
              <a:off x="2090013" y="4821656"/>
              <a:ext cx="119125" cy="187286"/>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55" name="object 55"/>
            <p:cNvSpPr/>
            <p:nvPr/>
          </p:nvSpPr>
          <p:spPr>
            <a:xfrm>
              <a:off x="2247760" y="4818379"/>
              <a:ext cx="127215" cy="190563"/>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grpSp>
      <p:grpSp>
        <p:nvGrpSpPr>
          <p:cNvPr id="56" name="object 56"/>
          <p:cNvGrpSpPr/>
          <p:nvPr/>
        </p:nvGrpSpPr>
        <p:grpSpPr>
          <a:xfrm>
            <a:off x="1355955" y="2608326"/>
            <a:ext cx="314325" cy="134392"/>
            <a:chOff x="1928469" y="3709619"/>
            <a:chExt cx="447040" cy="191135"/>
          </a:xfrm>
        </p:grpSpPr>
        <p:sp>
          <p:nvSpPr>
            <p:cNvPr id="57" name="object 57"/>
            <p:cNvSpPr/>
            <p:nvPr/>
          </p:nvSpPr>
          <p:spPr>
            <a:xfrm>
              <a:off x="1928469" y="3709619"/>
              <a:ext cx="116865" cy="187286"/>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sp>
          <p:nvSpPr>
            <p:cNvPr id="58" name="object 58"/>
            <p:cNvSpPr/>
            <p:nvPr/>
          </p:nvSpPr>
          <p:spPr>
            <a:xfrm>
              <a:off x="2087232" y="3709619"/>
              <a:ext cx="127215" cy="190563"/>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59" name="object 59"/>
            <p:cNvSpPr/>
            <p:nvPr/>
          </p:nvSpPr>
          <p:spPr>
            <a:xfrm>
              <a:off x="2247760" y="3709619"/>
              <a:ext cx="127215" cy="190563"/>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grpSp>
      <p:sp>
        <p:nvSpPr>
          <p:cNvPr id="60" name="object 60"/>
          <p:cNvSpPr txBox="1">
            <a:spLocks noGrp="1"/>
          </p:cNvSpPr>
          <p:nvPr>
            <p:ph type="title"/>
          </p:nvPr>
        </p:nvSpPr>
        <p:spPr>
          <a:xfrm>
            <a:off x="1597879" y="79670"/>
            <a:ext cx="5790456"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4" dirty="0"/>
              <a:t> </a:t>
            </a:r>
            <a:r>
              <a:rPr sz="4219" spc="-21" dirty="0"/>
              <a:t>Intuition</a:t>
            </a:r>
            <a:endParaRPr sz="4219"/>
          </a:p>
        </p:txBody>
      </p:sp>
      <p:sp>
        <p:nvSpPr>
          <p:cNvPr id="61" name="object 61"/>
          <p:cNvSpPr txBox="1"/>
          <p:nvPr/>
        </p:nvSpPr>
        <p:spPr>
          <a:xfrm>
            <a:off x="2009280" y="1410576"/>
            <a:ext cx="5229720" cy="355266"/>
          </a:xfrm>
          <a:prstGeom prst="rect">
            <a:avLst/>
          </a:prstGeom>
        </p:spPr>
        <p:txBody>
          <a:bodyPr vert="horz" wrap="square" lIns="0" tIns="8930" rIns="0" bIns="0" rtlCol="0">
            <a:spAutoFit/>
          </a:bodyPr>
          <a:lstStyle/>
          <a:p>
            <a:pPr marL="8929">
              <a:spcBef>
                <a:spcPts val="70"/>
              </a:spcBef>
            </a:pPr>
            <a:r>
              <a:rPr lang="en-IN" sz="2250" spc="21" dirty="0">
                <a:solidFill>
                  <a:prstClr val="black"/>
                </a:solidFill>
                <a:latin typeface="Arial"/>
                <a:cs typeface="Arial"/>
              </a:rPr>
              <a:t>S</a:t>
            </a:r>
            <a:r>
              <a:rPr sz="2250" spc="21" dirty="0" smtClean="0">
                <a:solidFill>
                  <a:prstClr val="black"/>
                </a:solidFill>
                <a:latin typeface="Arial"/>
                <a:cs typeface="Arial"/>
              </a:rPr>
              <a:t>u</a:t>
            </a:r>
            <a:r>
              <a:rPr lang="en-IN" sz="2250" spc="21" dirty="0" smtClean="0">
                <a:solidFill>
                  <a:prstClr val="black"/>
                </a:solidFill>
                <a:latin typeface="Arial"/>
                <a:cs typeface="Arial"/>
              </a:rPr>
              <a:t>p</a:t>
            </a:r>
            <a:r>
              <a:rPr sz="2250" spc="21" dirty="0" smtClean="0">
                <a:solidFill>
                  <a:prstClr val="black"/>
                </a:solidFill>
                <a:latin typeface="Arial"/>
                <a:cs typeface="Arial"/>
              </a:rPr>
              <a:t>pose </a:t>
            </a:r>
            <a:r>
              <a:rPr sz="2250" spc="18" dirty="0">
                <a:solidFill>
                  <a:prstClr val="black"/>
                </a:solidFill>
                <a:latin typeface="Arial"/>
                <a:cs typeface="Arial"/>
              </a:rPr>
              <a:t>we </a:t>
            </a:r>
            <a:r>
              <a:rPr sz="2250" spc="-25" dirty="0">
                <a:solidFill>
                  <a:prstClr val="black"/>
                </a:solidFill>
                <a:latin typeface="Arial"/>
                <a:cs typeface="Arial"/>
              </a:rPr>
              <a:t>have </a:t>
            </a:r>
            <a:r>
              <a:rPr sz="2250" spc="18" dirty="0">
                <a:solidFill>
                  <a:prstClr val="black"/>
                </a:solidFill>
                <a:latin typeface="Arial"/>
                <a:cs typeface="Arial"/>
              </a:rPr>
              <a:t>multiple </a:t>
            </a:r>
            <a:r>
              <a:rPr sz="2250" spc="7" dirty="0">
                <a:solidFill>
                  <a:prstClr val="black"/>
                </a:solidFill>
                <a:latin typeface="Arial"/>
                <a:cs typeface="Arial"/>
              </a:rPr>
              <a:t>training</a:t>
            </a:r>
            <a:r>
              <a:rPr sz="2250" spc="-14" dirty="0">
                <a:solidFill>
                  <a:prstClr val="black"/>
                </a:solidFill>
                <a:latin typeface="Arial"/>
                <a:cs typeface="Arial"/>
              </a:rPr>
              <a:t> </a:t>
            </a:r>
            <a:r>
              <a:rPr sz="2250" spc="7" dirty="0">
                <a:solidFill>
                  <a:prstClr val="black"/>
                </a:solidFill>
                <a:latin typeface="Arial"/>
                <a:cs typeface="Arial"/>
              </a:rPr>
              <a:t>sets</a:t>
            </a:r>
            <a:endParaRPr sz="2250" dirty="0">
              <a:solidFill>
                <a:prstClr val="black"/>
              </a:solidFill>
              <a:latin typeface="Arial"/>
              <a:cs typeface="Arial"/>
            </a:endParaRPr>
          </a:p>
        </p:txBody>
      </p:sp>
      <p:sp>
        <p:nvSpPr>
          <p:cNvPr id="62" name="object 62"/>
          <p:cNvSpPr txBox="1"/>
          <p:nvPr/>
        </p:nvSpPr>
        <p:spPr>
          <a:xfrm>
            <a:off x="5257960" y="3454191"/>
            <a:ext cx="1764506" cy="355266"/>
          </a:xfrm>
          <a:prstGeom prst="rect">
            <a:avLst/>
          </a:prstGeom>
        </p:spPr>
        <p:txBody>
          <a:bodyPr vert="horz" wrap="square" lIns="0" tIns="8930" rIns="0" bIns="0" rtlCol="0">
            <a:spAutoFit/>
          </a:bodyPr>
          <a:lstStyle/>
          <a:p>
            <a:pPr marL="8929">
              <a:spcBef>
                <a:spcPts val="70"/>
              </a:spcBef>
            </a:pPr>
            <a:r>
              <a:rPr sz="2250" spc="7" dirty="0">
                <a:solidFill>
                  <a:prstClr val="black"/>
                </a:solidFill>
                <a:latin typeface="Arial"/>
                <a:cs typeface="Arial"/>
              </a:rPr>
              <a:t>High</a:t>
            </a:r>
            <a:r>
              <a:rPr sz="2250" spc="-46" dirty="0">
                <a:solidFill>
                  <a:prstClr val="black"/>
                </a:solidFill>
                <a:latin typeface="Arial"/>
                <a:cs typeface="Arial"/>
              </a:rPr>
              <a:t> </a:t>
            </a:r>
            <a:r>
              <a:rPr sz="2250" spc="-7" dirty="0">
                <a:solidFill>
                  <a:prstClr val="black"/>
                </a:solidFill>
                <a:latin typeface="Arial"/>
                <a:cs typeface="Arial"/>
              </a:rPr>
              <a:t>variance</a:t>
            </a:r>
            <a:endParaRPr sz="2250">
              <a:solidFill>
                <a:prstClr val="black"/>
              </a:solidFill>
              <a:latin typeface="Arial"/>
              <a:cs typeface="Arial"/>
            </a:endParaRPr>
          </a:p>
        </p:txBody>
      </p:sp>
    </p:spTree>
    <p:extLst>
      <p:ext uri="{BB962C8B-B14F-4D97-AF65-F5344CB8AC3E}">
        <p14:creationId xmlns:p14="http://schemas.microsoft.com/office/powerpoint/2010/main" val="3481375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27"/>
          <p:cNvSpPr/>
          <p:nvPr/>
        </p:nvSpPr>
        <p:spPr>
          <a:xfrm>
            <a:off x="460375" y="3787140"/>
            <a:ext cx="1949098" cy="13230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49" name="Google Shape;649;p27"/>
          <p:cNvSpPr/>
          <p:nvPr/>
        </p:nvSpPr>
        <p:spPr>
          <a:xfrm>
            <a:off x="2600325" y="3787140"/>
            <a:ext cx="1949098" cy="132302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0" name="Google Shape;650;p27"/>
          <p:cNvSpPr/>
          <p:nvPr/>
        </p:nvSpPr>
        <p:spPr>
          <a:xfrm>
            <a:off x="4778375" y="3779161"/>
            <a:ext cx="1949098" cy="13214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1" name="Google Shape;651;p27"/>
          <p:cNvSpPr/>
          <p:nvPr/>
        </p:nvSpPr>
        <p:spPr>
          <a:xfrm>
            <a:off x="6921500" y="3771224"/>
            <a:ext cx="1949098" cy="132147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2" name="Google Shape;652;p27"/>
          <p:cNvSpPr/>
          <p:nvPr/>
        </p:nvSpPr>
        <p:spPr>
          <a:xfrm>
            <a:off x="460375" y="1869743"/>
            <a:ext cx="1941631" cy="1430715"/>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2400">
              <a:solidFill>
                <a:schemeClr val="dk1"/>
              </a:solidFill>
              <a:latin typeface="Tahoma"/>
              <a:ea typeface="Tahoma"/>
              <a:cs typeface="Tahoma"/>
              <a:sym typeface="Tahoma"/>
            </a:endParaRPr>
          </a:p>
        </p:txBody>
      </p:sp>
      <p:sp>
        <p:nvSpPr>
          <p:cNvPr id="653" name="Google Shape;653;p27"/>
          <p:cNvSpPr/>
          <p:nvPr/>
        </p:nvSpPr>
        <p:spPr>
          <a:xfrm>
            <a:off x="2600325" y="1899640"/>
            <a:ext cx="1949098" cy="1402405"/>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4" name="Google Shape;654;p27"/>
          <p:cNvSpPr/>
          <p:nvPr/>
        </p:nvSpPr>
        <p:spPr>
          <a:xfrm>
            <a:off x="4778375" y="1896465"/>
            <a:ext cx="1949098" cy="140240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5" name="Google Shape;655;p27"/>
          <p:cNvSpPr/>
          <p:nvPr/>
        </p:nvSpPr>
        <p:spPr>
          <a:xfrm>
            <a:off x="6921500" y="1882178"/>
            <a:ext cx="1949098" cy="1402405"/>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6" name="Google Shape;656;p27"/>
          <p:cNvSpPr/>
          <p:nvPr/>
        </p:nvSpPr>
        <p:spPr>
          <a:xfrm>
            <a:off x="4724400" y="1846308"/>
            <a:ext cx="2011680" cy="146050"/>
          </a:xfrm>
          <a:custGeom>
            <a:avLst/>
            <a:gdLst/>
            <a:ahLst/>
            <a:cxnLst/>
            <a:rect l="l" t="t" r="r" b="b"/>
            <a:pathLst>
              <a:path w="2011679" h="146050" extrusionOk="0">
                <a:moveTo>
                  <a:pt x="0" y="146050"/>
                </a:moveTo>
                <a:lnTo>
                  <a:pt x="2011362" y="146050"/>
                </a:lnTo>
                <a:lnTo>
                  <a:pt x="2011362" y="0"/>
                </a:lnTo>
                <a:lnTo>
                  <a:pt x="0" y="0"/>
                </a:lnTo>
                <a:lnTo>
                  <a:pt x="0" y="14605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7" name="Google Shape;657;p27"/>
          <p:cNvSpPr/>
          <p:nvPr/>
        </p:nvSpPr>
        <p:spPr>
          <a:xfrm>
            <a:off x="6872287" y="1899884"/>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58" name="Google Shape;658;p27"/>
          <p:cNvSpPr txBox="1">
            <a:spLocks noGrp="1"/>
          </p:cNvSpPr>
          <p:nvPr>
            <p:ph type="title"/>
          </p:nvPr>
        </p:nvSpPr>
        <p:spPr>
          <a:xfrm>
            <a:off x="74270" y="569175"/>
            <a:ext cx="5085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Learning of Object Parts</a:t>
            </a:r>
            <a:endParaRPr sz="3600" b="1"/>
          </a:p>
        </p:txBody>
      </p:sp>
      <p:sp>
        <p:nvSpPr>
          <p:cNvPr id="659" name="Google Shape;659;p27"/>
          <p:cNvSpPr/>
          <p:nvPr/>
        </p:nvSpPr>
        <p:spPr>
          <a:xfrm>
            <a:off x="6902450" y="1644650"/>
            <a:ext cx="2012950" cy="338455"/>
          </a:xfrm>
          <a:custGeom>
            <a:avLst/>
            <a:gdLst/>
            <a:ahLst/>
            <a:cxnLst/>
            <a:rect l="l" t="t" r="r" b="b"/>
            <a:pathLst>
              <a:path w="2012950" h="338455" extrusionOk="0">
                <a:moveTo>
                  <a:pt x="0" y="338137"/>
                </a:moveTo>
                <a:lnTo>
                  <a:pt x="2012950" y="338137"/>
                </a:lnTo>
                <a:lnTo>
                  <a:pt x="2012950" y="0"/>
                </a:lnTo>
                <a:lnTo>
                  <a:pt x="0" y="0"/>
                </a:lnTo>
                <a:lnTo>
                  <a:pt x="0" y="33813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bg2"/>
              </a:solidFill>
              <a:latin typeface="Tahoma"/>
              <a:ea typeface="Tahoma"/>
              <a:cs typeface="Tahoma"/>
              <a:sym typeface="Tahoma"/>
            </a:endParaRPr>
          </a:p>
        </p:txBody>
      </p:sp>
      <p:sp>
        <p:nvSpPr>
          <p:cNvPr id="660" name="Google Shape;660;p27"/>
          <p:cNvSpPr/>
          <p:nvPr/>
        </p:nvSpPr>
        <p:spPr>
          <a:xfrm>
            <a:off x="868362"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1" name="Google Shape;661;p27"/>
          <p:cNvSpPr/>
          <p:nvPr/>
        </p:nvSpPr>
        <p:spPr>
          <a:xfrm>
            <a:off x="30099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2" name="Google Shape;662;p27"/>
          <p:cNvSpPr/>
          <p:nvPr/>
        </p:nvSpPr>
        <p:spPr>
          <a:xfrm>
            <a:off x="5181600" y="5508066"/>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3" name="Google Shape;663;p27"/>
          <p:cNvSpPr/>
          <p:nvPr/>
        </p:nvSpPr>
        <p:spPr>
          <a:xfrm>
            <a:off x="7353300" y="5531878"/>
            <a:ext cx="1143281" cy="74033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4" name="Google Shape;664;p27"/>
          <p:cNvSpPr/>
          <p:nvPr/>
        </p:nvSpPr>
        <p:spPr>
          <a:xfrm>
            <a:off x="1295400" y="3292521"/>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5" name="Google Shape;665;p27"/>
          <p:cNvSpPr/>
          <p:nvPr/>
        </p:nvSpPr>
        <p:spPr>
          <a:xfrm>
            <a:off x="1295399" y="3292521"/>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6" name="Google Shape;666;p27"/>
          <p:cNvSpPr/>
          <p:nvPr/>
        </p:nvSpPr>
        <p:spPr>
          <a:xfrm>
            <a:off x="1295400" y="5105400"/>
            <a:ext cx="274955" cy="365125"/>
          </a:xfrm>
          <a:custGeom>
            <a:avLst/>
            <a:gdLst/>
            <a:ahLst/>
            <a:cxnLst/>
            <a:rect l="l" t="t" r="r" b="b"/>
            <a:pathLst>
              <a:path w="274955" h="365125" extrusionOk="0">
                <a:moveTo>
                  <a:pt x="205981" y="119900"/>
                </a:moveTo>
                <a:lnTo>
                  <a:pt x="68656" y="119900"/>
                </a:lnTo>
                <a:lnTo>
                  <a:pt x="68656" y="365125"/>
                </a:lnTo>
                <a:lnTo>
                  <a:pt x="205981" y="365125"/>
                </a:lnTo>
                <a:lnTo>
                  <a:pt x="205981" y="119900"/>
                </a:lnTo>
                <a:close/>
              </a:path>
              <a:path w="274955" h="365125" extrusionOk="0">
                <a:moveTo>
                  <a:pt x="137325" y="0"/>
                </a:moveTo>
                <a:lnTo>
                  <a:pt x="0" y="119900"/>
                </a:lnTo>
                <a:lnTo>
                  <a:pt x="274637" y="119900"/>
                </a:lnTo>
                <a:lnTo>
                  <a:pt x="137325"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7" name="Google Shape;667;p27"/>
          <p:cNvSpPr/>
          <p:nvPr/>
        </p:nvSpPr>
        <p:spPr>
          <a:xfrm>
            <a:off x="1295399" y="5105400"/>
            <a:ext cx="274955" cy="365125"/>
          </a:xfrm>
          <a:custGeom>
            <a:avLst/>
            <a:gdLst/>
            <a:ahLst/>
            <a:cxnLst/>
            <a:rect l="l" t="t" r="r" b="b"/>
            <a:pathLst>
              <a:path w="274955"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8" name="Google Shape;668;p27"/>
          <p:cNvSpPr/>
          <p:nvPr/>
        </p:nvSpPr>
        <p:spPr>
          <a:xfrm>
            <a:off x="34290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69" name="Google Shape;669;p27"/>
          <p:cNvSpPr/>
          <p:nvPr/>
        </p:nvSpPr>
        <p:spPr>
          <a:xfrm>
            <a:off x="34289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0" name="Google Shape;670;p27"/>
          <p:cNvSpPr/>
          <p:nvPr/>
        </p:nvSpPr>
        <p:spPr>
          <a:xfrm>
            <a:off x="3429000"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1" name="Google Shape;671;p27"/>
          <p:cNvSpPr/>
          <p:nvPr/>
        </p:nvSpPr>
        <p:spPr>
          <a:xfrm>
            <a:off x="3428999"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2" name="Google Shape;672;p27"/>
          <p:cNvSpPr/>
          <p:nvPr/>
        </p:nvSpPr>
        <p:spPr>
          <a:xfrm>
            <a:off x="56308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3" name="Google Shape;673;p27"/>
          <p:cNvSpPr/>
          <p:nvPr/>
        </p:nvSpPr>
        <p:spPr>
          <a:xfrm>
            <a:off x="56308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4" name="Google Shape;674;p27"/>
          <p:cNvSpPr/>
          <p:nvPr/>
        </p:nvSpPr>
        <p:spPr>
          <a:xfrm>
            <a:off x="56388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5" name="Google Shape;675;p27"/>
          <p:cNvSpPr/>
          <p:nvPr/>
        </p:nvSpPr>
        <p:spPr>
          <a:xfrm>
            <a:off x="56387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6" name="Google Shape;676;p27"/>
          <p:cNvSpPr/>
          <p:nvPr/>
        </p:nvSpPr>
        <p:spPr>
          <a:xfrm>
            <a:off x="7734300" y="3292521"/>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7" name="Google Shape;677;p27"/>
          <p:cNvSpPr/>
          <p:nvPr/>
        </p:nvSpPr>
        <p:spPr>
          <a:xfrm>
            <a:off x="7734299" y="3292521"/>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8" name="Google Shape;678;p27"/>
          <p:cNvSpPr/>
          <p:nvPr/>
        </p:nvSpPr>
        <p:spPr>
          <a:xfrm>
            <a:off x="7764462" y="5121275"/>
            <a:ext cx="274955" cy="365125"/>
          </a:xfrm>
          <a:custGeom>
            <a:avLst/>
            <a:gdLst/>
            <a:ahLst/>
            <a:cxnLst/>
            <a:rect l="l" t="t" r="r" b="b"/>
            <a:pathLst>
              <a:path w="274954" h="365125" extrusionOk="0">
                <a:moveTo>
                  <a:pt x="205981" y="119900"/>
                </a:moveTo>
                <a:lnTo>
                  <a:pt x="68656" y="119900"/>
                </a:lnTo>
                <a:lnTo>
                  <a:pt x="68656" y="365125"/>
                </a:lnTo>
                <a:lnTo>
                  <a:pt x="205981" y="365125"/>
                </a:lnTo>
                <a:lnTo>
                  <a:pt x="205981" y="119900"/>
                </a:lnTo>
                <a:close/>
              </a:path>
              <a:path w="274954" h="365125" extrusionOk="0">
                <a:moveTo>
                  <a:pt x="137312" y="0"/>
                </a:moveTo>
                <a:lnTo>
                  <a:pt x="0" y="119900"/>
                </a:lnTo>
                <a:lnTo>
                  <a:pt x="274637" y="119900"/>
                </a:lnTo>
                <a:lnTo>
                  <a:pt x="137312"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79" name="Google Shape;679;p27"/>
          <p:cNvSpPr/>
          <p:nvPr/>
        </p:nvSpPr>
        <p:spPr>
          <a:xfrm>
            <a:off x="7764461" y="5121275"/>
            <a:ext cx="274955" cy="365125"/>
          </a:xfrm>
          <a:custGeom>
            <a:avLst/>
            <a:gdLst/>
            <a:ahLst/>
            <a:cxnLst/>
            <a:rect l="l" t="t" r="r" b="b"/>
            <a:pathLst>
              <a:path w="274954" h="365125" extrusionOk="0">
                <a:moveTo>
                  <a:pt x="137319" y="0"/>
                </a:moveTo>
                <a:lnTo>
                  <a:pt x="274638" y="119899"/>
                </a:lnTo>
                <a:lnTo>
                  <a:pt x="205978" y="119899"/>
                </a:lnTo>
                <a:lnTo>
                  <a:pt x="205978" y="365125"/>
                </a:lnTo>
                <a:lnTo>
                  <a:pt x="68659" y="365125"/>
                </a:lnTo>
                <a:lnTo>
                  <a:pt x="68659" y="119899"/>
                </a:lnTo>
                <a:lnTo>
                  <a:pt x="0" y="119899"/>
                </a:lnTo>
                <a:lnTo>
                  <a:pt x="137319" y="0"/>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0" name="Google Shape;680;p27"/>
          <p:cNvSpPr txBox="1"/>
          <p:nvPr/>
        </p:nvSpPr>
        <p:spPr>
          <a:xfrm>
            <a:off x="78752" y="6645700"/>
            <a:ext cx="20130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200"/>
              <a:buFont typeface="Trebuchet MS"/>
              <a:buNone/>
            </a:pPr>
            <a:r>
              <a:rPr lang="en-US" sz="1200">
                <a:solidFill>
                  <a:schemeClr val="dk1"/>
                </a:solidFill>
                <a:latin typeface="Trebuchet MS"/>
                <a:ea typeface="Trebuchet MS"/>
                <a:cs typeface="Trebuchet MS"/>
                <a:sym typeface="Trebuchet MS"/>
              </a:rPr>
              <a:t>Slide credit: Andrew Ng</a:t>
            </a:r>
            <a:endParaRPr sz="1200">
              <a:solidFill>
                <a:schemeClr val="dk1"/>
              </a:solidFill>
              <a:latin typeface="Trebuchet MS"/>
              <a:ea typeface="Trebuchet MS"/>
              <a:cs typeface="Trebuchet MS"/>
              <a:sym typeface="Trebuchet MS"/>
            </a:endParaRPr>
          </a:p>
        </p:txBody>
      </p:sp>
      <p:sp>
        <p:nvSpPr>
          <p:cNvPr id="681" name="Google Shape;681;p27"/>
          <p:cNvSpPr txBox="1"/>
          <p:nvPr/>
        </p:nvSpPr>
        <p:spPr>
          <a:xfrm>
            <a:off x="8425843" y="6422075"/>
            <a:ext cx="489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200"/>
              <a:buFont typeface="Tahoma"/>
              <a:buNone/>
            </a:pPr>
            <a:endParaRPr sz="12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object 2"/>
          <p:cNvGrpSpPr/>
          <p:nvPr/>
        </p:nvGrpSpPr>
        <p:grpSpPr>
          <a:xfrm>
            <a:off x="1743701" y="2349201"/>
            <a:ext cx="6011466" cy="3928616"/>
            <a:chOff x="2479930" y="2987125"/>
            <a:chExt cx="8549640" cy="5587365"/>
          </a:xfrm>
        </p:grpSpPr>
        <p:sp>
          <p:nvSpPr>
            <p:cNvPr id="3" name="object 3"/>
            <p:cNvSpPr/>
            <p:nvPr/>
          </p:nvSpPr>
          <p:spPr>
            <a:xfrm>
              <a:off x="2952391"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4" name="object 4"/>
            <p:cNvSpPr/>
            <p:nvPr/>
          </p:nvSpPr>
          <p:spPr>
            <a:xfrm>
              <a:off x="2952391"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5" name="object 5"/>
            <p:cNvSpPr/>
            <p:nvPr/>
          </p:nvSpPr>
          <p:spPr>
            <a:xfrm>
              <a:off x="4324725"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6" name="object 6"/>
            <p:cNvSpPr/>
            <p:nvPr/>
          </p:nvSpPr>
          <p:spPr>
            <a:xfrm>
              <a:off x="4324725"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7" name="object 7"/>
            <p:cNvSpPr/>
            <p:nvPr/>
          </p:nvSpPr>
          <p:spPr>
            <a:xfrm>
              <a:off x="5697065"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8" name="object 8"/>
            <p:cNvSpPr/>
            <p:nvPr/>
          </p:nvSpPr>
          <p:spPr>
            <a:xfrm>
              <a:off x="5697065"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9" name="object 9"/>
            <p:cNvSpPr/>
            <p:nvPr/>
          </p:nvSpPr>
          <p:spPr>
            <a:xfrm>
              <a:off x="7069404"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0" name="object 10"/>
            <p:cNvSpPr/>
            <p:nvPr/>
          </p:nvSpPr>
          <p:spPr>
            <a:xfrm>
              <a:off x="7069404"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1" name="object 11"/>
            <p:cNvSpPr/>
            <p:nvPr/>
          </p:nvSpPr>
          <p:spPr>
            <a:xfrm>
              <a:off x="8441743"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2" name="object 12"/>
            <p:cNvSpPr/>
            <p:nvPr/>
          </p:nvSpPr>
          <p:spPr>
            <a:xfrm>
              <a:off x="8441743"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3" name="object 13"/>
            <p:cNvSpPr/>
            <p:nvPr/>
          </p:nvSpPr>
          <p:spPr>
            <a:xfrm>
              <a:off x="9814082" y="8485569"/>
              <a:ext cx="0" cy="88900"/>
            </a:xfrm>
            <a:custGeom>
              <a:avLst/>
              <a:gdLst/>
              <a:ahLst/>
              <a:cxnLst/>
              <a:rect l="l" t="t" r="r" b="b"/>
              <a:pathLst>
                <a:path h="88900">
                  <a:moveTo>
                    <a:pt x="0" y="0"/>
                  </a:moveTo>
                  <a:lnTo>
                    <a:pt x="0" y="88342"/>
                  </a:lnTo>
                </a:path>
              </a:pathLst>
            </a:custGeom>
            <a:solidFill>
              <a:srgbClr val="000000"/>
            </a:solidFill>
          </p:spPr>
          <p:txBody>
            <a:bodyPr wrap="square" lIns="0" tIns="0" rIns="0" bIns="0" rtlCol="0"/>
            <a:lstStyle/>
            <a:p>
              <a:endParaRPr sz="1125">
                <a:solidFill>
                  <a:prstClr val="black"/>
                </a:solidFill>
              </a:endParaRPr>
            </a:p>
          </p:txBody>
        </p:sp>
        <p:sp>
          <p:nvSpPr>
            <p:cNvPr id="14" name="object 14"/>
            <p:cNvSpPr/>
            <p:nvPr/>
          </p:nvSpPr>
          <p:spPr>
            <a:xfrm>
              <a:off x="9814082" y="8485569"/>
              <a:ext cx="0" cy="88900"/>
            </a:xfrm>
            <a:custGeom>
              <a:avLst/>
              <a:gdLst/>
              <a:ahLst/>
              <a:cxnLst/>
              <a:rect l="l" t="t" r="r" b="b"/>
              <a:pathLst>
                <a:path h="88900">
                  <a:moveTo>
                    <a:pt x="0" y="0"/>
                  </a:moveTo>
                  <a:lnTo>
                    <a:pt x="0" y="88342"/>
                  </a:lnTo>
                </a:path>
              </a:pathLst>
            </a:custGeom>
            <a:ln w="20192">
              <a:solidFill>
                <a:srgbClr val="000000"/>
              </a:solidFill>
            </a:ln>
          </p:spPr>
          <p:txBody>
            <a:bodyPr wrap="square" lIns="0" tIns="0" rIns="0" bIns="0" rtlCol="0"/>
            <a:lstStyle/>
            <a:p>
              <a:endParaRPr sz="1125">
                <a:solidFill>
                  <a:prstClr val="black"/>
                </a:solidFill>
              </a:endParaRPr>
            </a:p>
          </p:txBody>
        </p:sp>
        <p:sp>
          <p:nvSpPr>
            <p:cNvPr id="15" name="object 15"/>
            <p:cNvSpPr/>
            <p:nvPr/>
          </p:nvSpPr>
          <p:spPr>
            <a:xfrm>
              <a:off x="2479930" y="823609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6" name="object 16"/>
            <p:cNvSpPr/>
            <p:nvPr/>
          </p:nvSpPr>
          <p:spPr>
            <a:xfrm>
              <a:off x="2479930" y="823609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17" name="object 17"/>
            <p:cNvSpPr/>
            <p:nvPr/>
          </p:nvSpPr>
          <p:spPr>
            <a:xfrm>
              <a:off x="2479930" y="7127342"/>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8" name="object 18"/>
            <p:cNvSpPr/>
            <p:nvPr/>
          </p:nvSpPr>
          <p:spPr>
            <a:xfrm>
              <a:off x="2479930" y="7127342"/>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19" name="object 19"/>
            <p:cNvSpPr/>
            <p:nvPr/>
          </p:nvSpPr>
          <p:spPr>
            <a:xfrm>
              <a:off x="2479930" y="601858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0" name="object 20"/>
            <p:cNvSpPr/>
            <p:nvPr/>
          </p:nvSpPr>
          <p:spPr>
            <a:xfrm>
              <a:off x="2479930" y="601858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1" name="object 21"/>
            <p:cNvSpPr/>
            <p:nvPr/>
          </p:nvSpPr>
          <p:spPr>
            <a:xfrm>
              <a:off x="2479930" y="4909839"/>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2" name="object 22"/>
            <p:cNvSpPr/>
            <p:nvPr/>
          </p:nvSpPr>
          <p:spPr>
            <a:xfrm>
              <a:off x="2479930" y="4909839"/>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3" name="object 23"/>
            <p:cNvSpPr/>
            <p:nvPr/>
          </p:nvSpPr>
          <p:spPr>
            <a:xfrm>
              <a:off x="2479930" y="3801064"/>
              <a:ext cx="88900" cy="0"/>
            </a:xfrm>
            <a:custGeom>
              <a:avLst/>
              <a:gdLst/>
              <a:ahLst/>
              <a:cxnLst/>
              <a:rect l="l" t="t" r="r" b="b"/>
              <a:pathLst>
                <a:path w="88900">
                  <a:moveTo>
                    <a:pt x="88342"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4" name="object 24"/>
            <p:cNvSpPr/>
            <p:nvPr/>
          </p:nvSpPr>
          <p:spPr>
            <a:xfrm>
              <a:off x="2479930" y="3801064"/>
              <a:ext cx="88900" cy="0"/>
            </a:xfrm>
            <a:custGeom>
              <a:avLst/>
              <a:gdLst/>
              <a:ahLst/>
              <a:cxnLst/>
              <a:rect l="l" t="t" r="r" b="b"/>
              <a:pathLst>
                <a:path w="88900">
                  <a:moveTo>
                    <a:pt x="88342" y="0"/>
                  </a:moveTo>
                  <a:lnTo>
                    <a:pt x="0" y="0"/>
                  </a:lnTo>
                </a:path>
              </a:pathLst>
            </a:custGeom>
            <a:ln w="20192">
              <a:solidFill>
                <a:srgbClr val="000000"/>
              </a:solidFill>
            </a:ln>
          </p:spPr>
          <p:txBody>
            <a:bodyPr wrap="square" lIns="0" tIns="0" rIns="0" bIns="0" rtlCol="0"/>
            <a:lstStyle/>
            <a:p>
              <a:endParaRPr sz="1125">
                <a:solidFill>
                  <a:prstClr val="black"/>
                </a:solidFill>
              </a:endParaRPr>
            </a:p>
          </p:txBody>
        </p:sp>
        <p:sp>
          <p:nvSpPr>
            <p:cNvPr id="25" name="object 25"/>
            <p:cNvSpPr/>
            <p:nvPr/>
          </p:nvSpPr>
          <p:spPr>
            <a:xfrm>
              <a:off x="2568273" y="2997222"/>
              <a:ext cx="8451215" cy="5488940"/>
            </a:xfrm>
            <a:custGeom>
              <a:avLst/>
              <a:gdLst/>
              <a:ahLst/>
              <a:cxnLst/>
              <a:rect l="l" t="t" r="r" b="b"/>
              <a:pathLst>
                <a:path w="8451215" h="5488940">
                  <a:moveTo>
                    <a:pt x="0" y="5488346"/>
                  </a:moveTo>
                  <a:lnTo>
                    <a:pt x="0" y="0"/>
                  </a:lnTo>
                </a:path>
                <a:path w="8451215" h="5488940">
                  <a:moveTo>
                    <a:pt x="8450600" y="5488346"/>
                  </a:moveTo>
                  <a:lnTo>
                    <a:pt x="8450600" y="0"/>
                  </a:lnTo>
                </a:path>
                <a:path w="8451215" h="5488940">
                  <a:moveTo>
                    <a:pt x="0" y="5488346"/>
                  </a:moveTo>
                  <a:lnTo>
                    <a:pt x="8450600" y="5488346"/>
                  </a:lnTo>
                </a:path>
                <a:path w="8451215" h="5488940">
                  <a:moveTo>
                    <a:pt x="0" y="0"/>
                  </a:moveTo>
                  <a:lnTo>
                    <a:pt x="8450600" y="0"/>
                  </a:lnTo>
                </a:path>
              </a:pathLst>
            </a:custGeom>
            <a:ln w="20192">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2901910" y="3196220"/>
              <a:ext cx="7751780" cy="5128148"/>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7" name="object 27"/>
            <p:cNvSpPr/>
            <p:nvPr/>
          </p:nvSpPr>
          <p:spPr>
            <a:xfrm>
              <a:off x="6871516" y="3110805"/>
              <a:ext cx="4033773" cy="1603569"/>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28" name="object 28"/>
          <p:cNvGrpSpPr/>
          <p:nvPr/>
        </p:nvGrpSpPr>
        <p:grpSpPr>
          <a:xfrm>
            <a:off x="2056945" y="6344916"/>
            <a:ext cx="191095" cy="131713"/>
            <a:chOff x="2925432" y="8669920"/>
            <a:chExt cx="271780" cy="187325"/>
          </a:xfrm>
        </p:grpSpPr>
        <p:sp>
          <p:nvSpPr>
            <p:cNvPr id="29" name="object 29"/>
            <p:cNvSpPr/>
            <p:nvPr/>
          </p:nvSpPr>
          <p:spPr>
            <a:xfrm>
              <a:off x="2925432" y="8669920"/>
              <a:ext cx="109550" cy="18400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0" name="object 30"/>
            <p:cNvSpPr/>
            <p:nvPr/>
          </p:nvSpPr>
          <p:spPr>
            <a:xfrm>
              <a:off x="3077641" y="8669920"/>
              <a:ext cx="119125" cy="187285"/>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grpSp>
      <p:sp>
        <p:nvSpPr>
          <p:cNvPr id="31" name="object 31"/>
          <p:cNvSpPr/>
          <p:nvPr/>
        </p:nvSpPr>
        <p:spPr>
          <a:xfrm>
            <a:off x="1907533" y="6411291"/>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grpSp>
        <p:nvGrpSpPr>
          <p:cNvPr id="32" name="object 32"/>
          <p:cNvGrpSpPr/>
          <p:nvPr/>
        </p:nvGrpSpPr>
        <p:grpSpPr>
          <a:xfrm>
            <a:off x="3021877" y="6342608"/>
            <a:ext cx="194667" cy="134392"/>
            <a:chOff x="4297781" y="8666638"/>
            <a:chExt cx="276860" cy="191135"/>
          </a:xfrm>
        </p:grpSpPr>
        <p:sp>
          <p:nvSpPr>
            <p:cNvPr id="33" name="object 33"/>
            <p:cNvSpPr/>
            <p:nvPr/>
          </p:nvSpPr>
          <p:spPr>
            <a:xfrm>
              <a:off x="4297781" y="8669920"/>
              <a:ext cx="109537" cy="184005"/>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34" name="object 34"/>
            <p:cNvSpPr/>
            <p:nvPr/>
          </p:nvSpPr>
          <p:spPr>
            <a:xfrm>
              <a:off x="4447196" y="8666638"/>
              <a:ext cx="127215" cy="190567"/>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grpSp>
      <p:sp>
        <p:nvSpPr>
          <p:cNvPr id="35" name="object 35"/>
          <p:cNvSpPr/>
          <p:nvPr/>
        </p:nvSpPr>
        <p:spPr>
          <a:xfrm>
            <a:off x="2872457" y="6411291"/>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sp>
        <p:nvSpPr>
          <p:cNvPr id="36" name="object 36"/>
          <p:cNvSpPr/>
          <p:nvPr/>
        </p:nvSpPr>
        <p:spPr>
          <a:xfrm>
            <a:off x="4037380" y="6344916"/>
            <a:ext cx="83760" cy="131685"/>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37" name="object 37"/>
          <p:cNvSpPr/>
          <p:nvPr/>
        </p:nvSpPr>
        <p:spPr>
          <a:xfrm>
            <a:off x="3893817" y="6411291"/>
            <a:ext cx="111175" cy="14734"/>
          </a:xfrm>
          <a:custGeom>
            <a:avLst/>
            <a:gdLst/>
            <a:ahLst/>
            <a:cxnLst/>
            <a:rect l="l" t="t" r="r" b="b"/>
            <a:pathLst>
              <a:path w="158114" h="20954">
                <a:moveTo>
                  <a:pt x="158013" y="0"/>
                </a:moveTo>
                <a:lnTo>
                  <a:pt x="0" y="0"/>
                </a:lnTo>
                <a:lnTo>
                  <a:pt x="0" y="20949"/>
                </a:lnTo>
                <a:lnTo>
                  <a:pt x="158013" y="20949"/>
                </a:lnTo>
                <a:lnTo>
                  <a:pt x="158013" y="0"/>
                </a:lnTo>
                <a:close/>
              </a:path>
            </a:pathLst>
          </a:custGeom>
          <a:solidFill>
            <a:srgbClr val="000000"/>
          </a:solidFill>
        </p:spPr>
        <p:txBody>
          <a:bodyPr wrap="square" lIns="0" tIns="0" rIns="0" bIns="0" rtlCol="0"/>
          <a:lstStyle/>
          <a:p>
            <a:endParaRPr sz="1125">
              <a:solidFill>
                <a:prstClr val="black"/>
              </a:solidFill>
            </a:endParaRPr>
          </a:p>
        </p:txBody>
      </p:sp>
      <p:sp>
        <p:nvSpPr>
          <p:cNvPr id="38" name="object 38"/>
          <p:cNvSpPr/>
          <p:nvPr/>
        </p:nvSpPr>
        <p:spPr>
          <a:xfrm>
            <a:off x="4925964" y="6342608"/>
            <a:ext cx="89448" cy="133992"/>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5892843" y="6344916"/>
            <a:ext cx="83769" cy="131685"/>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nvGrpSpPr>
          <p:cNvPr id="40" name="object 40"/>
          <p:cNvGrpSpPr/>
          <p:nvPr/>
        </p:nvGrpSpPr>
        <p:grpSpPr>
          <a:xfrm>
            <a:off x="6807199" y="6342608"/>
            <a:ext cx="194667" cy="134392"/>
            <a:chOff x="9681349" y="8666638"/>
            <a:chExt cx="276860" cy="191135"/>
          </a:xfrm>
        </p:grpSpPr>
        <p:sp>
          <p:nvSpPr>
            <p:cNvPr id="41" name="object 41"/>
            <p:cNvSpPr/>
            <p:nvPr/>
          </p:nvSpPr>
          <p:spPr>
            <a:xfrm>
              <a:off x="9681349" y="8669920"/>
              <a:ext cx="109550" cy="18400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42" name="object 42"/>
            <p:cNvSpPr/>
            <p:nvPr/>
          </p:nvSpPr>
          <p:spPr>
            <a:xfrm>
              <a:off x="9830777" y="8666638"/>
              <a:ext cx="127215" cy="190567"/>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grpSp>
      <p:sp>
        <p:nvSpPr>
          <p:cNvPr id="44" name="object 44"/>
          <p:cNvSpPr/>
          <p:nvPr/>
        </p:nvSpPr>
        <p:spPr>
          <a:xfrm>
            <a:off x="1580438" y="5975584"/>
            <a:ext cx="89448" cy="133990"/>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nvGrpSpPr>
          <p:cNvPr id="45" name="object 45"/>
          <p:cNvGrpSpPr/>
          <p:nvPr/>
        </p:nvGrpSpPr>
        <p:grpSpPr>
          <a:xfrm>
            <a:off x="1469523" y="5195988"/>
            <a:ext cx="200471" cy="134392"/>
            <a:chOff x="2089988" y="7035889"/>
            <a:chExt cx="285115" cy="191135"/>
          </a:xfrm>
        </p:grpSpPr>
        <p:sp>
          <p:nvSpPr>
            <p:cNvPr id="46" name="object 46"/>
            <p:cNvSpPr/>
            <p:nvPr/>
          </p:nvSpPr>
          <p:spPr>
            <a:xfrm>
              <a:off x="2089988" y="7039165"/>
              <a:ext cx="119138" cy="187286"/>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7" name="object 47"/>
            <p:cNvSpPr/>
            <p:nvPr/>
          </p:nvSpPr>
          <p:spPr>
            <a:xfrm>
              <a:off x="2247747" y="7035889"/>
              <a:ext cx="127215" cy="190563"/>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48" name="object 48"/>
          <p:cNvGrpSpPr/>
          <p:nvPr/>
        </p:nvGrpSpPr>
        <p:grpSpPr>
          <a:xfrm>
            <a:off x="1362519" y="4416390"/>
            <a:ext cx="307628" cy="134392"/>
            <a:chOff x="1937804" y="5927128"/>
            <a:chExt cx="437515" cy="191135"/>
          </a:xfrm>
        </p:grpSpPr>
        <p:sp>
          <p:nvSpPr>
            <p:cNvPr id="49" name="object 49"/>
            <p:cNvSpPr/>
            <p:nvPr/>
          </p:nvSpPr>
          <p:spPr>
            <a:xfrm>
              <a:off x="1937804" y="5930417"/>
              <a:ext cx="109550" cy="183997"/>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50" name="object 50"/>
            <p:cNvSpPr/>
            <p:nvPr/>
          </p:nvSpPr>
          <p:spPr>
            <a:xfrm>
              <a:off x="2087232" y="5927128"/>
              <a:ext cx="127215" cy="190576"/>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sp>
          <p:nvSpPr>
            <p:cNvPr id="51" name="object 51"/>
            <p:cNvSpPr/>
            <p:nvPr/>
          </p:nvSpPr>
          <p:spPr>
            <a:xfrm>
              <a:off x="2247760" y="5927128"/>
              <a:ext cx="127215" cy="190576"/>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grpSp>
      <p:grpSp>
        <p:nvGrpSpPr>
          <p:cNvPr id="52" name="object 52"/>
          <p:cNvGrpSpPr/>
          <p:nvPr/>
        </p:nvGrpSpPr>
        <p:grpSpPr>
          <a:xfrm>
            <a:off x="1362519" y="3636801"/>
            <a:ext cx="307628" cy="134392"/>
            <a:chOff x="1937804" y="4818379"/>
            <a:chExt cx="437515" cy="191135"/>
          </a:xfrm>
        </p:grpSpPr>
        <p:sp>
          <p:nvSpPr>
            <p:cNvPr id="53" name="object 53"/>
            <p:cNvSpPr/>
            <p:nvPr/>
          </p:nvSpPr>
          <p:spPr>
            <a:xfrm>
              <a:off x="1937804" y="4821656"/>
              <a:ext cx="109550" cy="184010"/>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sp>
          <p:nvSpPr>
            <p:cNvPr id="54" name="object 54"/>
            <p:cNvSpPr/>
            <p:nvPr/>
          </p:nvSpPr>
          <p:spPr>
            <a:xfrm>
              <a:off x="2090013" y="4821656"/>
              <a:ext cx="119125" cy="187286"/>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55" name="object 55"/>
            <p:cNvSpPr/>
            <p:nvPr/>
          </p:nvSpPr>
          <p:spPr>
            <a:xfrm>
              <a:off x="2247760" y="4818379"/>
              <a:ext cx="127215" cy="190563"/>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grpSp>
      <p:grpSp>
        <p:nvGrpSpPr>
          <p:cNvPr id="56" name="object 56"/>
          <p:cNvGrpSpPr/>
          <p:nvPr/>
        </p:nvGrpSpPr>
        <p:grpSpPr>
          <a:xfrm>
            <a:off x="1355955" y="2857204"/>
            <a:ext cx="314325" cy="134392"/>
            <a:chOff x="1928469" y="3709619"/>
            <a:chExt cx="447040" cy="191135"/>
          </a:xfrm>
        </p:grpSpPr>
        <p:sp>
          <p:nvSpPr>
            <p:cNvPr id="57" name="object 57"/>
            <p:cNvSpPr/>
            <p:nvPr/>
          </p:nvSpPr>
          <p:spPr>
            <a:xfrm>
              <a:off x="1928469" y="3709619"/>
              <a:ext cx="116865" cy="187286"/>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sp>
          <p:nvSpPr>
            <p:cNvPr id="58" name="object 58"/>
            <p:cNvSpPr/>
            <p:nvPr/>
          </p:nvSpPr>
          <p:spPr>
            <a:xfrm>
              <a:off x="2087232" y="3709619"/>
              <a:ext cx="127215" cy="190563"/>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59" name="object 59"/>
            <p:cNvSpPr/>
            <p:nvPr/>
          </p:nvSpPr>
          <p:spPr>
            <a:xfrm>
              <a:off x="2247760" y="3709619"/>
              <a:ext cx="127215" cy="190563"/>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grpSp>
      <p:sp>
        <p:nvSpPr>
          <p:cNvPr id="60" name="object 60"/>
          <p:cNvSpPr txBox="1">
            <a:spLocks noGrp="1"/>
          </p:cNvSpPr>
          <p:nvPr>
            <p:ph type="title"/>
          </p:nvPr>
        </p:nvSpPr>
        <p:spPr>
          <a:xfrm>
            <a:off x="1597879" y="79670"/>
            <a:ext cx="5790456" cy="658298"/>
          </a:xfrm>
          <a:prstGeom prst="rect">
            <a:avLst/>
          </a:prstGeom>
        </p:spPr>
        <p:txBody>
          <a:bodyPr vert="horz" wrap="square" lIns="0" tIns="8930" rIns="0" bIns="0" rtlCol="0" anchor="ctr">
            <a:spAutoFit/>
          </a:bodyPr>
          <a:lstStyle/>
          <a:p>
            <a:pPr marL="8929">
              <a:spcBef>
                <a:spcPts val="70"/>
              </a:spcBef>
            </a:pPr>
            <a:r>
              <a:rPr sz="4219" spc="-11" dirty="0"/>
              <a:t>Bias-Variance</a:t>
            </a:r>
            <a:r>
              <a:rPr sz="4219" spc="-4" dirty="0"/>
              <a:t> </a:t>
            </a:r>
            <a:r>
              <a:rPr sz="4219" spc="-21" dirty="0"/>
              <a:t>Intuition</a:t>
            </a:r>
            <a:endParaRPr sz="4219"/>
          </a:p>
        </p:txBody>
      </p:sp>
      <p:sp>
        <p:nvSpPr>
          <p:cNvPr id="62" name="object 62"/>
          <p:cNvSpPr txBox="1"/>
          <p:nvPr/>
        </p:nvSpPr>
        <p:spPr>
          <a:xfrm>
            <a:off x="5257960" y="3703069"/>
            <a:ext cx="1764506" cy="355266"/>
          </a:xfrm>
          <a:prstGeom prst="rect">
            <a:avLst/>
          </a:prstGeom>
        </p:spPr>
        <p:txBody>
          <a:bodyPr vert="horz" wrap="square" lIns="0" tIns="8930" rIns="0" bIns="0" rtlCol="0">
            <a:spAutoFit/>
          </a:bodyPr>
          <a:lstStyle/>
          <a:p>
            <a:pPr marL="8929">
              <a:spcBef>
                <a:spcPts val="70"/>
              </a:spcBef>
            </a:pPr>
            <a:r>
              <a:rPr sz="2250" spc="7" dirty="0">
                <a:solidFill>
                  <a:prstClr val="black"/>
                </a:solidFill>
                <a:latin typeface="Arial"/>
                <a:cs typeface="Arial"/>
              </a:rPr>
              <a:t>High</a:t>
            </a:r>
            <a:r>
              <a:rPr sz="2250" spc="-46" dirty="0">
                <a:solidFill>
                  <a:prstClr val="black"/>
                </a:solidFill>
                <a:latin typeface="Arial"/>
                <a:cs typeface="Arial"/>
              </a:rPr>
              <a:t> </a:t>
            </a:r>
            <a:r>
              <a:rPr sz="2250" spc="-7" dirty="0">
                <a:solidFill>
                  <a:prstClr val="black"/>
                </a:solidFill>
                <a:latin typeface="Arial"/>
                <a:cs typeface="Arial"/>
              </a:rPr>
              <a:t>variance</a:t>
            </a:r>
            <a:endParaRPr sz="2250">
              <a:solidFill>
                <a:prstClr val="black"/>
              </a:solidFill>
              <a:latin typeface="Arial"/>
              <a:cs typeface="Arial"/>
            </a:endParaRPr>
          </a:p>
        </p:txBody>
      </p:sp>
      <p:sp>
        <p:nvSpPr>
          <p:cNvPr id="63" name="object 63"/>
          <p:cNvSpPr txBox="1"/>
          <p:nvPr/>
        </p:nvSpPr>
        <p:spPr>
          <a:xfrm>
            <a:off x="1581511" y="1458802"/>
            <a:ext cx="6173986" cy="759286"/>
          </a:xfrm>
          <a:prstGeom prst="rect">
            <a:avLst/>
          </a:prstGeom>
          <a:solidFill>
            <a:srgbClr val="EE220C"/>
          </a:solidFill>
        </p:spPr>
        <p:txBody>
          <a:bodyPr vert="horz" wrap="square" lIns="0" tIns="23217" rIns="0" bIns="0" rtlCol="0">
            <a:spAutoFit/>
          </a:bodyPr>
          <a:lstStyle/>
          <a:p>
            <a:pPr algn="ctr">
              <a:spcBef>
                <a:spcPts val="183"/>
              </a:spcBef>
            </a:pPr>
            <a:r>
              <a:rPr sz="2391" spc="42" dirty="0">
                <a:solidFill>
                  <a:srgbClr val="FFFFFF"/>
                </a:solidFill>
                <a:latin typeface="Arial"/>
                <a:cs typeface="Arial"/>
              </a:rPr>
              <a:t>What </a:t>
            </a:r>
            <a:r>
              <a:rPr sz="2391" spc="53" dirty="0">
                <a:solidFill>
                  <a:srgbClr val="FFFFFF"/>
                </a:solidFill>
                <a:latin typeface="Arial"/>
                <a:cs typeface="Arial"/>
              </a:rPr>
              <a:t>happens </a:t>
            </a:r>
            <a:r>
              <a:rPr sz="2391" spc="67" dirty="0">
                <a:solidFill>
                  <a:srgbClr val="FFFFFF"/>
                </a:solidFill>
                <a:latin typeface="Arial"/>
                <a:cs typeface="Arial"/>
              </a:rPr>
              <a:t>if </a:t>
            </a:r>
            <a:r>
              <a:rPr sz="2391" spc="63" dirty="0">
                <a:solidFill>
                  <a:srgbClr val="FFFFFF"/>
                </a:solidFill>
                <a:latin typeface="Arial"/>
                <a:cs typeface="Arial"/>
              </a:rPr>
              <a:t>we </a:t>
            </a:r>
            <a:r>
              <a:rPr sz="2391" spc="53" dirty="0">
                <a:solidFill>
                  <a:srgbClr val="FFFFFF"/>
                </a:solidFill>
                <a:latin typeface="Arial"/>
                <a:cs typeface="Arial"/>
              </a:rPr>
              <a:t>take </a:t>
            </a:r>
            <a:r>
              <a:rPr sz="2391" spc="56" dirty="0">
                <a:solidFill>
                  <a:srgbClr val="FFFFFF"/>
                </a:solidFill>
                <a:latin typeface="Arial"/>
                <a:cs typeface="Arial"/>
              </a:rPr>
              <a:t>the</a:t>
            </a:r>
            <a:r>
              <a:rPr sz="2391" spc="-285" dirty="0">
                <a:solidFill>
                  <a:srgbClr val="FFFFFF"/>
                </a:solidFill>
                <a:latin typeface="Arial"/>
                <a:cs typeface="Arial"/>
              </a:rPr>
              <a:t> </a:t>
            </a:r>
            <a:r>
              <a:rPr sz="2391" spc="21" dirty="0">
                <a:solidFill>
                  <a:srgbClr val="FFFFFF"/>
                </a:solidFill>
                <a:latin typeface="Arial"/>
                <a:cs typeface="Arial"/>
              </a:rPr>
              <a:t>average?</a:t>
            </a:r>
            <a:endParaRPr sz="2391" dirty="0">
              <a:solidFill>
                <a:prstClr val="black"/>
              </a:solidFill>
              <a:latin typeface="Arial"/>
              <a:cs typeface="Arial"/>
            </a:endParaRPr>
          </a:p>
          <a:p>
            <a:pPr algn="ctr">
              <a:spcBef>
                <a:spcPts val="14"/>
              </a:spcBef>
            </a:pPr>
            <a:r>
              <a:rPr sz="2391" spc="32" dirty="0">
                <a:solidFill>
                  <a:srgbClr val="FFFFFF"/>
                </a:solidFill>
                <a:latin typeface="Arial"/>
                <a:cs typeface="Arial"/>
              </a:rPr>
              <a:t>Does </a:t>
            </a:r>
            <a:r>
              <a:rPr sz="2391" spc="63" dirty="0">
                <a:solidFill>
                  <a:srgbClr val="FFFFFF"/>
                </a:solidFill>
                <a:latin typeface="Arial"/>
                <a:cs typeface="Arial"/>
              </a:rPr>
              <a:t>this </a:t>
            </a:r>
            <a:r>
              <a:rPr sz="2391" spc="49" dirty="0">
                <a:solidFill>
                  <a:srgbClr val="FFFFFF"/>
                </a:solidFill>
                <a:latin typeface="Arial"/>
                <a:cs typeface="Arial"/>
              </a:rPr>
              <a:t>remind </a:t>
            </a:r>
            <a:r>
              <a:rPr sz="2391" spc="56" dirty="0">
                <a:solidFill>
                  <a:srgbClr val="FFFFFF"/>
                </a:solidFill>
                <a:latin typeface="Arial"/>
                <a:cs typeface="Arial"/>
              </a:rPr>
              <a:t>you </a:t>
            </a:r>
            <a:r>
              <a:rPr sz="2391" spc="88" dirty="0">
                <a:solidFill>
                  <a:srgbClr val="FFFFFF"/>
                </a:solidFill>
                <a:latin typeface="Arial"/>
                <a:cs typeface="Arial"/>
              </a:rPr>
              <a:t>of</a:t>
            </a:r>
            <a:r>
              <a:rPr sz="2391" spc="-211" dirty="0">
                <a:solidFill>
                  <a:srgbClr val="FFFFFF"/>
                </a:solidFill>
                <a:latin typeface="Arial"/>
                <a:cs typeface="Arial"/>
              </a:rPr>
              <a:t> </a:t>
            </a:r>
            <a:r>
              <a:rPr sz="2391" spc="56" dirty="0">
                <a:solidFill>
                  <a:srgbClr val="FFFFFF"/>
                </a:solidFill>
                <a:latin typeface="Arial"/>
                <a:cs typeface="Arial"/>
              </a:rPr>
              <a:t>something?</a:t>
            </a:r>
            <a:endParaRPr sz="2391" dirty="0">
              <a:solidFill>
                <a:prstClr val="black"/>
              </a:solidFill>
              <a:latin typeface="Arial"/>
              <a:cs typeface="Arial"/>
            </a:endParaRPr>
          </a:p>
        </p:txBody>
      </p:sp>
    </p:spTree>
    <p:extLst>
      <p:ext uri="{BB962C8B-B14F-4D97-AF65-F5344CB8AC3E}">
        <p14:creationId xmlns:p14="http://schemas.microsoft.com/office/powerpoint/2010/main" val="12000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5945" y="397787"/>
            <a:ext cx="5790456" cy="658298"/>
          </a:xfrm>
          <a:prstGeom prst="rect">
            <a:avLst/>
          </a:prstGeom>
        </p:spPr>
        <p:txBody>
          <a:bodyPr vert="horz" wrap="square" lIns="0" tIns="8930" rIns="0" bIns="0" rtlCol="0">
            <a:spAutoFit/>
          </a:bodyPr>
          <a:lstStyle/>
          <a:p>
            <a:pPr marL="8929">
              <a:spcBef>
                <a:spcPts val="70"/>
              </a:spcBef>
            </a:pPr>
            <a:r>
              <a:rPr sz="4219" spc="-11" dirty="0"/>
              <a:t>Bias-Variance</a:t>
            </a:r>
            <a:r>
              <a:rPr sz="4219" spc="-4" dirty="0"/>
              <a:t> </a:t>
            </a:r>
            <a:r>
              <a:rPr sz="4219" spc="-21" dirty="0"/>
              <a:t>Intuition</a:t>
            </a:r>
            <a:endParaRPr sz="4219" dirty="0"/>
          </a:p>
        </p:txBody>
      </p:sp>
      <p:grpSp>
        <p:nvGrpSpPr>
          <p:cNvPr id="3" name="object 3"/>
          <p:cNvGrpSpPr/>
          <p:nvPr/>
        </p:nvGrpSpPr>
        <p:grpSpPr>
          <a:xfrm>
            <a:off x="356678" y="2194657"/>
            <a:ext cx="4088904" cy="2672209"/>
            <a:chOff x="507276" y="3121289"/>
            <a:chExt cx="5815330" cy="3800475"/>
          </a:xfrm>
        </p:grpSpPr>
        <p:sp>
          <p:nvSpPr>
            <p:cNvPr id="4" name="object 4"/>
            <p:cNvSpPr/>
            <p:nvPr/>
          </p:nvSpPr>
          <p:spPr>
            <a:xfrm>
              <a:off x="828647"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5" name="object 5"/>
            <p:cNvSpPr/>
            <p:nvPr/>
          </p:nvSpPr>
          <p:spPr>
            <a:xfrm>
              <a:off x="828647"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6" name="object 6"/>
            <p:cNvSpPr/>
            <p:nvPr/>
          </p:nvSpPr>
          <p:spPr>
            <a:xfrm>
              <a:off x="1762115"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7" name="object 7"/>
            <p:cNvSpPr/>
            <p:nvPr/>
          </p:nvSpPr>
          <p:spPr>
            <a:xfrm>
              <a:off x="1762115"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8" name="object 8"/>
            <p:cNvSpPr/>
            <p:nvPr/>
          </p:nvSpPr>
          <p:spPr>
            <a:xfrm>
              <a:off x="2695587"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9" name="object 9"/>
            <p:cNvSpPr/>
            <p:nvPr/>
          </p:nvSpPr>
          <p:spPr>
            <a:xfrm>
              <a:off x="2695587"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10" name="object 10"/>
            <p:cNvSpPr/>
            <p:nvPr/>
          </p:nvSpPr>
          <p:spPr>
            <a:xfrm>
              <a:off x="3629058"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11" name="object 11"/>
            <p:cNvSpPr/>
            <p:nvPr/>
          </p:nvSpPr>
          <p:spPr>
            <a:xfrm>
              <a:off x="3629058"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12" name="object 12"/>
            <p:cNvSpPr/>
            <p:nvPr/>
          </p:nvSpPr>
          <p:spPr>
            <a:xfrm>
              <a:off x="4562530"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13" name="object 13"/>
            <p:cNvSpPr/>
            <p:nvPr/>
          </p:nvSpPr>
          <p:spPr>
            <a:xfrm>
              <a:off x="4562530"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5496002"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15" name="object 15"/>
            <p:cNvSpPr/>
            <p:nvPr/>
          </p:nvSpPr>
          <p:spPr>
            <a:xfrm>
              <a:off x="5496002"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16" name="object 16"/>
            <p:cNvSpPr/>
            <p:nvPr/>
          </p:nvSpPr>
          <p:spPr>
            <a:xfrm>
              <a:off x="507276" y="6691666"/>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7" name="object 17"/>
            <p:cNvSpPr/>
            <p:nvPr/>
          </p:nvSpPr>
          <p:spPr>
            <a:xfrm>
              <a:off x="507276" y="6691666"/>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18" name="object 18"/>
            <p:cNvSpPr/>
            <p:nvPr/>
          </p:nvSpPr>
          <p:spPr>
            <a:xfrm>
              <a:off x="507276" y="5937484"/>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19" name="object 19"/>
            <p:cNvSpPr/>
            <p:nvPr/>
          </p:nvSpPr>
          <p:spPr>
            <a:xfrm>
              <a:off x="507276" y="5937484"/>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20" name="object 20"/>
            <p:cNvSpPr/>
            <p:nvPr/>
          </p:nvSpPr>
          <p:spPr>
            <a:xfrm>
              <a:off x="507276" y="5183305"/>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1" name="object 21"/>
            <p:cNvSpPr/>
            <p:nvPr/>
          </p:nvSpPr>
          <p:spPr>
            <a:xfrm>
              <a:off x="507276" y="5183305"/>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22" name="object 22"/>
            <p:cNvSpPr/>
            <p:nvPr/>
          </p:nvSpPr>
          <p:spPr>
            <a:xfrm>
              <a:off x="507276" y="4429128"/>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3" name="object 23"/>
            <p:cNvSpPr/>
            <p:nvPr/>
          </p:nvSpPr>
          <p:spPr>
            <a:xfrm>
              <a:off x="507276" y="4429128"/>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24" name="object 24"/>
            <p:cNvSpPr/>
            <p:nvPr/>
          </p:nvSpPr>
          <p:spPr>
            <a:xfrm>
              <a:off x="507276" y="3674933"/>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25" name="object 25"/>
            <p:cNvSpPr/>
            <p:nvPr/>
          </p:nvSpPr>
          <p:spPr>
            <a:xfrm>
              <a:off x="507276" y="3674933"/>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26" name="object 26"/>
            <p:cNvSpPr/>
            <p:nvPr/>
          </p:nvSpPr>
          <p:spPr>
            <a:xfrm>
              <a:off x="567367" y="3128156"/>
              <a:ext cx="5748655" cy="3733800"/>
            </a:xfrm>
            <a:custGeom>
              <a:avLst/>
              <a:gdLst/>
              <a:ahLst/>
              <a:cxnLst/>
              <a:rect l="l" t="t" r="r" b="b"/>
              <a:pathLst>
                <a:path w="5748655" h="3733800">
                  <a:moveTo>
                    <a:pt x="0" y="3733200"/>
                  </a:moveTo>
                  <a:lnTo>
                    <a:pt x="0" y="0"/>
                  </a:lnTo>
                </a:path>
                <a:path w="5748655" h="3733800">
                  <a:moveTo>
                    <a:pt x="5748139" y="3733200"/>
                  </a:moveTo>
                  <a:lnTo>
                    <a:pt x="5748139" y="0"/>
                  </a:lnTo>
                </a:path>
                <a:path w="5748655" h="3733800">
                  <a:moveTo>
                    <a:pt x="0" y="3733200"/>
                  </a:moveTo>
                  <a:lnTo>
                    <a:pt x="5748139" y="3733200"/>
                  </a:lnTo>
                </a:path>
                <a:path w="5748655" h="3733800">
                  <a:moveTo>
                    <a:pt x="0" y="0"/>
                  </a:moveTo>
                  <a:lnTo>
                    <a:pt x="5748139" y="0"/>
                  </a:lnTo>
                </a:path>
              </a:pathLst>
            </a:custGeom>
            <a:ln w="13735">
              <a:solidFill>
                <a:srgbClr val="000000"/>
              </a:solidFill>
            </a:ln>
          </p:spPr>
          <p:txBody>
            <a:bodyPr wrap="square" lIns="0" tIns="0" rIns="0" bIns="0" rtlCol="0"/>
            <a:lstStyle/>
            <a:p>
              <a:endParaRPr sz="1125">
                <a:solidFill>
                  <a:prstClr val="black"/>
                </a:solidFill>
              </a:endParaRPr>
            </a:p>
          </p:txBody>
        </p:sp>
        <p:sp>
          <p:nvSpPr>
            <p:cNvPr id="27" name="object 27"/>
            <p:cNvSpPr/>
            <p:nvPr/>
          </p:nvSpPr>
          <p:spPr>
            <a:xfrm>
              <a:off x="794309" y="3263516"/>
              <a:ext cx="5272798" cy="3488192"/>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28" name="object 28"/>
            <p:cNvSpPr/>
            <p:nvPr/>
          </p:nvSpPr>
          <p:spPr>
            <a:xfrm>
              <a:off x="4143112" y="3205416"/>
              <a:ext cx="2095135" cy="572478"/>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grpSp>
      <p:grpSp>
        <p:nvGrpSpPr>
          <p:cNvPr id="29" name="object 29"/>
          <p:cNvGrpSpPr/>
          <p:nvPr/>
        </p:nvGrpSpPr>
        <p:grpSpPr>
          <a:xfrm>
            <a:off x="468118" y="4912561"/>
            <a:ext cx="231725" cy="89743"/>
            <a:chOff x="665767" y="6986752"/>
            <a:chExt cx="329565" cy="127635"/>
          </a:xfrm>
        </p:grpSpPr>
        <p:sp>
          <p:nvSpPr>
            <p:cNvPr id="30" name="object 30"/>
            <p:cNvSpPr/>
            <p:nvPr/>
          </p:nvSpPr>
          <p:spPr>
            <a:xfrm>
              <a:off x="810309" y="6986752"/>
              <a:ext cx="74513" cy="12515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31" name="object 31"/>
            <p:cNvSpPr/>
            <p:nvPr/>
          </p:nvSpPr>
          <p:spPr>
            <a:xfrm>
              <a:off x="913838" y="6986752"/>
              <a:ext cx="81036" cy="127393"/>
            </a:xfrm>
            <a:prstGeom prst="rect">
              <a:avLst/>
            </a:prstGeom>
            <a:blipFill>
              <a:blip r:embed="rId5" cstate="print"/>
              <a:stretch>
                <a:fillRect/>
              </a:stretch>
            </a:blipFill>
          </p:spPr>
          <p:txBody>
            <a:bodyPr wrap="square" lIns="0" tIns="0" rIns="0" bIns="0" rtlCol="0"/>
            <a:lstStyle/>
            <a:p>
              <a:endParaRPr sz="1125">
                <a:solidFill>
                  <a:prstClr val="black"/>
                </a:solidFill>
              </a:endParaRPr>
            </a:p>
          </p:txBody>
        </p:sp>
        <p:sp>
          <p:nvSpPr>
            <p:cNvPr id="32" name="object 32"/>
            <p:cNvSpPr/>
            <p:nvPr/>
          </p:nvSpPr>
          <p:spPr>
            <a:xfrm>
              <a:off x="665767" y="7050963"/>
              <a:ext cx="107950" cy="14604"/>
            </a:xfrm>
            <a:custGeom>
              <a:avLst/>
              <a:gdLst/>
              <a:ahLst/>
              <a:cxnLst/>
              <a:rect l="l" t="t" r="r" b="b"/>
              <a:pathLst>
                <a:path w="107950" h="14604">
                  <a:moveTo>
                    <a:pt x="107477" y="0"/>
                  </a:moveTo>
                  <a:lnTo>
                    <a:pt x="0" y="0"/>
                  </a:lnTo>
                  <a:lnTo>
                    <a:pt x="0" y="14249"/>
                  </a:lnTo>
                  <a:lnTo>
                    <a:pt x="107477" y="14249"/>
                  </a:lnTo>
                  <a:lnTo>
                    <a:pt x="107477"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33" name="object 33"/>
          <p:cNvGrpSpPr/>
          <p:nvPr/>
        </p:nvGrpSpPr>
        <p:grpSpPr>
          <a:xfrm>
            <a:off x="1124461" y="4910989"/>
            <a:ext cx="233958" cy="91529"/>
            <a:chOff x="1599234" y="6984517"/>
            <a:chExt cx="332740" cy="130175"/>
          </a:xfrm>
        </p:grpSpPr>
        <p:sp>
          <p:nvSpPr>
            <p:cNvPr id="34" name="object 34"/>
            <p:cNvSpPr/>
            <p:nvPr/>
          </p:nvSpPr>
          <p:spPr>
            <a:xfrm>
              <a:off x="1743786" y="6986752"/>
              <a:ext cx="74510" cy="125158"/>
            </a:xfrm>
            <a:prstGeom prst="rect">
              <a:avLst/>
            </a:prstGeom>
            <a:blipFill>
              <a:blip r:embed="rId6" cstate="print"/>
              <a:stretch>
                <a:fillRect/>
              </a:stretch>
            </a:blipFill>
          </p:spPr>
          <p:txBody>
            <a:bodyPr wrap="square" lIns="0" tIns="0" rIns="0" bIns="0" rtlCol="0"/>
            <a:lstStyle/>
            <a:p>
              <a:endParaRPr sz="1125">
                <a:solidFill>
                  <a:prstClr val="black"/>
                </a:solidFill>
              </a:endParaRPr>
            </a:p>
          </p:txBody>
        </p:sp>
        <p:sp>
          <p:nvSpPr>
            <p:cNvPr id="35" name="object 35"/>
            <p:cNvSpPr/>
            <p:nvPr/>
          </p:nvSpPr>
          <p:spPr>
            <a:xfrm>
              <a:off x="1845424" y="6984517"/>
              <a:ext cx="86525" cy="129628"/>
            </a:xfrm>
            <a:prstGeom prst="rect">
              <a:avLst/>
            </a:prstGeom>
            <a:blipFill>
              <a:blip r:embed="rId7" cstate="print"/>
              <a:stretch>
                <a:fillRect/>
              </a:stretch>
            </a:blipFill>
          </p:spPr>
          <p:txBody>
            <a:bodyPr wrap="square" lIns="0" tIns="0" rIns="0" bIns="0" rtlCol="0"/>
            <a:lstStyle/>
            <a:p>
              <a:endParaRPr sz="1125">
                <a:solidFill>
                  <a:prstClr val="black"/>
                </a:solidFill>
              </a:endParaRPr>
            </a:p>
          </p:txBody>
        </p:sp>
        <p:sp>
          <p:nvSpPr>
            <p:cNvPr id="36" name="object 36"/>
            <p:cNvSpPr/>
            <p:nvPr/>
          </p:nvSpPr>
          <p:spPr>
            <a:xfrm>
              <a:off x="1599234" y="7050963"/>
              <a:ext cx="107950" cy="14604"/>
            </a:xfrm>
            <a:custGeom>
              <a:avLst/>
              <a:gdLst/>
              <a:ahLst/>
              <a:cxnLst/>
              <a:rect l="l" t="t" r="r" b="b"/>
              <a:pathLst>
                <a:path w="107950" h="14604">
                  <a:moveTo>
                    <a:pt x="107480" y="0"/>
                  </a:moveTo>
                  <a:lnTo>
                    <a:pt x="0" y="0"/>
                  </a:lnTo>
                  <a:lnTo>
                    <a:pt x="0" y="14249"/>
                  </a:lnTo>
                  <a:lnTo>
                    <a:pt x="107480" y="14249"/>
                  </a:lnTo>
                  <a:lnTo>
                    <a:pt x="107480"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37" name="object 37"/>
          <p:cNvGrpSpPr/>
          <p:nvPr/>
        </p:nvGrpSpPr>
        <p:grpSpPr>
          <a:xfrm>
            <a:off x="1819201" y="4912561"/>
            <a:ext cx="154930" cy="89743"/>
            <a:chOff x="2587307" y="6986752"/>
            <a:chExt cx="220345" cy="127635"/>
          </a:xfrm>
        </p:grpSpPr>
        <p:sp>
          <p:nvSpPr>
            <p:cNvPr id="38" name="object 38"/>
            <p:cNvSpPr/>
            <p:nvPr/>
          </p:nvSpPr>
          <p:spPr>
            <a:xfrm>
              <a:off x="2726182" y="6986752"/>
              <a:ext cx="81038" cy="127393"/>
            </a:xfrm>
            <a:prstGeom prst="rect">
              <a:avLst/>
            </a:prstGeom>
            <a:blipFill>
              <a:blip r:embed="rId8" cstate="print"/>
              <a:stretch>
                <a:fillRect/>
              </a:stretch>
            </a:blipFill>
          </p:spPr>
          <p:txBody>
            <a:bodyPr wrap="square" lIns="0" tIns="0" rIns="0" bIns="0" rtlCol="0"/>
            <a:lstStyle/>
            <a:p>
              <a:endParaRPr sz="1125">
                <a:solidFill>
                  <a:prstClr val="black"/>
                </a:solidFill>
              </a:endParaRPr>
            </a:p>
          </p:txBody>
        </p:sp>
        <p:sp>
          <p:nvSpPr>
            <p:cNvPr id="39" name="object 39"/>
            <p:cNvSpPr/>
            <p:nvPr/>
          </p:nvSpPr>
          <p:spPr>
            <a:xfrm>
              <a:off x="2587307" y="7050963"/>
              <a:ext cx="107950" cy="14604"/>
            </a:xfrm>
            <a:custGeom>
              <a:avLst/>
              <a:gdLst/>
              <a:ahLst/>
              <a:cxnLst/>
              <a:rect l="l" t="t" r="r" b="b"/>
              <a:pathLst>
                <a:path w="107950" h="14604">
                  <a:moveTo>
                    <a:pt x="107467" y="0"/>
                  </a:moveTo>
                  <a:lnTo>
                    <a:pt x="0" y="0"/>
                  </a:lnTo>
                  <a:lnTo>
                    <a:pt x="0" y="14249"/>
                  </a:lnTo>
                  <a:lnTo>
                    <a:pt x="107467" y="14249"/>
                  </a:lnTo>
                  <a:lnTo>
                    <a:pt x="107467" y="0"/>
                  </a:lnTo>
                  <a:close/>
                </a:path>
              </a:pathLst>
            </a:custGeom>
            <a:solidFill>
              <a:srgbClr val="000000"/>
            </a:solidFill>
          </p:spPr>
          <p:txBody>
            <a:bodyPr wrap="square" lIns="0" tIns="0" rIns="0" bIns="0" rtlCol="0"/>
            <a:lstStyle/>
            <a:p>
              <a:endParaRPr sz="1125">
                <a:solidFill>
                  <a:prstClr val="black"/>
                </a:solidFill>
              </a:endParaRPr>
            </a:p>
          </p:txBody>
        </p:sp>
      </p:grpSp>
      <p:sp>
        <p:nvSpPr>
          <p:cNvPr id="40" name="object 40"/>
          <p:cNvSpPr/>
          <p:nvPr/>
        </p:nvSpPr>
        <p:spPr>
          <a:xfrm>
            <a:off x="2521270" y="4910988"/>
            <a:ext cx="60838" cy="91145"/>
          </a:xfrm>
          <a:prstGeom prst="rect">
            <a:avLst/>
          </a:prstGeom>
          <a:blipFill>
            <a:blip r:embed="rId9" cstate="print"/>
            <a:stretch>
              <a:fillRect/>
            </a:stretch>
          </a:blipFill>
        </p:spPr>
        <p:txBody>
          <a:bodyPr wrap="square" lIns="0" tIns="0" rIns="0" bIns="0" rtlCol="0"/>
          <a:lstStyle/>
          <a:p>
            <a:endParaRPr sz="1125">
              <a:solidFill>
                <a:prstClr val="black"/>
              </a:solidFill>
            </a:endParaRPr>
          </a:p>
        </p:txBody>
      </p:sp>
      <p:sp>
        <p:nvSpPr>
          <p:cNvPr id="41" name="object 41"/>
          <p:cNvSpPr/>
          <p:nvPr/>
        </p:nvSpPr>
        <p:spPr>
          <a:xfrm>
            <a:off x="3178942" y="4912560"/>
            <a:ext cx="56980" cy="89573"/>
          </a:xfrm>
          <a:prstGeom prst="rect">
            <a:avLst/>
          </a:prstGeom>
          <a:blipFill>
            <a:blip r:embed="rId10" cstate="print"/>
            <a:stretch>
              <a:fillRect/>
            </a:stretch>
          </a:blipFill>
        </p:spPr>
        <p:txBody>
          <a:bodyPr wrap="square" lIns="0" tIns="0" rIns="0" bIns="0" rtlCol="0"/>
          <a:lstStyle/>
          <a:p>
            <a:endParaRPr sz="1125">
              <a:solidFill>
                <a:prstClr val="black"/>
              </a:solidFill>
            </a:endParaRPr>
          </a:p>
        </p:txBody>
      </p:sp>
      <p:grpSp>
        <p:nvGrpSpPr>
          <p:cNvPr id="42" name="object 42"/>
          <p:cNvGrpSpPr/>
          <p:nvPr/>
        </p:nvGrpSpPr>
        <p:grpSpPr>
          <a:xfrm>
            <a:off x="3800886" y="4910989"/>
            <a:ext cx="132606" cy="91529"/>
            <a:chOff x="5405704" y="6984517"/>
            <a:chExt cx="188595" cy="130175"/>
          </a:xfrm>
        </p:grpSpPr>
        <p:sp>
          <p:nvSpPr>
            <p:cNvPr id="43" name="object 43"/>
            <p:cNvSpPr/>
            <p:nvPr/>
          </p:nvSpPr>
          <p:spPr>
            <a:xfrm>
              <a:off x="5405704" y="6986752"/>
              <a:ext cx="74523" cy="125158"/>
            </a:xfrm>
            <a:prstGeom prst="rect">
              <a:avLst/>
            </a:prstGeom>
            <a:blipFill>
              <a:blip r:embed="rId11" cstate="print"/>
              <a:stretch>
                <a:fillRect/>
              </a:stretch>
            </a:blipFill>
          </p:spPr>
          <p:txBody>
            <a:bodyPr wrap="square" lIns="0" tIns="0" rIns="0" bIns="0" rtlCol="0"/>
            <a:lstStyle/>
            <a:p>
              <a:endParaRPr sz="1125">
                <a:solidFill>
                  <a:prstClr val="black"/>
                </a:solidFill>
              </a:endParaRPr>
            </a:p>
          </p:txBody>
        </p:sp>
        <p:sp>
          <p:nvSpPr>
            <p:cNvPr id="44" name="object 44"/>
            <p:cNvSpPr/>
            <p:nvPr/>
          </p:nvSpPr>
          <p:spPr>
            <a:xfrm>
              <a:off x="5507354" y="6984517"/>
              <a:ext cx="86525" cy="129628"/>
            </a:xfrm>
            <a:prstGeom prst="rect">
              <a:avLst/>
            </a:prstGeom>
            <a:blipFill>
              <a:blip r:embed="rId12" cstate="print"/>
              <a:stretch>
                <a:fillRect/>
              </a:stretch>
            </a:blipFill>
          </p:spPr>
          <p:txBody>
            <a:bodyPr wrap="square" lIns="0" tIns="0" rIns="0" bIns="0" rtlCol="0"/>
            <a:lstStyle/>
            <a:p>
              <a:endParaRPr sz="1125">
                <a:solidFill>
                  <a:prstClr val="black"/>
                </a:solidFill>
              </a:endParaRPr>
            </a:p>
          </p:txBody>
        </p:sp>
      </p:grpSp>
      <p:sp>
        <p:nvSpPr>
          <p:cNvPr id="45" name="object 45"/>
          <p:cNvSpPr/>
          <p:nvPr/>
        </p:nvSpPr>
        <p:spPr>
          <a:xfrm>
            <a:off x="2387513" y="5099574"/>
            <a:ext cx="63981" cy="66035"/>
          </a:xfrm>
          <a:prstGeom prst="rect">
            <a:avLst/>
          </a:prstGeom>
          <a:blipFill>
            <a:blip r:embed="rId13" cstate="print"/>
            <a:stretch>
              <a:fillRect/>
            </a:stretch>
          </a:blipFill>
        </p:spPr>
        <p:txBody>
          <a:bodyPr wrap="square" lIns="0" tIns="0" rIns="0" bIns="0" rtlCol="0"/>
          <a:lstStyle/>
          <a:p>
            <a:endParaRPr sz="1125">
              <a:solidFill>
                <a:prstClr val="black"/>
              </a:solidFill>
            </a:endParaRPr>
          </a:p>
        </p:txBody>
      </p:sp>
      <p:sp>
        <p:nvSpPr>
          <p:cNvPr id="46" name="object 46"/>
          <p:cNvSpPr/>
          <p:nvPr/>
        </p:nvSpPr>
        <p:spPr>
          <a:xfrm>
            <a:off x="245624" y="4661341"/>
            <a:ext cx="60842" cy="91145"/>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nvGrpSpPr>
          <p:cNvPr id="47" name="object 47"/>
          <p:cNvGrpSpPr/>
          <p:nvPr/>
        </p:nvGrpSpPr>
        <p:grpSpPr>
          <a:xfrm>
            <a:off x="170182" y="4131061"/>
            <a:ext cx="136624" cy="91529"/>
            <a:chOff x="242037" y="5875286"/>
            <a:chExt cx="194310" cy="130175"/>
          </a:xfrm>
        </p:grpSpPr>
        <p:sp>
          <p:nvSpPr>
            <p:cNvPr id="48" name="object 48"/>
            <p:cNvSpPr/>
            <p:nvPr/>
          </p:nvSpPr>
          <p:spPr>
            <a:xfrm>
              <a:off x="242037" y="5877509"/>
              <a:ext cx="81037" cy="127393"/>
            </a:xfrm>
            <a:prstGeom prst="rect">
              <a:avLst/>
            </a:prstGeom>
            <a:blipFill>
              <a:blip r:embed="rId15" cstate="print"/>
              <a:stretch>
                <a:fillRect/>
              </a:stretch>
            </a:blipFill>
          </p:spPr>
          <p:txBody>
            <a:bodyPr wrap="square" lIns="0" tIns="0" rIns="0" bIns="0" rtlCol="0"/>
            <a:lstStyle/>
            <a:p>
              <a:endParaRPr sz="1125">
                <a:solidFill>
                  <a:prstClr val="black"/>
                </a:solidFill>
              </a:endParaRPr>
            </a:p>
          </p:txBody>
        </p:sp>
        <p:sp>
          <p:nvSpPr>
            <p:cNvPr id="49" name="object 49"/>
            <p:cNvSpPr/>
            <p:nvPr/>
          </p:nvSpPr>
          <p:spPr>
            <a:xfrm>
              <a:off x="349343" y="5875286"/>
              <a:ext cx="86530" cy="129616"/>
            </a:xfrm>
            <a:prstGeom prst="rect">
              <a:avLst/>
            </a:prstGeom>
            <a:blipFill>
              <a:blip r:embed="rId16" cstate="print"/>
              <a:stretch>
                <a:fillRect/>
              </a:stretch>
            </a:blipFill>
          </p:spPr>
          <p:txBody>
            <a:bodyPr wrap="square" lIns="0" tIns="0" rIns="0" bIns="0" rtlCol="0"/>
            <a:lstStyle/>
            <a:p>
              <a:endParaRPr sz="1125">
                <a:solidFill>
                  <a:prstClr val="black"/>
                </a:solidFill>
              </a:endParaRPr>
            </a:p>
          </p:txBody>
        </p:sp>
      </p:grpSp>
      <p:grpSp>
        <p:nvGrpSpPr>
          <p:cNvPr id="50" name="object 50"/>
          <p:cNvGrpSpPr/>
          <p:nvPr/>
        </p:nvGrpSpPr>
        <p:grpSpPr>
          <a:xfrm>
            <a:off x="97397" y="3600772"/>
            <a:ext cx="209401" cy="91529"/>
            <a:chOff x="138520" y="5121097"/>
            <a:chExt cx="297815" cy="130175"/>
          </a:xfrm>
        </p:grpSpPr>
        <p:sp>
          <p:nvSpPr>
            <p:cNvPr id="51" name="object 51"/>
            <p:cNvSpPr/>
            <p:nvPr/>
          </p:nvSpPr>
          <p:spPr>
            <a:xfrm>
              <a:off x="138520" y="5123332"/>
              <a:ext cx="74513" cy="125158"/>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sp>
          <p:nvSpPr>
            <p:cNvPr id="52" name="object 52"/>
            <p:cNvSpPr/>
            <p:nvPr/>
          </p:nvSpPr>
          <p:spPr>
            <a:xfrm>
              <a:off x="240160" y="5121097"/>
              <a:ext cx="86530" cy="129628"/>
            </a:xfrm>
            <a:prstGeom prst="rect">
              <a:avLst/>
            </a:prstGeom>
            <a:blipFill>
              <a:blip r:embed="rId17" cstate="print"/>
              <a:stretch>
                <a:fillRect/>
              </a:stretch>
            </a:blipFill>
          </p:spPr>
          <p:txBody>
            <a:bodyPr wrap="square" lIns="0" tIns="0" rIns="0" bIns="0" rtlCol="0"/>
            <a:lstStyle/>
            <a:p>
              <a:endParaRPr sz="1125">
                <a:solidFill>
                  <a:prstClr val="black"/>
                </a:solidFill>
              </a:endParaRPr>
            </a:p>
          </p:txBody>
        </p:sp>
        <p:sp>
          <p:nvSpPr>
            <p:cNvPr id="53" name="object 53"/>
            <p:cNvSpPr/>
            <p:nvPr/>
          </p:nvSpPr>
          <p:spPr>
            <a:xfrm>
              <a:off x="349354" y="5121097"/>
              <a:ext cx="86531" cy="129628"/>
            </a:xfrm>
            <a:prstGeom prst="rect">
              <a:avLst/>
            </a:prstGeom>
            <a:blipFill>
              <a:blip r:embed="rId18" cstate="print"/>
              <a:stretch>
                <a:fillRect/>
              </a:stretch>
            </a:blipFill>
          </p:spPr>
          <p:txBody>
            <a:bodyPr wrap="square" lIns="0" tIns="0" rIns="0" bIns="0" rtlCol="0"/>
            <a:lstStyle/>
            <a:p>
              <a:endParaRPr sz="1125">
                <a:solidFill>
                  <a:prstClr val="black"/>
                </a:solidFill>
              </a:endParaRPr>
            </a:p>
          </p:txBody>
        </p:sp>
      </p:grpSp>
      <p:grpSp>
        <p:nvGrpSpPr>
          <p:cNvPr id="54" name="object 54"/>
          <p:cNvGrpSpPr/>
          <p:nvPr/>
        </p:nvGrpSpPr>
        <p:grpSpPr>
          <a:xfrm>
            <a:off x="97397" y="3070491"/>
            <a:ext cx="209401" cy="91529"/>
            <a:chOff x="138520" y="4366920"/>
            <a:chExt cx="297815" cy="130175"/>
          </a:xfrm>
        </p:grpSpPr>
        <p:sp>
          <p:nvSpPr>
            <p:cNvPr id="55" name="object 55"/>
            <p:cNvSpPr/>
            <p:nvPr/>
          </p:nvSpPr>
          <p:spPr>
            <a:xfrm>
              <a:off x="138520" y="4369155"/>
              <a:ext cx="74513" cy="125158"/>
            </a:xfrm>
            <a:prstGeom prst="rect">
              <a:avLst/>
            </a:prstGeom>
            <a:blipFill>
              <a:blip r:embed="rId19" cstate="print"/>
              <a:stretch>
                <a:fillRect/>
              </a:stretch>
            </a:blipFill>
          </p:spPr>
          <p:txBody>
            <a:bodyPr wrap="square" lIns="0" tIns="0" rIns="0" bIns="0" rtlCol="0"/>
            <a:lstStyle/>
            <a:p>
              <a:endParaRPr sz="1125">
                <a:solidFill>
                  <a:prstClr val="black"/>
                </a:solidFill>
              </a:endParaRPr>
            </a:p>
          </p:txBody>
        </p:sp>
        <p:sp>
          <p:nvSpPr>
            <p:cNvPr id="56" name="object 56"/>
            <p:cNvSpPr/>
            <p:nvPr/>
          </p:nvSpPr>
          <p:spPr>
            <a:xfrm>
              <a:off x="242049" y="4369155"/>
              <a:ext cx="81036" cy="127393"/>
            </a:xfrm>
            <a:prstGeom prst="rect">
              <a:avLst/>
            </a:prstGeom>
            <a:blipFill>
              <a:blip r:embed="rId20" cstate="print"/>
              <a:stretch>
                <a:fillRect/>
              </a:stretch>
            </a:blipFill>
          </p:spPr>
          <p:txBody>
            <a:bodyPr wrap="square" lIns="0" tIns="0" rIns="0" bIns="0" rtlCol="0"/>
            <a:lstStyle/>
            <a:p>
              <a:endParaRPr sz="1125">
                <a:solidFill>
                  <a:prstClr val="black"/>
                </a:solidFill>
              </a:endParaRPr>
            </a:p>
          </p:txBody>
        </p:sp>
        <p:sp>
          <p:nvSpPr>
            <p:cNvPr id="57" name="object 57"/>
            <p:cNvSpPr/>
            <p:nvPr/>
          </p:nvSpPr>
          <p:spPr>
            <a:xfrm>
              <a:off x="349354" y="4366920"/>
              <a:ext cx="86531" cy="129628"/>
            </a:xfrm>
            <a:prstGeom prst="rect">
              <a:avLst/>
            </a:prstGeom>
            <a:blipFill>
              <a:blip r:embed="rId14" cstate="print"/>
              <a:stretch>
                <a:fillRect/>
              </a:stretch>
            </a:blipFill>
          </p:spPr>
          <p:txBody>
            <a:bodyPr wrap="square" lIns="0" tIns="0" rIns="0" bIns="0" rtlCol="0"/>
            <a:lstStyle/>
            <a:p>
              <a:endParaRPr sz="1125">
                <a:solidFill>
                  <a:prstClr val="black"/>
                </a:solidFill>
              </a:endParaRPr>
            </a:p>
          </p:txBody>
        </p:sp>
      </p:grpSp>
      <p:grpSp>
        <p:nvGrpSpPr>
          <p:cNvPr id="58" name="object 58"/>
          <p:cNvGrpSpPr/>
          <p:nvPr/>
        </p:nvGrpSpPr>
        <p:grpSpPr>
          <a:xfrm>
            <a:off x="92930" y="2540202"/>
            <a:ext cx="213866" cy="91529"/>
            <a:chOff x="132167" y="3612731"/>
            <a:chExt cx="304165" cy="130175"/>
          </a:xfrm>
        </p:grpSpPr>
        <p:sp>
          <p:nvSpPr>
            <p:cNvPr id="59" name="object 59"/>
            <p:cNvSpPr/>
            <p:nvPr/>
          </p:nvSpPr>
          <p:spPr>
            <a:xfrm>
              <a:off x="132167" y="3612731"/>
              <a:ext cx="79493" cy="127393"/>
            </a:xfrm>
            <a:prstGeom prst="rect">
              <a:avLst/>
            </a:prstGeom>
            <a:blipFill>
              <a:blip r:embed="rId21" cstate="print"/>
              <a:stretch>
                <a:fillRect/>
              </a:stretch>
            </a:blipFill>
          </p:spPr>
          <p:txBody>
            <a:bodyPr wrap="square" lIns="0" tIns="0" rIns="0" bIns="0" rtlCol="0"/>
            <a:lstStyle/>
            <a:p>
              <a:endParaRPr sz="1125">
                <a:solidFill>
                  <a:prstClr val="black"/>
                </a:solidFill>
              </a:endParaRPr>
            </a:p>
          </p:txBody>
        </p:sp>
        <p:sp>
          <p:nvSpPr>
            <p:cNvPr id="60" name="object 60"/>
            <p:cNvSpPr/>
            <p:nvPr/>
          </p:nvSpPr>
          <p:spPr>
            <a:xfrm>
              <a:off x="240160" y="3612731"/>
              <a:ext cx="86530" cy="129628"/>
            </a:xfrm>
            <a:prstGeom prst="rect">
              <a:avLst/>
            </a:prstGeom>
            <a:blipFill>
              <a:blip r:embed="rId22" cstate="print"/>
              <a:stretch>
                <a:fillRect/>
              </a:stretch>
            </a:blipFill>
          </p:spPr>
          <p:txBody>
            <a:bodyPr wrap="square" lIns="0" tIns="0" rIns="0" bIns="0" rtlCol="0"/>
            <a:lstStyle/>
            <a:p>
              <a:endParaRPr sz="1125">
                <a:solidFill>
                  <a:prstClr val="black"/>
                </a:solidFill>
              </a:endParaRPr>
            </a:p>
          </p:txBody>
        </p:sp>
        <p:sp>
          <p:nvSpPr>
            <p:cNvPr id="61" name="object 61"/>
            <p:cNvSpPr/>
            <p:nvPr/>
          </p:nvSpPr>
          <p:spPr>
            <a:xfrm>
              <a:off x="349354" y="3612731"/>
              <a:ext cx="86531" cy="129628"/>
            </a:xfrm>
            <a:prstGeom prst="rect">
              <a:avLst/>
            </a:prstGeom>
            <a:blipFill>
              <a:blip r:embed="rId23" cstate="print"/>
              <a:stretch>
                <a:fillRect/>
              </a:stretch>
            </a:blipFill>
          </p:spPr>
          <p:txBody>
            <a:bodyPr wrap="square" lIns="0" tIns="0" rIns="0" bIns="0" rtlCol="0"/>
            <a:lstStyle/>
            <a:p>
              <a:endParaRPr sz="1125">
                <a:solidFill>
                  <a:prstClr val="black"/>
                </a:solidFill>
              </a:endParaRPr>
            </a:p>
          </p:txBody>
        </p:sp>
      </p:grpSp>
      <p:grpSp>
        <p:nvGrpSpPr>
          <p:cNvPr id="62" name="object 62"/>
          <p:cNvGrpSpPr/>
          <p:nvPr/>
        </p:nvGrpSpPr>
        <p:grpSpPr>
          <a:xfrm>
            <a:off x="4985997" y="2194657"/>
            <a:ext cx="4088904" cy="2672209"/>
            <a:chOff x="7091196" y="3121289"/>
            <a:chExt cx="5815330" cy="3800475"/>
          </a:xfrm>
        </p:grpSpPr>
        <p:sp>
          <p:nvSpPr>
            <p:cNvPr id="63" name="object 63"/>
            <p:cNvSpPr/>
            <p:nvPr/>
          </p:nvSpPr>
          <p:spPr>
            <a:xfrm>
              <a:off x="7412567"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64" name="object 64"/>
            <p:cNvSpPr/>
            <p:nvPr/>
          </p:nvSpPr>
          <p:spPr>
            <a:xfrm>
              <a:off x="7412567"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65" name="object 65"/>
            <p:cNvSpPr/>
            <p:nvPr/>
          </p:nvSpPr>
          <p:spPr>
            <a:xfrm>
              <a:off x="8346035"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66" name="object 66"/>
            <p:cNvSpPr/>
            <p:nvPr/>
          </p:nvSpPr>
          <p:spPr>
            <a:xfrm>
              <a:off x="8346035"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67" name="object 67"/>
            <p:cNvSpPr/>
            <p:nvPr/>
          </p:nvSpPr>
          <p:spPr>
            <a:xfrm>
              <a:off x="9279507"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68" name="object 68"/>
            <p:cNvSpPr/>
            <p:nvPr/>
          </p:nvSpPr>
          <p:spPr>
            <a:xfrm>
              <a:off x="9279507"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69" name="object 69"/>
            <p:cNvSpPr/>
            <p:nvPr/>
          </p:nvSpPr>
          <p:spPr>
            <a:xfrm>
              <a:off x="10212978"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70" name="object 70"/>
            <p:cNvSpPr/>
            <p:nvPr/>
          </p:nvSpPr>
          <p:spPr>
            <a:xfrm>
              <a:off x="10212978"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71" name="object 71"/>
            <p:cNvSpPr/>
            <p:nvPr/>
          </p:nvSpPr>
          <p:spPr>
            <a:xfrm>
              <a:off x="11146450"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72" name="object 72"/>
            <p:cNvSpPr/>
            <p:nvPr/>
          </p:nvSpPr>
          <p:spPr>
            <a:xfrm>
              <a:off x="11146450"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73" name="object 73"/>
            <p:cNvSpPr/>
            <p:nvPr/>
          </p:nvSpPr>
          <p:spPr>
            <a:xfrm>
              <a:off x="12079922" y="6861356"/>
              <a:ext cx="0" cy="60325"/>
            </a:xfrm>
            <a:custGeom>
              <a:avLst/>
              <a:gdLst/>
              <a:ahLst/>
              <a:cxnLst/>
              <a:rect l="l" t="t" r="r" b="b"/>
              <a:pathLst>
                <a:path h="60325">
                  <a:moveTo>
                    <a:pt x="0" y="0"/>
                  </a:moveTo>
                  <a:lnTo>
                    <a:pt x="0" y="60091"/>
                  </a:lnTo>
                </a:path>
              </a:pathLst>
            </a:custGeom>
            <a:solidFill>
              <a:srgbClr val="000000"/>
            </a:solidFill>
          </p:spPr>
          <p:txBody>
            <a:bodyPr wrap="square" lIns="0" tIns="0" rIns="0" bIns="0" rtlCol="0"/>
            <a:lstStyle/>
            <a:p>
              <a:endParaRPr sz="1125">
                <a:solidFill>
                  <a:prstClr val="black"/>
                </a:solidFill>
              </a:endParaRPr>
            </a:p>
          </p:txBody>
        </p:sp>
        <p:sp>
          <p:nvSpPr>
            <p:cNvPr id="74" name="object 74"/>
            <p:cNvSpPr/>
            <p:nvPr/>
          </p:nvSpPr>
          <p:spPr>
            <a:xfrm>
              <a:off x="12079922" y="6861356"/>
              <a:ext cx="0" cy="60325"/>
            </a:xfrm>
            <a:custGeom>
              <a:avLst/>
              <a:gdLst/>
              <a:ahLst/>
              <a:cxnLst/>
              <a:rect l="l" t="t" r="r" b="b"/>
              <a:pathLst>
                <a:path h="60325">
                  <a:moveTo>
                    <a:pt x="0" y="0"/>
                  </a:moveTo>
                  <a:lnTo>
                    <a:pt x="0" y="60091"/>
                  </a:lnTo>
                </a:path>
              </a:pathLst>
            </a:custGeom>
            <a:ln w="13735">
              <a:solidFill>
                <a:srgbClr val="000000"/>
              </a:solidFill>
            </a:ln>
          </p:spPr>
          <p:txBody>
            <a:bodyPr wrap="square" lIns="0" tIns="0" rIns="0" bIns="0" rtlCol="0"/>
            <a:lstStyle/>
            <a:p>
              <a:endParaRPr sz="1125">
                <a:solidFill>
                  <a:prstClr val="black"/>
                </a:solidFill>
              </a:endParaRPr>
            </a:p>
          </p:txBody>
        </p:sp>
        <p:sp>
          <p:nvSpPr>
            <p:cNvPr id="75" name="object 75"/>
            <p:cNvSpPr/>
            <p:nvPr/>
          </p:nvSpPr>
          <p:spPr>
            <a:xfrm>
              <a:off x="7091196" y="6691666"/>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76" name="object 76"/>
            <p:cNvSpPr/>
            <p:nvPr/>
          </p:nvSpPr>
          <p:spPr>
            <a:xfrm>
              <a:off x="7091196" y="6691666"/>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77" name="object 77"/>
            <p:cNvSpPr/>
            <p:nvPr/>
          </p:nvSpPr>
          <p:spPr>
            <a:xfrm>
              <a:off x="7091196" y="5937484"/>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78" name="object 78"/>
            <p:cNvSpPr/>
            <p:nvPr/>
          </p:nvSpPr>
          <p:spPr>
            <a:xfrm>
              <a:off x="7091196" y="5937484"/>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79" name="object 79"/>
            <p:cNvSpPr/>
            <p:nvPr/>
          </p:nvSpPr>
          <p:spPr>
            <a:xfrm>
              <a:off x="7091196" y="5183305"/>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0" name="object 80"/>
            <p:cNvSpPr/>
            <p:nvPr/>
          </p:nvSpPr>
          <p:spPr>
            <a:xfrm>
              <a:off x="7091196" y="5183305"/>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81" name="object 81"/>
            <p:cNvSpPr/>
            <p:nvPr/>
          </p:nvSpPr>
          <p:spPr>
            <a:xfrm>
              <a:off x="7091196" y="4429128"/>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2" name="object 82"/>
            <p:cNvSpPr/>
            <p:nvPr/>
          </p:nvSpPr>
          <p:spPr>
            <a:xfrm>
              <a:off x="7091196" y="4429128"/>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83" name="object 83"/>
            <p:cNvSpPr/>
            <p:nvPr/>
          </p:nvSpPr>
          <p:spPr>
            <a:xfrm>
              <a:off x="7091196" y="3674933"/>
              <a:ext cx="60325" cy="0"/>
            </a:xfrm>
            <a:custGeom>
              <a:avLst/>
              <a:gdLst/>
              <a:ahLst/>
              <a:cxnLst/>
              <a:rect l="l" t="t" r="r" b="b"/>
              <a:pathLst>
                <a:path w="60325">
                  <a:moveTo>
                    <a:pt x="60091" y="0"/>
                  </a:moveTo>
                  <a:lnTo>
                    <a:pt x="0" y="0"/>
                  </a:lnTo>
                </a:path>
              </a:pathLst>
            </a:custGeom>
            <a:solidFill>
              <a:srgbClr val="000000"/>
            </a:solidFill>
          </p:spPr>
          <p:txBody>
            <a:bodyPr wrap="square" lIns="0" tIns="0" rIns="0" bIns="0" rtlCol="0"/>
            <a:lstStyle/>
            <a:p>
              <a:endParaRPr sz="1125">
                <a:solidFill>
                  <a:prstClr val="black"/>
                </a:solidFill>
              </a:endParaRPr>
            </a:p>
          </p:txBody>
        </p:sp>
        <p:sp>
          <p:nvSpPr>
            <p:cNvPr id="84" name="object 84"/>
            <p:cNvSpPr/>
            <p:nvPr/>
          </p:nvSpPr>
          <p:spPr>
            <a:xfrm>
              <a:off x="7091196" y="3674933"/>
              <a:ext cx="60325" cy="0"/>
            </a:xfrm>
            <a:custGeom>
              <a:avLst/>
              <a:gdLst/>
              <a:ahLst/>
              <a:cxnLst/>
              <a:rect l="l" t="t" r="r" b="b"/>
              <a:pathLst>
                <a:path w="60325">
                  <a:moveTo>
                    <a:pt x="60091" y="0"/>
                  </a:moveTo>
                  <a:lnTo>
                    <a:pt x="0" y="0"/>
                  </a:lnTo>
                </a:path>
              </a:pathLst>
            </a:custGeom>
            <a:ln w="13735">
              <a:solidFill>
                <a:srgbClr val="000000"/>
              </a:solidFill>
            </a:ln>
          </p:spPr>
          <p:txBody>
            <a:bodyPr wrap="square" lIns="0" tIns="0" rIns="0" bIns="0" rtlCol="0"/>
            <a:lstStyle/>
            <a:p>
              <a:endParaRPr sz="1125">
                <a:solidFill>
                  <a:prstClr val="black"/>
                </a:solidFill>
              </a:endParaRPr>
            </a:p>
          </p:txBody>
        </p:sp>
        <p:sp>
          <p:nvSpPr>
            <p:cNvPr id="85" name="object 85"/>
            <p:cNvSpPr/>
            <p:nvPr/>
          </p:nvSpPr>
          <p:spPr>
            <a:xfrm>
              <a:off x="7151287" y="3128156"/>
              <a:ext cx="5748655" cy="3733800"/>
            </a:xfrm>
            <a:custGeom>
              <a:avLst/>
              <a:gdLst/>
              <a:ahLst/>
              <a:cxnLst/>
              <a:rect l="l" t="t" r="r" b="b"/>
              <a:pathLst>
                <a:path w="5748655" h="3733800">
                  <a:moveTo>
                    <a:pt x="0" y="3733200"/>
                  </a:moveTo>
                  <a:lnTo>
                    <a:pt x="0" y="0"/>
                  </a:lnTo>
                </a:path>
                <a:path w="5748655" h="3733800">
                  <a:moveTo>
                    <a:pt x="5748139" y="3733200"/>
                  </a:moveTo>
                  <a:lnTo>
                    <a:pt x="5748139" y="0"/>
                  </a:lnTo>
                </a:path>
                <a:path w="5748655" h="3733800">
                  <a:moveTo>
                    <a:pt x="0" y="3733200"/>
                  </a:moveTo>
                  <a:lnTo>
                    <a:pt x="5748139" y="3733200"/>
                  </a:lnTo>
                </a:path>
                <a:path w="5748655" h="3733800">
                  <a:moveTo>
                    <a:pt x="0" y="0"/>
                  </a:moveTo>
                  <a:lnTo>
                    <a:pt x="5748139" y="0"/>
                  </a:lnTo>
                </a:path>
              </a:pathLst>
            </a:custGeom>
            <a:ln w="13735">
              <a:solidFill>
                <a:srgbClr val="000000"/>
              </a:solidFill>
            </a:ln>
          </p:spPr>
          <p:txBody>
            <a:bodyPr wrap="square" lIns="0" tIns="0" rIns="0" bIns="0" rtlCol="0"/>
            <a:lstStyle/>
            <a:p>
              <a:endParaRPr sz="1125">
                <a:solidFill>
                  <a:prstClr val="black"/>
                </a:solidFill>
              </a:endParaRPr>
            </a:p>
          </p:txBody>
        </p:sp>
        <p:sp>
          <p:nvSpPr>
            <p:cNvPr id="86" name="object 86"/>
            <p:cNvSpPr/>
            <p:nvPr/>
          </p:nvSpPr>
          <p:spPr>
            <a:xfrm>
              <a:off x="7378229" y="3263516"/>
              <a:ext cx="5272798" cy="3488192"/>
            </a:xfrm>
            <a:prstGeom prst="rect">
              <a:avLst/>
            </a:prstGeom>
            <a:blipFill>
              <a:blip r:embed="rId24" cstate="print"/>
              <a:stretch>
                <a:fillRect/>
              </a:stretch>
            </a:blipFill>
          </p:spPr>
          <p:txBody>
            <a:bodyPr wrap="square" lIns="0" tIns="0" rIns="0" bIns="0" rtlCol="0"/>
            <a:lstStyle/>
            <a:p>
              <a:endParaRPr sz="1125">
                <a:solidFill>
                  <a:prstClr val="black"/>
                </a:solidFill>
              </a:endParaRPr>
            </a:p>
          </p:txBody>
        </p:sp>
        <p:sp>
          <p:nvSpPr>
            <p:cNvPr id="87" name="object 87"/>
            <p:cNvSpPr/>
            <p:nvPr/>
          </p:nvSpPr>
          <p:spPr>
            <a:xfrm>
              <a:off x="10078374" y="3205416"/>
              <a:ext cx="2743792" cy="1342657"/>
            </a:xfrm>
            <a:prstGeom prst="rect">
              <a:avLst/>
            </a:prstGeom>
            <a:blipFill>
              <a:blip r:embed="rId25" cstate="print"/>
              <a:stretch>
                <a:fillRect/>
              </a:stretch>
            </a:blipFill>
          </p:spPr>
          <p:txBody>
            <a:bodyPr wrap="square" lIns="0" tIns="0" rIns="0" bIns="0" rtlCol="0"/>
            <a:lstStyle/>
            <a:p>
              <a:endParaRPr sz="1125">
                <a:solidFill>
                  <a:prstClr val="black"/>
                </a:solidFill>
              </a:endParaRPr>
            </a:p>
          </p:txBody>
        </p:sp>
      </p:grpSp>
      <p:grpSp>
        <p:nvGrpSpPr>
          <p:cNvPr id="88" name="object 88"/>
          <p:cNvGrpSpPr/>
          <p:nvPr/>
        </p:nvGrpSpPr>
        <p:grpSpPr>
          <a:xfrm>
            <a:off x="5097432" y="4912561"/>
            <a:ext cx="231725" cy="89743"/>
            <a:chOff x="7249680" y="6986752"/>
            <a:chExt cx="329565" cy="127635"/>
          </a:xfrm>
        </p:grpSpPr>
        <p:sp>
          <p:nvSpPr>
            <p:cNvPr id="89" name="object 89"/>
            <p:cNvSpPr/>
            <p:nvPr/>
          </p:nvSpPr>
          <p:spPr>
            <a:xfrm>
              <a:off x="7394219" y="6986752"/>
              <a:ext cx="74523" cy="125158"/>
            </a:xfrm>
            <a:prstGeom prst="rect">
              <a:avLst/>
            </a:prstGeom>
            <a:blipFill>
              <a:blip r:embed="rId26" cstate="print"/>
              <a:stretch>
                <a:fillRect/>
              </a:stretch>
            </a:blipFill>
          </p:spPr>
          <p:txBody>
            <a:bodyPr wrap="square" lIns="0" tIns="0" rIns="0" bIns="0" rtlCol="0"/>
            <a:lstStyle/>
            <a:p>
              <a:endParaRPr sz="1125">
                <a:solidFill>
                  <a:prstClr val="black"/>
                </a:solidFill>
              </a:endParaRPr>
            </a:p>
          </p:txBody>
        </p:sp>
        <p:sp>
          <p:nvSpPr>
            <p:cNvPr id="90" name="object 90"/>
            <p:cNvSpPr/>
            <p:nvPr/>
          </p:nvSpPr>
          <p:spPr>
            <a:xfrm>
              <a:off x="7497749" y="6986752"/>
              <a:ext cx="81038" cy="127393"/>
            </a:xfrm>
            <a:prstGeom prst="rect">
              <a:avLst/>
            </a:prstGeom>
            <a:blipFill>
              <a:blip r:embed="rId27" cstate="print"/>
              <a:stretch>
                <a:fillRect/>
              </a:stretch>
            </a:blipFill>
          </p:spPr>
          <p:txBody>
            <a:bodyPr wrap="square" lIns="0" tIns="0" rIns="0" bIns="0" rtlCol="0"/>
            <a:lstStyle/>
            <a:p>
              <a:endParaRPr sz="1125">
                <a:solidFill>
                  <a:prstClr val="black"/>
                </a:solidFill>
              </a:endParaRPr>
            </a:p>
          </p:txBody>
        </p:sp>
        <p:sp>
          <p:nvSpPr>
            <p:cNvPr id="91" name="object 91"/>
            <p:cNvSpPr/>
            <p:nvPr/>
          </p:nvSpPr>
          <p:spPr>
            <a:xfrm>
              <a:off x="7249680" y="7050963"/>
              <a:ext cx="107950" cy="14604"/>
            </a:xfrm>
            <a:custGeom>
              <a:avLst/>
              <a:gdLst/>
              <a:ahLst/>
              <a:cxnLst/>
              <a:rect l="l" t="t" r="r" b="b"/>
              <a:pathLst>
                <a:path w="107950" h="14604">
                  <a:moveTo>
                    <a:pt x="107480" y="0"/>
                  </a:moveTo>
                  <a:lnTo>
                    <a:pt x="0" y="0"/>
                  </a:lnTo>
                  <a:lnTo>
                    <a:pt x="0" y="14249"/>
                  </a:lnTo>
                  <a:lnTo>
                    <a:pt x="107480" y="14249"/>
                  </a:lnTo>
                  <a:lnTo>
                    <a:pt x="107480"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92" name="object 92"/>
          <p:cNvGrpSpPr/>
          <p:nvPr/>
        </p:nvGrpSpPr>
        <p:grpSpPr>
          <a:xfrm>
            <a:off x="5753781" y="4910989"/>
            <a:ext cx="233958" cy="91529"/>
            <a:chOff x="8183156" y="6984517"/>
            <a:chExt cx="332740" cy="130175"/>
          </a:xfrm>
        </p:grpSpPr>
        <p:sp>
          <p:nvSpPr>
            <p:cNvPr id="93" name="object 93"/>
            <p:cNvSpPr/>
            <p:nvPr/>
          </p:nvSpPr>
          <p:spPr>
            <a:xfrm>
              <a:off x="8327695" y="6986752"/>
              <a:ext cx="74510" cy="125158"/>
            </a:xfrm>
            <a:prstGeom prst="rect">
              <a:avLst/>
            </a:prstGeom>
            <a:blipFill>
              <a:blip r:embed="rId28" cstate="print"/>
              <a:stretch>
                <a:fillRect/>
              </a:stretch>
            </a:blipFill>
          </p:spPr>
          <p:txBody>
            <a:bodyPr wrap="square" lIns="0" tIns="0" rIns="0" bIns="0" rtlCol="0"/>
            <a:lstStyle/>
            <a:p>
              <a:endParaRPr sz="1125">
                <a:solidFill>
                  <a:prstClr val="black"/>
                </a:solidFill>
              </a:endParaRPr>
            </a:p>
          </p:txBody>
        </p:sp>
        <p:sp>
          <p:nvSpPr>
            <p:cNvPr id="94" name="object 94"/>
            <p:cNvSpPr/>
            <p:nvPr/>
          </p:nvSpPr>
          <p:spPr>
            <a:xfrm>
              <a:off x="8429333" y="6984517"/>
              <a:ext cx="86537" cy="129628"/>
            </a:xfrm>
            <a:prstGeom prst="rect">
              <a:avLst/>
            </a:prstGeom>
            <a:blipFill>
              <a:blip r:embed="rId29" cstate="print"/>
              <a:stretch>
                <a:fillRect/>
              </a:stretch>
            </a:blipFill>
          </p:spPr>
          <p:txBody>
            <a:bodyPr wrap="square" lIns="0" tIns="0" rIns="0" bIns="0" rtlCol="0"/>
            <a:lstStyle/>
            <a:p>
              <a:endParaRPr sz="1125">
                <a:solidFill>
                  <a:prstClr val="black"/>
                </a:solidFill>
              </a:endParaRPr>
            </a:p>
          </p:txBody>
        </p:sp>
        <p:sp>
          <p:nvSpPr>
            <p:cNvPr id="95" name="object 95"/>
            <p:cNvSpPr/>
            <p:nvPr/>
          </p:nvSpPr>
          <p:spPr>
            <a:xfrm>
              <a:off x="8183156" y="7050963"/>
              <a:ext cx="107950" cy="14604"/>
            </a:xfrm>
            <a:custGeom>
              <a:avLst/>
              <a:gdLst/>
              <a:ahLst/>
              <a:cxnLst/>
              <a:rect l="l" t="t" r="r" b="b"/>
              <a:pathLst>
                <a:path w="107950" h="14604">
                  <a:moveTo>
                    <a:pt x="107480" y="0"/>
                  </a:moveTo>
                  <a:lnTo>
                    <a:pt x="0" y="0"/>
                  </a:lnTo>
                  <a:lnTo>
                    <a:pt x="0" y="14249"/>
                  </a:lnTo>
                  <a:lnTo>
                    <a:pt x="107480" y="14249"/>
                  </a:lnTo>
                  <a:lnTo>
                    <a:pt x="107480" y="0"/>
                  </a:lnTo>
                  <a:close/>
                </a:path>
              </a:pathLst>
            </a:custGeom>
            <a:solidFill>
              <a:srgbClr val="000000"/>
            </a:solidFill>
          </p:spPr>
          <p:txBody>
            <a:bodyPr wrap="square" lIns="0" tIns="0" rIns="0" bIns="0" rtlCol="0"/>
            <a:lstStyle/>
            <a:p>
              <a:endParaRPr sz="1125">
                <a:solidFill>
                  <a:prstClr val="black"/>
                </a:solidFill>
              </a:endParaRPr>
            </a:p>
          </p:txBody>
        </p:sp>
      </p:grpSp>
      <p:grpSp>
        <p:nvGrpSpPr>
          <p:cNvPr id="96" name="object 96"/>
          <p:cNvGrpSpPr/>
          <p:nvPr/>
        </p:nvGrpSpPr>
        <p:grpSpPr>
          <a:xfrm>
            <a:off x="6448512" y="4912561"/>
            <a:ext cx="154930" cy="89743"/>
            <a:chOff x="9171216" y="6986752"/>
            <a:chExt cx="220345" cy="127635"/>
          </a:xfrm>
        </p:grpSpPr>
        <p:sp>
          <p:nvSpPr>
            <p:cNvPr id="97" name="object 97"/>
            <p:cNvSpPr/>
            <p:nvPr/>
          </p:nvSpPr>
          <p:spPr>
            <a:xfrm>
              <a:off x="9310103" y="6986752"/>
              <a:ext cx="81025" cy="127393"/>
            </a:xfrm>
            <a:prstGeom prst="rect">
              <a:avLst/>
            </a:prstGeom>
            <a:blipFill>
              <a:blip r:embed="rId30" cstate="print"/>
              <a:stretch>
                <a:fillRect/>
              </a:stretch>
            </a:blipFill>
          </p:spPr>
          <p:txBody>
            <a:bodyPr wrap="square" lIns="0" tIns="0" rIns="0" bIns="0" rtlCol="0"/>
            <a:lstStyle/>
            <a:p>
              <a:endParaRPr sz="1125">
                <a:solidFill>
                  <a:prstClr val="black"/>
                </a:solidFill>
              </a:endParaRPr>
            </a:p>
          </p:txBody>
        </p:sp>
        <p:sp>
          <p:nvSpPr>
            <p:cNvPr id="98" name="object 98"/>
            <p:cNvSpPr/>
            <p:nvPr/>
          </p:nvSpPr>
          <p:spPr>
            <a:xfrm>
              <a:off x="9171216" y="7050963"/>
              <a:ext cx="107950" cy="14604"/>
            </a:xfrm>
            <a:custGeom>
              <a:avLst/>
              <a:gdLst/>
              <a:ahLst/>
              <a:cxnLst/>
              <a:rect l="l" t="t" r="r" b="b"/>
              <a:pathLst>
                <a:path w="107950" h="14604">
                  <a:moveTo>
                    <a:pt x="107480" y="0"/>
                  </a:moveTo>
                  <a:lnTo>
                    <a:pt x="0" y="0"/>
                  </a:lnTo>
                  <a:lnTo>
                    <a:pt x="0" y="14249"/>
                  </a:lnTo>
                  <a:lnTo>
                    <a:pt x="107480" y="14249"/>
                  </a:lnTo>
                  <a:lnTo>
                    <a:pt x="107480" y="0"/>
                  </a:lnTo>
                  <a:close/>
                </a:path>
              </a:pathLst>
            </a:custGeom>
            <a:solidFill>
              <a:srgbClr val="000000"/>
            </a:solidFill>
          </p:spPr>
          <p:txBody>
            <a:bodyPr wrap="square" lIns="0" tIns="0" rIns="0" bIns="0" rtlCol="0"/>
            <a:lstStyle/>
            <a:p>
              <a:endParaRPr sz="1125">
                <a:solidFill>
                  <a:prstClr val="black"/>
                </a:solidFill>
              </a:endParaRPr>
            </a:p>
          </p:txBody>
        </p:sp>
      </p:grpSp>
      <p:sp>
        <p:nvSpPr>
          <p:cNvPr id="99" name="object 99"/>
          <p:cNvSpPr/>
          <p:nvPr/>
        </p:nvSpPr>
        <p:spPr>
          <a:xfrm>
            <a:off x="7150581" y="4910988"/>
            <a:ext cx="60846" cy="91145"/>
          </a:xfrm>
          <a:prstGeom prst="rect">
            <a:avLst/>
          </a:prstGeom>
          <a:blipFill>
            <a:blip r:embed="rId31" cstate="print"/>
            <a:stretch>
              <a:fillRect/>
            </a:stretch>
          </a:blipFill>
        </p:spPr>
        <p:txBody>
          <a:bodyPr wrap="square" lIns="0" tIns="0" rIns="0" bIns="0" rtlCol="0"/>
          <a:lstStyle/>
          <a:p>
            <a:endParaRPr sz="1125">
              <a:solidFill>
                <a:prstClr val="black"/>
              </a:solidFill>
            </a:endParaRPr>
          </a:p>
        </p:txBody>
      </p:sp>
      <p:sp>
        <p:nvSpPr>
          <p:cNvPr id="100" name="object 100"/>
          <p:cNvSpPr/>
          <p:nvPr/>
        </p:nvSpPr>
        <p:spPr>
          <a:xfrm>
            <a:off x="7808261" y="4912560"/>
            <a:ext cx="56980" cy="89573"/>
          </a:xfrm>
          <a:prstGeom prst="rect">
            <a:avLst/>
          </a:prstGeom>
          <a:blipFill>
            <a:blip r:embed="rId32" cstate="print"/>
            <a:stretch>
              <a:fillRect/>
            </a:stretch>
          </a:blipFill>
        </p:spPr>
        <p:txBody>
          <a:bodyPr wrap="square" lIns="0" tIns="0" rIns="0" bIns="0" rtlCol="0"/>
          <a:lstStyle/>
          <a:p>
            <a:endParaRPr sz="1125">
              <a:solidFill>
                <a:prstClr val="black"/>
              </a:solidFill>
            </a:endParaRPr>
          </a:p>
        </p:txBody>
      </p:sp>
      <p:grpSp>
        <p:nvGrpSpPr>
          <p:cNvPr id="101" name="object 101"/>
          <p:cNvGrpSpPr/>
          <p:nvPr/>
        </p:nvGrpSpPr>
        <p:grpSpPr>
          <a:xfrm>
            <a:off x="8430205" y="4910989"/>
            <a:ext cx="132606" cy="91529"/>
            <a:chOff x="11989625" y="6984517"/>
            <a:chExt cx="188595" cy="130175"/>
          </a:xfrm>
        </p:grpSpPr>
        <p:sp>
          <p:nvSpPr>
            <p:cNvPr id="102" name="object 102"/>
            <p:cNvSpPr/>
            <p:nvPr/>
          </p:nvSpPr>
          <p:spPr>
            <a:xfrm>
              <a:off x="11989625" y="6986752"/>
              <a:ext cx="74510" cy="125158"/>
            </a:xfrm>
            <a:prstGeom prst="rect">
              <a:avLst/>
            </a:prstGeom>
            <a:blipFill>
              <a:blip r:embed="rId28" cstate="print"/>
              <a:stretch>
                <a:fillRect/>
              </a:stretch>
            </a:blipFill>
          </p:spPr>
          <p:txBody>
            <a:bodyPr wrap="square" lIns="0" tIns="0" rIns="0" bIns="0" rtlCol="0"/>
            <a:lstStyle/>
            <a:p>
              <a:endParaRPr sz="1125">
                <a:solidFill>
                  <a:prstClr val="black"/>
                </a:solidFill>
              </a:endParaRPr>
            </a:p>
          </p:txBody>
        </p:sp>
        <p:sp>
          <p:nvSpPr>
            <p:cNvPr id="103" name="object 103"/>
            <p:cNvSpPr/>
            <p:nvPr/>
          </p:nvSpPr>
          <p:spPr>
            <a:xfrm>
              <a:off x="12091263" y="6984517"/>
              <a:ext cx="86537" cy="129628"/>
            </a:xfrm>
            <a:prstGeom prst="rect">
              <a:avLst/>
            </a:prstGeom>
            <a:blipFill>
              <a:blip r:embed="rId33" cstate="print"/>
              <a:stretch>
                <a:fillRect/>
              </a:stretch>
            </a:blipFill>
          </p:spPr>
          <p:txBody>
            <a:bodyPr wrap="square" lIns="0" tIns="0" rIns="0" bIns="0" rtlCol="0"/>
            <a:lstStyle/>
            <a:p>
              <a:endParaRPr sz="1125">
                <a:solidFill>
                  <a:prstClr val="black"/>
                </a:solidFill>
              </a:endParaRPr>
            </a:p>
          </p:txBody>
        </p:sp>
      </p:grpSp>
      <p:sp>
        <p:nvSpPr>
          <p:cNvPr id="104" name="object 104"/>
          <p:cNvSpPr/>
          <p:nvPr/>
        </p:nvSpPr>
        <p:spPr>
          <a:xfrm>
            <a:off x="7016832" y="5099574"/>
            <a:ext cx="63981" cy="66035"/>
          </a:xfrm>
          <a:prstGeom prst="rect">
            <a:avLst/>
          </a:prstGeom>
          <a:blipFill>
            <a:blip r:embed="rId34" cstate="print"/>
            <a:stretch>
              <a:fillRect/>
            </a:stretch>
          </a:blipFill>
        </p:spPr>
        <p:txBody>
          <a:bodyPr wrap="square" lIns="0" tIns="0" rIns="0" bIns="0" rtlCol="0"/>
          <a:lstStyle/>
          <a:p>
            <a:endParaRPr sz="1125">
              <a:solidFill>
                <a:prstClr val="black"/>
              </a:solidFill>
            </a:endParaRPr>
          </a:p>
        </p:txBody>
      </p:sp>
      <p:sp>
        <p:nvSpPr>
          <p:cNvPr id="105" name="object 105"/>
          <p:cNvSpPr/>
          <p:nvPr/>
        </p:nvSpPr>
        <p:spPr>
          <a:xfrm>
            <a:off x="4874940" y="4661341"/>
            <a:ext cx="60846" cy="91145"/>
          </a:xfrm>
          <a:prstGeom prst="rect">
            <a:avLst/>
          </a:prstGeom>
          <a:blipFill>
            <a:blip r:embed="rId35" cstate="print"/>
            <a:stretch>
              <a:fillRect/>
            </a:stretch>
          </a:blipFill>
        </p:spPr>
        <p:txBody>
          <a:bodyPr wrap="square" lIns="0" tIns="0" rIns="0" bIns="0" rtlCol="0"/>
          <a:lstStyle/>
          <a:p>
            <a:endParaRPr sz="1125">
              <a:solidFill>
                <a:prstClr val="black"/>
              </a:solidFill>
            </a:endParaRPr>
          </a:p>
        </p:txBody>
      </p:sp>
      <p:grpSp>
        <p:nvGrpSpPr>
          <p:cNvPr id="106" name="object 106"/>
          <p:cNvGrpSpPr/>
          <p:nvPr/>
        </p:nvGrpSpPr>
        <p:grpSpPr>
          <a:xfrm>
            <a:off x="4799501" y="4131061"/>
            <a:ext cx="136624" cy="91529"/>
            <a:chOff x="6825957" y="5875286"/>
            <a:chExt cx="194310" cy="130175"/>
          </a:xfrm>
        </p:grpSpPr>
        <p:sp>
          <p:nvSpPr>
            <p:cNvPr id="107" name="object 107"/>
            <p:cNvSpPr/>
            <p:nvPr/>
          </p:nvSpPr>
          <p:spPr>
            <a:xfrm>
              <a:off x="6825957" y="5877509"/>
              <a:ext cx="81038" cy="127393"/>
            </a:xfrm>
            <a:prstGeom prst="rect">
              <a:avLst/>
            </a:prstGeom>
            <a:blipFill>
              <a:blip r:embed="rId36" cstate="print"/>
              <a:stretch>
                <a:fillRect/>
              </a:stretch>
            </a:blipFill>
          </p:spPr>
          <p:txBody>
            <a:bodyPr wrap="square" lIns="0" tIns="0" rIns="0" bIns="0" rtlCol="0"/>
            <a:lstStyle/>
            <a:p>
              <a:endParaRPr sz="1125">
                <a:solidFill>
                  <a:prstClr val="black"/>
                </a:solidFill>
              </a:endParaRPr>
            </a:p>
          </p:txBody>
        </p:sp>
        <p:sp>
          <p:nvSpPr>
            <p:cNvPr id="108" name="object 108"/>
            <p:cNvSpPr/>
            <p:nvPr/>
          </p:nvSpPr>
          <p:spPr>
            <a:xfrm>
              <a:off x="6933260" y="5875286"/>
              <a:ext cx="86525" cy="129616"/>
            </a:xfrm>
            <a:prstGeom prst="rect">
              <a:avLst/>
            </a:prstGeom>
            <a:blipFill>
              <a:blip r:embed="rId37" cstate="print"/>
              <a:stretch>
                <a:fillRect/>
              </a:stretch>
            </a:blipFill>
          </p:spPr>
          <p:txBody>
            <a:bodyPr wrap="square" lIns="0" tIns="0" rIns="0" bIns="0" rtlCol="0"/>
            <a:lstStyle/>
            <a:p>
              <a:endParaRPr sz="1125">
                <a:solidFill>
                  <a:prstClr val="black"/>
                </a:solidFill>
              </a:endParaRPr>
            </a:p>
          </p:txBody>
        </p:sp>
      </p:grpSp>
      <p:grpSp>
        <p:nvGrpSpPr>
          <p:cNvPr id="109" name="object 109"/>
          <p:cNvGrpSpPr/>
          <p:nvPr/>
        </p:nvGrpSpPr>
        <p:grpSpPr>
          <a:xfrm>
            <a:off x="4726716" y="3600772"/>
            <a:ext cx="209401" cy="91529"/>
            <a:chOff x="6722440" y="5121097"/>
            <a:chExt cx="297815" cy="130175"/>
          </a:xfrm>
        </p:grpSpPr>
        <p:sp>
          <p:nvSpPr>
            <p:cNvPr id="110" name="object 110"/>
            <p:cNvSpPr/>
            <p:nvPr/>
          </p:nvSpPr>
          <p:spPr>
            <a:xfrm>
              <a:off x="6722440" y="5123332"/>
              <a:ext cx="74510" cy="125158"/>
            </a:xfrm>
            <a:prstGeom prst="rect">
              <a:avLst/>
            </a:prstGeom>
            <a:blipFill>
              <a:blip r:embed="rId26" cstate="print"/>
              <a:stretch>
                <a:fillRect/>
              </a:stretch>
            </a:blipFill>
          </p:spPr>
          <p:txBody>
            <a:bodyPr wrap="square" lIns="0" tIns="0" rIns="0" bIns="0" rtlCol="0"/>
            <a:lstStyle/>
            <a:p>
              <a:endParaRPr sz="1125">
                <a:solidFill>
                  <a:prstClr val="black"/>
                </a:solidFill>
              </a:endParaRPr>
            </a:p>
          </p:txBody>
        </p:sp>
        <p:sp>
          <p:nvSpPr>
            <p:cNvPr id="111" name="object 111"/>
            <p:cNvSpPr/>
            <p:nvPr/>
          </p:nvSpPr>
          <p:spPr>
            <a:xfrm>
              <a:off x="6824078" y="5121097"/>
              <a:ext cx="86525" cy="129628"/>
            </a:xfrm>
            <a:prstGeom prst="rect">
              <a:avLst/>
            </a:prstGeom>
            <a:blipFill>
              <a:blip r:embed="rId38" cstate="print"/>
              <a:stretch>
                <a:fillRect/>
              </a:stretch>
            </a:blipFill>
          </p:spPr>
          <p:txBody>
            <a:bodyPr wrap="square" lIns="0" tIns="0" rIns="0" bIns="0" rtlCol="0"/>
            <a:lstStyle/>
            <a:p>
              <a:endParaRPr sz="1125">
                <a:solidFill>
                  <a:prstClr val="black"/>
                </a:solidFill>
              </a:endParaRPr>
            </a:p>
          </p:txBody>
        </p:sp>
        <p:sp>
          <p:nvSpPr>
            <p:cNvPr id="112" name="object 112"/>
            <p:cNvSpPr/>
            <p:nvPr/>
          </p:nvSpPr>
          <p:spPr>
            <a:xfrm>
              <a:off x="6933272" y="5121097"/>
              <a:ext cx="86525" cy="129628"/>
            </a:xfrm>
            <a:prstGeom prst="rect">
              <a:avLst/>
            </a:prstGeom>
            <a:blipFill>
              <a:blip r:embed="rId38" cstate="print"/>
              <a:stretch>
                <a:fillRect/>
              </a:stretch>
            </a:blipFill>
          </p:spPr>
          <p:txBody>
            <a:bodyPr wrap="square" lIns="0" tIns="0" rIns="0" bIns="0" rtlCol="0"/>
            <a:lstStyle/>
            <a:p>
              <a:endParaRPr sz="1125">
                <a:solidFill>
                  <a:prstClr val="black"/>
                </a:solidFill>
              </a:endParaRPr>
            </a:p>
          </p:txBody>
        </p:sp>
      </p:grpSp>
      <p:grpSp>
        <p:nvGrpSpPr>
          <p:cNvPr id="113" name="object 113"/>
          <p:cNvGrpSpPr/>
          <p:nvPr/>
        </p:nvGrpSpPr>
        <p:grpSpPr>
          <a:xfrm>
            <a:off x="4726716" y="3070491"/>
            <a:ext cx="209401" cy="91529"/>
            <a:chOff x="6722440" y="4366920"/>
            <a:chExt cx="297815" cy="130175"/>
          </a:xfrm>
        </p:grpSpPr>
        <p:sp>
          <p:nvSpPr>
            <p:cNvPr id="114" name="object 114"/>
            <p:cNvSpPr/>
            <p:nvPr/>
          </p:nvSpPr>
          <p:spPr>
            <a:xfrm>
              <a:off x="6722440" y="4369155"/>
              <a:ext cx="74510" cy="125158"/>
            </a:xfrm>
            <a:prstGeom prst="rect">
              <a:avLst/>
            </a:prstGeom>
            <a:blipFill>
              <a:blip r:embed="rId39" cstate="print"/>
              <a:stretch>
                <a:fillRect/>
              </a:stretch>
            </a:blipFill>
          </p:spPr>
          <p:txBody>
            <a:bodyPr wrap="square" lIns="0" tIns="0" rIns="0" bIns="0" rtlCol="0"/>
            <a:lstStyle/>
            <a:p>
              <a:endParaRPr sz="1125">
                <a:solidFill>
                  <a:prstClr val="black"/>
                </a:solidFill>
              </a:endParaRPr>
            </a:p>
          </p:txBody>
        </p:sp>
        <p:sp>
          <p:nvSpPr>
            <p:cNvPr id="115" name="object 115"/>
            <p:cNvSpPr/>
            <p:nvPr/>
          </p:nvSpPr>
          <p:spPr>
            <a:xfrm>
              <a:off x="6825970" y="4369155"/>
              <a:ext cx="81025" cy="127393"/>
            </a:xfrm>
            <a:prstGeom prst="rect">
              <a:avLst/>
            </a:prstGeom>
            <a:blipFill>
              <a:blip r:embed="rId40" cstate="print"/>
              <a:stretch>
                <a:fillRect/>
              </a:stretch>
            </a:blipFill>
          </p:spPr>
          <p:txBody>
            <a:bodyPr wrap="square" lIns="0" tIns="0" rIns="0" bIns="0" rtlCol="0"/>
            <a:lstStyle/>
            <a:p>
              <a:endParaRPr sz="1125">
                <a:solidFill>
                  <a:prstClr val="black"/>
                </a:solidFill>
              </a:endParaRPr>
            </a:p>
          </p:txBody>
        </p:sp>
        <p:sp>
          <p:nvSpPr>
            <p:cNvPr id="116" name="object 116"/>
            <p:cNvSpPr/>
            <p:nvPr/>
          </p:nvSpPr>
          <p:spPr>
            <a:xfrm>
              <a:off x="6933272" y="4366920"/>
              <a:ext cx="86525" cy="129628"/>
            </a:xfrm>
            <a:prstGeom prst="rect">
              <a:avLst/>
            </a:prstGeom>
            <a:blipFill>
              <a:blip r:embed="rId41" cstate="print"/>
              <a:stretch>
                <a:fillRect/>
              </a:stretch>
            </a:blipFill>
          </p:spPr>
          <p:txBody>
            <a:bodyPr wrap="square" lIns="0" tIns="0" rIns="0" bIns="0" rtlCol="0"/>
            <a:lstStyle/>
            <a:p>
              <a:endParaRPr sz="1125">
                <a:solidFill>
                  <a:prstClr val="black"/>
                </a:solidFill>
              </a:endParaRPr>
            </a:p>
          </p:txBody>
        </p:sp>
      </p:grpSp>
      <p:grpSp>
        <p:nvGrpSpPr>
          <p:cNvPr id="117" name="object 117"/>
          <p:cNvGrpSpPr/>
          <p:nvPr/>
        </p:nvGrpSpPr>
        <p:grpSpPr>
          <a:xfrm>
            <a:off x="4722242" y="2540202"/>
            <a:ext cx="213866" cy="91529"/>
            <a:chOff x="6716077" y="3612731"/>
            <a:chExt cx="304165" cy="130175"/>
          </a:xfrm>
        </p:grpSpPr>
        <p:sp>
          <p:nvSpPr>
            <p:cNvPr id="118" name="object 118"/>
            <p:cNvSpPr/>
            <p:nvPr/>
          </p:nvSpPr>
          <p:spPr>
            <a:xfrm>
              <a:off x="6716077" y="3612731"/>
              <a:ext cx="79501" cy="127393"/>
            </a:xfrm>
            <a:prstGeom prst="rect">
              <a:avLst/>
            </a:prstGeom>
            <a:blipFill>
              <a:blip r:embed="rId42" cstate="print"/>
              <a:stretch>
                <a:fillRect/>
              </a:stretch>
            </a:blipFill>
          </p:spPr>
          <p:txBody>
            <a:bodyPr wrap="square" lIns="0" tIns="0" rIns="0" bIns="0" rtlCol="0"/>
            <a:lstStyle/>
            <a:p>
              <a:endParaRPr sz="1125">
                <a:solidFill>
                  <a:prstClr val="black"/>
                </a:solidFill>
              </a:endParaRPr>
            </a:p>
          </p:txBody>
        </p:sp>
        <p:sp>
          <p:nvSpPr>
            <p:cNvPr id="119" name="object 119"/>
            <p:cNvSpPr/>
            <p:nvPr/>
          </p:nvSpPr>
          <p:spPr>
            <a:xfrm>
              <a:off x="6824078" y="3612731"/>
              <a:ext cx="86525" cy="129628"/>
            </a:xfrm>
            <a:prstGeom prst="rect">
              <a:avLst/>
            </a:prstGeom>
            <a:blipFill>
              <a:blip r:embed="rId43" cstate="print"/>
              <a:stretch>
                <a:fillRect/>
              </a:stretch>
            </a:blipFill>
          </p:spPr>
          <p:txBody>
            <a:bodyPr wrap="square" lIns="0" tIns="0" rIns="0" bIns="0" rtlCol="0"/>
            <a:lstStyle/>
            <a:p>
              <a:endParaRPr sz="1125">
                <a:solidFill>
                  <a:prstClr val="black"/>
                </a:solidFill>
              </a:endParaRPr>
            </a:p>
          </p:txBody>
        </p:sp>
        <p:sp>
          <p:nvSpPr>
            <p:cNvPr id="120" name="object 120"/>
            <p:cNvSpPr/>
            <p:nvPr/>
          </p:nvSpPr>
          <p:spPr>
            <a:xfrm>
              <a:off x="6933273" y="3612731"/>
              <a:ext cx="86525" cy="129628"/>
            </a:xfrm>
            <a:prstGeom prst="rect">
              <a:avLst/>
            </a:prstGeom>
            <a:blipFill>
              <a:blip r:embed="rId43" cstate="print"/>
              <a:stretch>
                <a:fillRect/>
              </a:stretch>
            </a:blipFill>
          </p:spPr>
          <p:txBody>
            <a:bodyPr wrap="square" lIns="0" tIns="0" rIns="0" bIns="0" rtlCol="0"/>
            <a:lstStyle/>
            <a:p>
              <a:endParaRPr sz="1125">
                <a:solidFill>
                  <a:prstClr val="black"/>
                </a:solidFill>
              </a:endParaRPr>
            </a:p>
          </p:txBody>
        </p:sp>
      </p:grpSp>
    </p:spTree>
    <p:extLst>
      <p:ext uri="{BB962C8B-B14F-4D97-AF65-F5344CB8AC3E}">
        <p14:creationId xmlns:p14="http://schemas.microsoft.com/office/powerpoint/2010/main" val="295892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1124997" y="3366492"/>
            <a:ext cx="5011341" cy="464344"/>
            <a:chOff x="1599996" y="4787900"/>
            <a:chExt cx="7127240" cy="660400"/>
          </a:xfrm>
        </p:grpSpPr>
        <p:sp>
          <p:nvSpPr>
            <p:cNvPr id="4" name="object 4"/>
            <p:cNvSpPr/>
            <p:nvPr/>
          </p:nvSpPr>
          <p:spPr>
            <a:xfrm>
              <a:off x="1881555" y="4876800"/>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81555" y="4876800"/>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1599996" y="4787900"/>
              <a:ext cx="7084695" cy="660400"/>
            </a:xfrm>
            <a:custGeom>
              <a:avLst/>
              <a:gdLst/>
              <a:ahLst/>
              <a:cxnLst/>
              <a:rect l="l" t="t" r="r" b="b"/>
              <a:pathLst>
                <a:path w="7084695" h="660400">
                  <a:moveTo>
                    <a:pt x="7084415" y="0"/>
                  </a:moveTo>
                  <a:lnTo>
                    <a:pt x="0" y="0"/>
                  </a:lnTo>
                  <a:lnTo>
                    <a:pt x="0" y="660400"/>
                  </a:lnTo>
                  <a:lnTo>
                    <a:pt x="7084415" y="660400"/>
                  </a:lnTo>
                  <a:lnTo>
                    <a:pt x="7084415" y="0"/>
                  </a:lnTo>
                  <a:close/>
                </a:path>
              </a:pathLst>
            </a:custGeom>
            <a:solidFill>
              <a:srgbClr val="FFFFFF"/>
            </a:solidFill>
          </p:spPr>
          <p:txBody>
            <a:bodyPr wrap="square" lIns="0" tIns="0" rIns="0" bIns="0" rtlCol="0"/>
            <a:lstStyle/>
            <a:p>
              <a:endParaRPr sz="1125">
                <a:solidFill>
                  <a:prstClr val="black"/>
                </a:solidFill>
              </a:endParaRPr>
            </a:p>
          </p:txBody>
        </p:sp>
      </p:grpSp>
      <p:sp>
        <p:nvSpPr>
          <p:cNvPr id="7" name="object 7"/>
          <p:cNvSpPr txBox="1"/>
          <p:nvPr/>
        </p:nvSpPr>
        <p:spPr>
          <a:xfrm>
            <a:off x="1098208" y="1501841"/>
            <a:ext cx="6463308" cy="2228933"/>
          </a:xfrm>
          <a:prstGeom prst="rect">
            <a:avLst/>
          </a:prstGeom>
        </p:spPr>
        <p:txBody>
          <a:bodyPr vert="horz" wrap="square" lIns="0" tIns="12055" rIns="0" bIns="0" rtlCol="0">
            <a:spAutoFit/>
          </a:bodyPr>
          <a:lstStyle/>
          <a:p>
            <a:pPr marL="80364">
              <a:spcBef>
                <a:spcPts val="95"/>
              </a:spcBef>
            </a:pPr>
            <a:r>
              <a:rPr sz="3023" spc="32" dirty="0">
                <a:solidFill>
                  <a:prstClr val="black"/>
                </a:solidFill>
                <a:latin typeface="Arial"/>
                <a:cs typeface="Arial"/>
              </a:rPr>
              <a:t>Point </a:t>
            </a:r>
            <a:r>
              <a:rPr sz="3023" spc="35" dirty="0">
                <a:solidFill>
                  <a:prstClr val="black"/>
                </a:solidFill>
                <a:latin typeface="Arial"/>
                <a:cs typeface="Arial"/>
              </a:rPr>
              <a:t>estimator </a:t>
            </a:r>
            <a:r>
              <a:rPr sz="3656" i="1" spc="116" dirty="0">
                <a:solidFill>
                  <a:prstClr val="black"/>
                </a:solidFill>
                <a:latin typeface="STIXGeneral"/>
                <a:cs typeface="STIXGeneral"/>
              </a:rPr>
              <a:t>θ</a:t>
            </a:r>
            <a:r>
              <a:rPr sz="5484" spc="174" baseline="13888" dirty="0">
                <a:solidFill>
                  <a:prstClr val="black"/>
                </a:solidFill>
                <a:latin typeface="STIXGeneral"/>
                <a:cs typeface="STIXGeneral"/>
              </a:rPr>
              <a:t>̂ </a:t>
            </a:r>
            <a:r>
              <a:rPr sz="3023" spc="63" dirty="0">
                <a:solidFill>
                  <a:prstClr val="black"/>
                </a:solidFill>
                <a:latin typeface="Arial"/>
                <a:cs typeface="Arial"/>
              </a:rPr>
              <a:t>of </a:t>
            </a:r>
            <a:r>
              <a:rPr sz="3023" spc="28" dirty="0">
                <a:solidFill>
                  <a:prstClr val="black"/>
                </a:solidFill>
                <a:latin typeface="Arial"/>
                <a:cs typeface="Arial"/>
              </a:rPr>
              <a:t>some</a:t>
            </a:r>
            <a:r>
              <a:rPr sz="3023" spc="-562" dirty="0">
                <a:solidFill>
                  <a:prstClr val="black"/>
                </a:solidFill>
                <a:latin typeface="Arial"/>
                <a:cs typeface="Arial"/>
              </a:rPr>
              <a:t> </a:t>
            </a:r>
            <a:r>
              <a:rPr sz="3023" spc="18" dirty="0">
                <a:solidFill>
                  <a:prstClr val="black"/>
                </a:solidFill>
                <a:latin typeface="Arial"/>
                <a:cs typeface="Arial"/>
              </a:rPr>
              <a:t>parameter</a:t>
            </a:r>
            <a:endParaRPr sz="3023">
              <a:solidFill>
                <a:prstClr val="black"/>
              </a:solidFill>
              <a:latin typeface="Arial"/>
              <a:cs typeface="Arial"/>
            </a:endParaRPr>
          </a:p>
          <a:p>
            <a:pPr marL="26788" marR="95991">
              <a:lnSpc>
                <a:spcPct val="166700"/>
              </a:lnSpc>
              <a:spcBef>
                <a:spcPts val="3628"/>
              </a:spcBef>
            </a:pPr>
            <a:r>
              <a:rPr sz="2320" spc="14" dirty="0">
                <a:solidFill>
                  <a:srgbClr val="333333"/>
                </a:solidFill>
                <a:latin typeface="Arial"/>
                <a:cs typeface="Arial"/>
              </a:rPr>
              <a:t>(could </a:t>
            </a:r>
            <a:r>
              <a:rPr sz="2320" spc="7" dirty="0">
                <a:solidFill>
                  <a:srgbClr val="333333"/>
                </a:solidFill>
                <a:latin typeface="Arial"/>
                <a:cs typeface="Arial"/>
              </a:rPr>
              <a:t>also </a:t>
            </a:r>
            <a:r>
              <a:rPr sz="2320" spc="32" dirty="0">
                <a:solidFill>
                  <a:srgbClr val="333333"/>
                </a:solidFill>
                <a:latin typeface="Arial"/>
                <a:cs typeface="Arial"/>
              </a:rPr>
              <a:t>be </a:t>
            </a:r>
            <a:r>
              <a:rPr sz="2320" spc="-35" dirty="0">
                <a:solidFill>
                  <a:srgbClr val="333333"/>
                </a:solidFill>
                <a:latin typeface="Arial"/>
                <a:cs typeface="Arial"/>
              </a:rPr>
              <a:t>a </a:t>
            </a:r>
            <a:r>
              <a:rPr sz="2320" spc="35" dirty="0">
                <a:solidFill>
                  <a:srgbClr val="333333"/>
                </a:solidFill>
                <a:latin typeface="Arial"/>
                <a:cs typeface="Arial"/>
              </a:rPr>
              <a:t>function, </a:t>
            </a:r>
            <a:r>
              <a:rPr sz="2320" spc="7" dirty="0">
                <a:solidFill>
                  <a:srgbClr val="333333"/>
                </a:solidFill>
                <a:latin typeface="Arial"/>
                <a:cs typeface="Arial"/>
              </a:rPr>
              <a:t>e.g., </a:t>
            </a:r>
            <a:r>
              <a:rPr sz="2320" spc="25" dirty="0">
                <a:solidFill>
                  <a:srgbClr val="333333"/>
                </a:solidFill>
                <a:latin typeface="Arial"/>
                <a:cs typeface="Arial"/>
              </a:rPr>
              <a:t>the </a:t>
            </a:r>
            <a:r>
              <a:rPr sz="2320" spc="28" dirty="0">
                <a:solidFill>
                  <a:srgbClr val="333333"/>
                </a:solidFill>
                <a:latin typeface="Arial"/>
                <a:cs typeface="Arial"/>
              </a:rPr>
              <a:t>hypothesis</a:t>
            </a:r>
            <a:r>
              <a:rPr sz="2320" spc="-49" dirty="0">
                <a:solidFill>
                  <a:srgbClr val="333333"/>
                </a:solidFill>
                <a:latin typeface="Arial"/>
                <a:cs typeface="Arial"/>
              </a:rPr>
              <a:t> </a:t>
            </a:r>
            <a:r>
              <a:rPr sz="2320" spc="7" dirty="0">
                <a:solidFill>
                  <a:srgbClr val="333333"/>
                </a:solidFill>
                <a:latin typeface="Arial"/>
                <a:cs typeface="Arial"/>
              </a:rPr>
              <a:t>is  </a:t>
            </a:r>
            <a:r>
              <a:rPr sz="2320" spc="-11" dirty="0">
                <a:solidFill>
                  <a:srgbClr val="333333"/>
                </a:solidFill>
                <a:latin typeface="Arial"/>
                <a:cs typeface="Arial"/>
              </a:rPr>
              <a:t>an </a:t>
            </a:r>
            <a:r>
              <a:rPr sz="2320" spc="28" dirty="0">
                <a:solidFill>
                  <a:srgbClr val="333333"/>
                </a:solidFill>
                <a:latin typeface="Arial"/>
                <a:cs typeface="Arial"/>
              </a:rPr>
              <a:t>estimator </a:t>
            </a:r>
            <a:r>
              <a:rPr sz="2320" spc="49" dirty="0">
                <a:solidFill>
                  <a:srgbClr val="333333"/>
                </a:solidFill>
                <a:latin typeface="Arial"/>
                <a:cs typeface="Arial"/>
              </a:rPr>
              <a:t>of </a:t>
            </a:r>
            <a:r>
              <a:rPr sz="2320" spc="25" dirty="0">
                <a:solidFill>
                  <a:srgbClr val="333333"/>
                </a:solidFill>
                <a:latin typeface="Arial"/>
                <a:cs typeface="Arial"/>
              </a:rPr>
              <a:t>some </a:t>
            </a:r>
            <a:r>
              <a:rPr sz="2320" spc="18" dirty="0">
                <a:solidFill>
                  <a:srgbClr val="333333"/>
                </a:solidFill>
                <a:latin typeface="Arial"/>
                <a:cs typeface="Arial"/>
              </a:rPr>
              <a:t>target</a:t>
            </a:r>
            <a:r>
              <a:rPr sz="2320" spc="-77" dirty="0">
                <a:solidFill>
                  <a:srgbClr val="333333"/>
                </a:solidFill>
                <a:latin typeface="Arial"/>
                <a:cs typeface="Arial"/>
              </a:rPr>
              <a:t> </a:t>
            </a:r>
            <a:r>
              <a:rPr sz="2320" spc="18" dirty="0">
                <a:solidFill>
                  <a:srgbClr val="333333"/>
                </a:solidFill>
                <a:latin typeface="Arial"/>
                <a:cs typeface="Arial"/>
              </a:rPr>
              <a:t>function)</a:t>
            </a:r>
            <a:endParaRPr sz="2320">
              <a:solidFill>
                <a:prstClr val="black"/>
              </a:solidFill>
              <a:latin typeface="Arial"/>
              <a:cs typeface="Arial"/>
            </a:endParaRPr>
          </a:p>
        </p:txBody>
      </p:sp>
    </p:spTree>
    <p:extLst>
      <p:ext uri="{BB962C8B-B14F-4D97-AF65-F5344CB8AC3E}">
        <p14:creationId xmlns:p14="http://schemas.microsoft.com/office/powerpoint/2010/main" val="199947156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1124997" y="3366492"/>
            <a:ext cx="5011341" cy="464344"/>
            <a:chOff x="1599996" y="4787900"/>
            <a:chExt cx="7127240" cy="660400"/>
          </a:xfrm>
        </p:grpSpPr>
        <p:sp>
          <p:nvSpPr>
            <p:cNvPr id="4" name="object 4"/>
            <p:cNvSpPr/>
            <p:nvPr/>
          </p:nvSpPr>
          <p:spPr>
            <a:xfrm>
              <a:off x="1881555" y="4876800"/>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81555" y="4876800"/>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1599996" y="4787900"/>
              <a:ext cx="7084695" cy="660400"/>
            </a:xfrm>
            <a:custGeom>
              <a:avLst/>
              <a:gdLst/>
              <a:ahLst/>
              <a:cxnLst/>
              <a:rect l="l" t="t" r="r" b="b"/>
              <a:pathLst>
                <a:path w="7084695" h="660400">
                  <a:moveTo>
                    <a:pt x="7084415" y="0"/>
                  </a:moveTo>
                  <a:lnTo>
                    <a:pt x="0" y="0"/>
                  </a:lnTo>
                  <a:lnTo>
                    <a:pt x="0" y="660400"/>
                  </a:lnTo>
                  <a:lnTo>
                    <a:pt x="7084415" y="660400"/>
                  </a:lnTo>
                  <a:lnTo>
                    <a:pt x="7084415" y="0"/>
                  </a:lnTo>
                  <a:close/>
                </a:path>
              </a:pathLst>
            </a:custGeom>
            <a:solidFill>
              <a:srgbClr val="FFFFFF"/>
            </a:solidFill>
          </p:spPr>
          <p:txBody>
            <a:bodyPr wrap="square" lIns="0" tIns="0" rIns="0" bIns="0" rtlCol="0"/>
            <a:lstStyle/>
            <a:p>
              <a:endParaRPr sz="1125">
                <a:solidFill>
                  <a:prstClr val="black"/>
                </a:solidFill>
              </a:endParaRPr>
            </a:p>
          </p:txBody>
        </p:sp>
      </p:grpSp>
      <p:sp>
        <p:nvSpPr>
          <p:cNvPr id="7" name="object 7"/>
          <p:cNvSpPr txBox="1"/>
          <p:nvPr/>
        </p:nvSpPr>
        <p:spPr>
          <a:xfrm>
            <a:off x="1075751" y="1501841"/>
            <a:ext cx="6495008" cy="3474082"/>
          </a:xfrm>
          <a:prstGeom prst="rect">
            <a:avLst/>
          </a:prstGeom>
        </p:spPr>
        <p:txBody>
          <a:bodyPr vert="horz" wrap="square" lIns="0" tIns="12055" rIns="0" bIns="0" rtlCol="0">
            <a:spAutoFit/>
          </a:bodyPr>
          <a:lstStyle/>
          <a:p>
            <a:pPr marL="102688">
              <a:spcBef>
                <a:spcPts val="95"/>
              </a:spcBef>
            </a:pPr>
            <a:r>
              <a:rPr sz="3023" spc="32" dirty="0">
                <a:solidFill>
                  <a:prstClr val="black"/>
                </a:solidFill>
                <a:latin typeface="Arial"/>
                <a:cs typeface="Arial"/>
              </a:rPr>
              <a:t>Point </a:t>
            </a:r>
            <a:r>
              <a:rPr sz="3023" spc="35" dirty="0">
                <a:solidFill>
                  <a:prstClr val="black"/>
                </a:solidFill>
                <a:latin typeface="Arial"/>
                <a:cs typeface="Arial"/>
              </a:rPr>
              <a:t>estimator </a:t>
            </a:r>
            <a:r>
              <a:rPr sz="3656" i="1" spc="116" dirty="0">
                <a:solidFill>
                  <a:prstClr val="black"/>
                </a:solidFill>
                <a:latin typeface="STIXGeneral"/>
                <a:cs typeface="STIXGeneral"/>
              </a:rPr>
              <a:t>θ</a:t>
            </a:r>
            <a:r>
              <a:rPr sz="5484" spc="174" baseline="13888" dirty="0">
                <a:solidFill>
                  <a:prstClr val="black"/>
                </a:solidFill>
                <a:latin typeface="STIXGeneral"/>
                <a:cs typeface="STIXGeneral"/>
              </a:rPr>
              <a:t>̂ </a:t>
            </a:r>
            <a:r>
              <a:rPr sz="3023" spc="63" dirty="0">
                <a:solidFill>
                  <a:prstClr val="black"/>
                </a:solidFill>
                <a:latin typeface="Arial"/>
                <a:cs typeface="Arial"/>
              </a:rPr>
              <a:t>of </a:t>
            </a:r>
            <a:r>
              <a:rPr sz="3023" spc="28" dirty="0">
                <a:solidFill>
                  <a:prstClr val="black"/>
                </a:solidFill>
                <a:latin typeface="Arial"/>
                <a:cs typeface="Arial"/>
              </a:rPr>
              <a:t>some</a:t>
            </a:r>
            <a:r>
              <a:rPr sz="3023" spc="-562" dirty="0">
                <a:solidFill>
                  <a:prstClr val="black"/>
                </a:solidFill>
                <a:latin typeface="Arial"/>
                <a:cs typeface="Arial"/>
              </a:rPr>
              <a:t> </a:t>
            </a:r>
            <a:r>
              <a:rPr sz="3023" spc="18" dirty="0">
                <a:solidFill>
                  <a:prstClr val="black"/>
                </a:solidFill>
                <a:latin typeface="Arial"/>
                <a:cs typeface="Arial"/>
              </a:rPr>
              <a:t>parameter</a:t>
            </a:r>
            <a:endParaRPr sz="3023" dirty="0">
              <a:solidFill>
                <a:prstClr val="black"/>
              </a:solidFill>
              <a:latin typeface="Arial"/>
              <a:cs typeface="Arial"/>
            </a:endParaRPr>
          </a:p>
          <a:p>
            <a:pPr marL="49112" marR="104920">
              <a:lnSpc>
                <a:spcPct val="166700"/>
              </a:lnSpc>
              <a:spcBef>
                <a:spcPts val="3628"/>
              </a:spcBef>
            </a:pPr>
            <a:r>
              <a:rPr sz="2320" spc="14" dirty="0">
                <a:solidFill>
                  <a:srgbClr val="333333"/>
                </a:solidFill>
                <a:latin typeface="Arial"/>
                <a:cs typeface="Arial"/>
              </a:rPr>
              <a:t>(could </a:t>
            </a:r>
            <a:r>
              <a:rPr sz="2320" spc="7" dirty="0">
                <a:solidFill>
                  <a:srgbClr val="333333"/>
                </a:solidFill>
                <a:latin typeface="Arial"/>
                <a:cs typeface="Arial"/>
              </a:rPr>
              <a:t>also </a:t>
            </a:r>
            <a:r>
              <a:rPr sz="2320" spc="32" dirty="0">
                <a:solidFill>
                  <a:srgbClr val="333333"/>
                </a:solidFill>
                <a:latin typeface="Arial"/>
                <a:cs typeface="Arial"/>
              </a:rPr>
              <a:t>be </a:t>
            </a:r>
            <a:r>
              <a:rPr sz="2320" spc="-35" dirty="0">
                <a:solidFill>
                  <a:srgbClr val="333333"/>
                </a:solidFill>
                <a:latin typeface="Arial"/>
                <a:cs typeface="Arial"/>
              </a:rPr>
              <a:t>a </a:t>
            </a:r>
            <a:r>
              <a:rPr sz="2320" spc="35" dirty="0">
                <a:solidFill>
                  <a:srgbClr val="333333"/>
                </a:solidFill>
                <a:latin typeface="Arial"/>
                <a:cs typeface="Arial"/>
              </a:rPr>
              <a:t>function, </a:t>
            </a:r>
            <a:r>
              <a:rPr sz="2320" spc="7" dirty="0">
                <a:solidFill>
                  <a:srgbClr val="333333"/>
                </a:solidFill>
                <a:latin typeface="Arial"/>
                <a:cs typeface="Arial"/>
              </a:rPr>
              <a:t>e.g., </a:t>
            </a:r>
            <a:r>
              <a:rPr sz="2320" spc="25" dirty="0">
                <a:solidFill>
                  <a:srgbClr val="333333"/>
                </a:solidFill>
                <a:latin typeface="Arial"/>
                <a:cs typeface="Arial"/>
              </a:rPr>
              <a:t>the </a:t>
            </a:r>
            <a:r>
              <a:rPr sz="2320" spc="28" dirty="0">
                <a:solidFill>
                  <a:srgbClr val="333333"/>
                </a:solidFill>
                <a:latin typeface="Arial"/>
                <a:cs typeface="Arial"/>
              </a:rPr>
              <a:t>hypothesis</a:t>
            </a:r>
            <a:r>
              <a:rPr sz="2320" spc="-49" dirty="0">
                <a:solidFill>
                  <a:srgbClr val="333333"/>
                </a:solidFill>
                <a:latin typeface="Arial"/>
                <a:cs typeface="Arial"/>
              </a:rPr>
              <a:t> </a:t>
            </a:r>
            <a:r>
              <a:rPr sz="2320" spc="7" dirty="0">
                <a:solidFill>
                  <a:srgbClr val="333333"/>
                </a:solidFill>
                <a:latin typeface="Arial"/>
                <a:cs typeface="Arial"/>
              </a:rPr>
              <a:t>is  </a:t>
            </a:r>
            <a:r>
              <a:rPr sz="2320" spc="-11" dirty="0">
                <a:solidFill>
                  <a:srgbClr val="333333"/>
                </a:solidFill>
                <a:latin typeface="Arial"/>
                <a:cs typeface="Arial"/>
              </a:rPr>
              <a:t>an </a:t>
            </a:r>
            <a:r>
              <a:rPr sz="2320" spc="28" dirty="0">
                <a:solidFill>
                  <a:srgbClr val="333333"/>
                </a:solidFill>
                <a:latin typeface="Arial"/>
                <a:cs typeface="Arial"/>
              </a:rPr>
              <a:t>estimator </a:t>
            </a:r>
            <a:r>
              <a:rPr sz="2320" spc="49" dirty="0">
                <a:solidFill>
                  <a:srgbClr val="333333"/>
                </a:solidFill>
                <a:latin typeface="Arial"/>
                <a:cs typeface="Arial"/>
              </a:rPr>
              <a:t>of </a:t>
            </a:r>
            <a:r>
              <a:rPr sz="2320" spc="25" dirty="0">
                <a:solidFill>
                  <a:srgbClr val="333333"/>
                </a:solidFill>
                <a:latin typeface="Arial"/>
                <a:cs typeface="Arial"/>
              </a:rPr>
              <a:t>some </a:t>
            </a:r>
            <a:r>
              <a:rPr sz="2320" spc="18" dirty="0">
                <a:solidFill>
                  <a:srgbClr val="333333"/>
                </a:solidFill>
                <a:latin typeface="Arial"/>
                <a:cs typeface="Arial"/>
              </a:rPr>
              <a:t>target</a:t>
            </a:r>
            <a:r>
              <a:rPr sz="2320" spc="-77" dirty="0">
                <a:solidFill>
                  <a:srgbClr val="333333"/>
                </a:solidFill>
                <a:latin typeface="Arial"/>
                <a:cs typeface="Arial"/>
              </a:rPr>
              <a:t> </a:t>
            </a:r>
            <a:r>
              <a:rPr sz="2320" spc="18" dirty="0">
                <a:solidFill>
                  <a:srgbClr val="333333"/>
                </a:solidFill>
                <a:latin typeface="Arial"/>
                <a:cs typeface="Arial"/>
              </a:rPr>
              <a:t>function)</a:t>
            </a:r>
            <a:endParaRPr sz="2320" dirty="0">
              <a:solidFill>
                <a:prstClr val="black"/>
              </a:solidFill>
              <a:latin typeface="Arial"/>
              <a:cs typeface="Arial"/>
            </a:endParaRPr>
          </a:p>
          <a:p>
            <a:endParaRPr sz="2742" dirty="0">
              <a:solidFill>
                <a:prstClr val="black"/>
              </a:solidFill>
              <a:latin typeface="Arial"/>
              <a:cs typeface="Arial"/>
            </a:endParaRPr>
          </a:p>
          <a:p>
            <a:pPr marL="35717">
              <a:spcBef>
                <a:spcPts val="2197"/>
              </a:spcBef>
              <a:tabLst>
                <a:tab pos="2190821" algn="l"/>
              </a:tabLst>
            </a:pPr>
            <a:r>
              <a:rPr sz="2883" spc="7" dirty="0">
                <a:solidFill>
                  <a:srgbClr val="333333"/>
                </a:solidFill>
                <a:latin typeface="Arial"/>
                <a:cs typeface="Arial"/>
              </a:rPr>
              <a:t>Bias</a:t>
            </a:r>
            <a:r>
              <a:rPr sz="2883" spc="176" dirty="0">
                <a:solidFill>
                  <a:srgbClr val="333333"/>
                </a:solidFill>
                <a:latin typeface="Arial"/>
                <a:cs typeface="Arial"/>
              </a:rPr>
              <a:t> </a:t>
            </a:r>
            <a:r>
              <a:rPr sz="3516" spc="-4" dirty="0">
                <a:solidFill>
                  <a:srgbClr val="333333"/>
                </a:solidFill>
                <a:latin typeface="STIXGeneral"/>
                <a:cs typeface="STIXGeneral"/>
              </a:rPr>
              <a:t>=</a:t>
            </a:r>
            <a:r>
              <a:rPr sz="3516" spc="98" dirty="0">
                <a:solidFill>
                  <a:srgbClr val="333333"/>
                </a:solidFill>
                <a:latin typeface="STIXGeneral"/>
                <a:cs typeface="STIXGeneral"/>
              </a:rPr>
              <a:t> </a:t>
            </a:r>
            <a:r>
              <a:rPr sz="3516" i="1" spc="-193" dirty="0">
                <a:solidFill>
                  <a:srgbClr val="333333"/>
                </a:solidFill>
                <a:latin typeface="STIXGeneral"/>
                <a:cs typeface="STIXGeneral"/>
              </a:rPr>
              <a:t>E</a:t>
            </a:r>
            <a:r>
              <a:rPr sz="3516" spc="-193" dirty="0">
                <a:solidFill>
                  <a:srgbClr val="333333"/>
                </a:solidFill>
                <a:latin typeface="STIXGeneral"/>
                <a:cs typeface="STIXGeneral"/>
              </a:rPr>
              <a:t>[</a:t>
            </a:r>
            <a:r>
              <a:rPr sz="3516" i="1" spc="-193" dirty="0">
                <a:solidFill>
                  <a:srgbClr val="333333"/>
                </a:solidFill>
                <a:latin typeface="STIXGeneral"/>
                <a:cs typeface="STIXGeneral"/>
              </a:rPr>
              <a:t>θ</a:t>
            </a:r>
            <a:r>
              <a:rPr sz="3516" spc="-193" dirty="0">
                <a:solidFill>
                  <a:srgbClr val="333333"/>
                </a:solidFill>
                <a:latin typeface="STIXGeneral"/>
                <a:cs typeface="STIXGeneral"/>
              </a:rPr>
              <a:t>]</a:t>
            </a:r>
            <a:r>
              <a:rPr sz="5273" spc="-290" baseline="13888" dirty="0">
                <a:solidFill>
                  <a:srgbClr val="333333"/>
                </a:solidFill>
                <a:latin typeface="STIXGeneral"/>
                <a:cs typeface="STIXGeneral"/>
              </a:rPr>
              <a:t>̂	</a:t>
            </a:r>
            <a:r>
              <a:rPr sz="3516" spc="-4" dirty="0">
                <a:solidFill>
                  <a:srgbClr val="333333"/>
                </a:solidFill>
                <a:latin typeface="STIXGeneral"/>
                <a:cs typeface="STIXGeneral"/>
              </a:rPr>
              <a:t>−</a:t>
            </a:r>
            <a:r>
              <a:rPr sz="3516" spc="-105" dirty="0">
                <a:solidFill>
                  <a:srgbClr val="333333"/>
                </a:solidFill>
                <a:latin typeface="STIXGeneral"/>
                <a:cs typeface="STIXGeneral"/>
              </a:rPr>
              <a:t> </a:t>
            </a:r>
            <a:r>
              <a:rPr sz="3516" i="1" spc="-4" dirty="0">
                <a:solidFill>
                  <a:srgbClr val="333333"/>
                </a:solidFill>
                <a:latin typeface="STIXGeneral"/>
                <a:cs typeface="STIXGeneral"/>
              </a:rPr>
              <a:t>θ</a:t>
            </a:r>
            <a:endParaRPr sz="3516" dirty="0">
              <a:solidFill>
                <a:prstClr val="black"/>
              </a:solidFill>
              <a:latin typeface="STIXGeneral"/>
              <a:cs typeface="STIXGeneral"/>
            </a:endParaRPr>
          </a:p>
        </p:txBody>
      </p:sp>
    </p:spTree>
    <p:extLst>
      <p:ext uri="{BB962C8B-B14F-4D97-AF65-F5344CB8AC3E}">
        <p14:creationId xmlns:p14="http://schemas.microsoft.com/office/powerpoint/2010/main" val="129371070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1204945" y="3505974"/>
            <a:ext cx="4903291" cy="639812"/>
            <a:chOff x="1713699" y="4986273"/>
            <a:chExt cx="6973570" cy="909955"/>
          </a:xfrm>
        </p:grpSpPr>
        <p:sp>
          <p:nvSpPr>
            <p:cNvPr id="4" name="object 4"/>
            <p:cNvSpPr/>
            <p:nvPr/>
          </p:nvSpPr>
          <p:spPr>
            <a:xfrm>
              <a:off x="1841665" y="5514924"/>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41665" y="5514924"/>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1713699" y="4986273"/>
              <a:ext cx="5228590" cy="669925"/>
            </a:xfrm>
            <a:custGeom>
              <a:avLst/>
              <a:gdLst/>
              <a:ahLst/>
              <a:cxnLst/>
              <a:rect l="l" t="t" r="r" b="b"/>
              <a:pathLst>
                <a:path w="5228590" h="669925">
                  <a:moveTo>
                    <a:pt x="0" y="0"/>
                  </a:moveTo>
                  <a:lnTo>
                    <a:pt x="5228348" y="0"/>
                  </a:lnTo>
                  <a:lnTo>
                    <a:pt x="5228348" y="669798"/>
                  </a:lnTo>
                  <a:lnTo>
                    <a:pt x="0" y="669798"/>
                  </a:lnTo>
                  <a:lnTo>
                    <a:pt x="0" y="0"/>
                  </a:lnTo>
                  <a:close/>
                </a:path>
              </a:pathLst>
            </a:custGeom>
            <a:solidFill>
              <a:srgbClr val="FFFFFF"/>
            </a:solidFill>
          </p:spPr>
          <p:txBody>
            <a:bodyPr wrap="square" lIns="0" tIns="0" rIns="0" bIns="0" rtlCol="0"/>
            <a:lstStyle/>
            <a:p>
              <a:endParaRPr sz="1125">
                <a:solidFill>
                  <a:prstClr val="black"/>
                </a:solidFill>
              </a:endParaRPr>
            </a:p>
          </p:txBody>
        </p:sp>
      </p:grpSp>
      <p:sp>
        <p:nvSpPr>
          <p:cNvPr id="7" name="object 7"/>
          <p:cNvSpPr txBox="1"/>
          <p:nvPr/>
        </p:nvSpPr>
        <p:spPr>
          <a:xfrm>
            <a:off x="1142982" y="1549461"/>
            <a:ext cx="4965040" cy="3156366"/>
          </a:xfrm>
          <a:prstGeom prst="rect">
            <a:avLst/>
          </a:prstGeom>
        </p:spPr>
        <p:txBody>
          <a:bodyPr vert="horz" wrap="square" lIns="0" tIns="11609" rIns="0" bIns="0" rtlCol="0">
            <a:spAutoFit/>
          </a:bodyPr>
          <a:lstStyle/>
          <a:p>
            <a:pPr marL="35717">
              <a:spcBef>
                <a:spcPts val="91"/>
              </a:spcBef>
            </a:pPr>
            <a:r>
              <a:rPr sz="3023" spc="-25" dirty="0">
                <a:solidFill>
                  <a:prstClr val="black"/>
                </a:solidFill>
                <a:latin typeface="Arial"/>
                <a:cs typeface="Arial"/>
              </a:rPr>
              <a:t>General</a:t>
            </a:r>
            <a:r>
              <a:rPr sz="3023" spc="4" dirty="0">
                <a:solidFill>
                  <a:prstClr val="black"/>
                </a:solidFill>
                <a:latin typeface="Arial"/>
                <a:cs typeface="Arial"/>
              </a:rPr>
              <a:t> </a:t>
            </a:r>
            <a:r>
              <a:rPr sz="3023" spc="18" dirty="0">
                <a:solidFill>
                  <a:prstClr val="black"/>
                </a:solidFill>
                <a:latin typeface="Arial"/>
                <a:cs typeface="Arial"/>
              </a:rPr>
              <a:t>Definition</a:t>
            </a:r>
            <a:endParaRPr sz="3023" dirty="0">
              <a:solidFill>
                <a:prstClr val="black"/>
              </a:solidFill>
              <a:latin typeface="Arial"/>
              <a:cs typeface="Arial"/>
            </a:endParaRPr>
          </a:p>
          <a:p>
            <a:pPr marL="61613">
              <a:spcBef>
                <a:spcPts val="2753"/>
              </a:spcBef>
              <a:tabLst>
                <a:tab pos="1248326" algn="l"/>
                <a:tab pos="2398875" algn="l"/>
              </a:tabLst>
            </a:pPr>
            <a:r>
              <a:rPr sz="2531" spc="-102" dirty="0">
                <a:solidFill>
                  <a:srgbClr val="333333"/>
                </a:solidFill>
                <a:latin typeface="Arial"/>
                <a:cs typeface="Arial"/>
              </a:rPr>
              <a:t>Bias</a:t>
            </a:r>
            <a:r>
              <a:rPr sz="3058" spc="-102" dirty="0">
                <a:solidFill>
                  <a:srgbClr val="333333"/>
                </a:solidFill>
                <a:latin typeface="STIXGeneral"/>
                <a:cs typeface="STIXGeneral"/>
              </a:rPr>
              <a:t>[</a:t>
            </a:r>
            <a:r>
              <a:rPr sz="3058" i="1" spc="-102" dirty="0">
                <a:solidFill>
                  <a:srgbClr val="333333"/>
                </a:solidFill>
                <a:latin typeface="STIXGeneral"/>
                <a:cs typeface="STIXGeneral"/>
              </a:rPr>
              <a:t>θ</a:t>
            </a:r>
            <a:r>
              <a:rPr sz="3058" spc="-102" dirty="0">
                <a:solidFill>
                  <a:srgbClr val="333333"/>
                </a:solidFill>
                <a:latin typeface="STIXGeneral"/>
                <a:cs typeface="STIXGeneral"/>
              </a:rPr>
              <a:t>]</a:t>
            </a:r>
            <a:r>
              <a:rPr sz="4588" spc="-15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88" dirty="0">
                <a:solidFill>
                  <a:srgbClr val="333333"/>
                </a:solidFill>
                <a:latin typeface="STIXGeneral"/>
                <a:cs typeface="STIXGeneral"/>
              </a:rPr>
              <a:t> </a:t>
            </a:r>
            <a:r>
              <a:rPr sz="3058" i="1" spc="-161" dirty="0">
                <a:solidFill>
                  <a:srgbClr val="333333"/>
                </a:solidFill>
                <a:latin typeface="STIXGeneral"/>
                <a:cs typeface="STIXGeneral"/>
              </a:rPr>
              <a:t>E</a:t>
            </a:r>
            <a:r>
              <a:rPr sz="3058" spc="-161" dirty="0">
                <a:solidFill>
                  <a:srgbClr val="333333"/>
                </a:solidFill>
                <a:latin typeface="STIXGeneral"/>
                <a:cs typeface="STIXGeneral"/>
              </a:rPr>
              <a:t>[</a:t>
            </a:r>
            <a:r>
              <a:rPr sz="3058" i="1" spc="-161" dirty="0">
                <a:solidFill>
                  <a:srgbClr val="333333"/>
                </a:solidFill>
                <a:latin typeface="STIXGeneral"/>
                <a:cs typeface="STIXGeneral"/>
              </a:rPr>
              <a:t>θ</a:t>
            </a:r>
            <a:r>
              <a:rPr sz="3058" spc="-161" dirty="0">
                <a:solidFill>
                  <a:srgbClr val="333333"/>
                </a:solidFill>
                <a:latin typeface="STIXGeneral"/>
                <a:cs typeface="STIXGeneral"/>
              </a:rPr>
              <a:t>]</a:t>
            </a:r>
            <a:r>
              <a:rPr sz="4588" spc="-24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91" dirty="0">
                <a:solidFill>
                  <a:srgbClr val="333333"/>
                </a:solidFill>
                <a:latin typeface="STIXGeneral"/>
                <a:cs typeface="STIXGeneral"/>
              </a:rPr>
              <a:t> </a:t>
            </a:r>
            <a:r>
              <a:rPr sz="3058" i="1" spc="7" dirty="0">
                <a:solidFill>
                  <a:srgbClr val="333333"/>
                </a:solidFill>
                <a:latin typeface="STIXGeneral"/>
                <a:cs typeface="STIXGeneral"/>
              </a:rPr>
              <a:t>θ</a:t>
            </a:r>
            <a:endParaRPr sz="3058" dirty="0">
              <a:solidFill>
                <a:prstClr val="black"/>
              </a:solidFill>
              <a:latin typeface="STIXGeneral"/>
              <a:cs typeface="STIXGeneral"/>
            </a:endParaRPr>
          </a:p>
          <a:p>
            <a:pPr>
              <a:spcBef>
                <a:spcPts val="18"/>
              </a:spcBef>
            </a:pPr>
            <a:endParaRPr sz="3480" dirty="0">
              <a:solidFill>
                <a:prstClr val="black"/>
              </a:solidFill>
              <a:latin typeface="STIXGeneral"/>
              <a:cs typeface="STIXGeneral"/>
            </a:endParaRPr>
          </a:p>
          <a:p>
            <a:pPr marL="61613">
              <a:tabLst>
                <a:tab pos="1060363" algn="l"/>
              </a:tabLst>
            </a:pPr>
            <a:r>
              <a:rPr sz="2496" spc="-165" dirty="0">
                <a:solidFill>
                  <a:srgbClr val="333333"/>
                </a:solidFill>
                <a:latin typeface="Arial"/>
                <a:cs typeface="Arial"/>
              </a:rPr>
              <a:t>Var</a:t>
            </a:r>
            <a:r>
              <a:rPr sz="3023" spc="-165" dirty="0">
                <a:solidFill>
                  <a:srgbClr val="333333"/>
                </a:solidFill>
                <a:latin typeface="STIXGeneral"/>
                <a:cs typeface="STIXGeneral"/>
              </a:rPr>
              <a:t>[</a:t>
            </a:r>
            <a:r>
              <a:rPr sz="3023" i="1" spc="-165" dirty="0">
                <a:solidFill>
                  <a:srgbClr val="333333"/>
                </a:solidFill>
                <a:latin typeface="STIXGeneral"/>
                <a:cs typeface="STIXGeneral"/>
              </a:rPr>
              <a:t>θ</a:t>
            </a:r>
            <a:r>
              <a:rPr sz="3023" spc="-165" dirty="0">
                <a:solidFill>
                  <a:srgbClr val="333333"/>
                </a:solidFill>
                <a:latin typeface="STIXGeneral"/>
                <a:cs typeface="STIXGeneral"/>
              </a:rPr>
              <a:t>]</a:t>
            </a:r>
            <a:r>
              <a:rPr sz="4535" spc="-247" baseline="14211" dirty="0">
                <a:solidFill>
                  <a:srgbClr val="333333"/>
                </a:solidFill>
                <a:latin typeface="STIXGeneral"/>
                <a:cs typeface="STIXGeneral"/>
              </a:rPr>
              <a:t>̂	</a:t>
            </a:r>
            <a:r>
              <a:rPr sz="3023" spc="-7" dirty="0">
                <a:solidFill>
                  <a:srgbClr val="333333"/>
                </a:solidFill>
                <a:latin typeface="STIXGeneral"/>
                <a:cs typeface="STIXGeneral"/>
              </a:rPr>
              <a:t>= </a:t>
            </a:r>
            <a:r>
              <a:rPr sz="3023" i="1" spc="-183" dirty="0">
                <a:solidFill>
                  <a:srgbClr val="333333"/>
                </a:solidFill>
                <a:latin typeface="STIXGeneral"/>
                <a:cs typeface="STIXGeneral"/>
              </a:rPr>
              <a:t>E</a:t>
            </a:r>
            <a:r>
              <a:rPr sz="3023" spc="-183" dirty="0" smtClean="0">
                <a:solidFill>
                  <a:srgbClr val="333333"/>
                </a:solidFill>
                <a:latin typeface="STIXGeneral"/>
                <a:cs typeface="STIXGeneral"/>
              </a:rPr>
              <a:t>[</a:t>
            </a:r>
            <a:r>
              <a:rPr lang="en-IN" sz="3023" spc="-183" dirty="0" smtClean="0">
                <a:solidFill>
                  <a:srgbClr val="333333"/>
                </a:solidFill>
                <a:latin typeface="STIXGeneral"/>
                <a:cs typeface="STIXGeneral"/>
              </a:rPr>
              <a:t> </a:t>
            </a:r>
            <a:r>
              <a:rPr sz="3023" i="1" spc="-183" dirty="0" smtClean="0">
                <a:solidFill>
                  <a:srgbClr val="333333"/>
                </a:solidFill>
                <a:latin typeface="STIXGeneral"/>
                <a:cs typeface="STIXGeneral"/>
              </a:rPr>
              <a:t>θ</a:t>
            </a:r>
            <a:r>
              <a:rPr sz="3217" spc="-274" baseline="29143" dirty="0" smtClean="0">
                <a:solidFill>
                  <a:srgbClr val="333333"/>
                </a:solidFill>
                <a:latin typeface="STIXGeneral"/>
                <a:cs typeface="STIXGeneral"/>
              </a:rPr>
              <a:t>2</a:t>
            </a:r>
            <a:r>
              <a:rPr sz="4535" spc="-274" baseline="14211" dirty="0">
                <a:solidFill>
                  <a:srgbClr val="333333"/>
                </a:solidFill>
                <a:latin typeface="STIXGeneral"/>
                <a:cs typeface="STIXGeneral"/>
              </a:rPr>
              <a:t>̂  </a:t>
            </a:r>
            <a:r>
              <a:rPr sz="3023" spc="-4" dirty="0">
                <a:solidFill>
                  <a:srgbClr val="333333"/>
                </a:solidFill>
                <a:latin typeface="STIXGeneral"/>
                <a:cs typeface="STIXGeneral"/>
              </a:rPr>
              <a:t>] </a:t>
            </a:r>
            <a:r>
              <a:rPr sz="3023" spc="-7" dirty="0">
                <a:solidFill>
                  <a:srgbClr val="333333"/>
                </a:solidFill>
                <a:latin typeface="STIXGeneral"/>
                <a:cs typeface="STIXGeneral"/>
              </a:rPr>
              <a:t>− </a:t>
            </a:r>
            <a:r>
              <a:rPr sz="3023" spc="-141" dirty="0">
                <a:solidFill>
                  <a:srgbClr val="333333"/>
                </a:solidFill>
                <a:latin typeface="STIXGeneral"/>
                <a:cs typeface="STIXGeneral"/>
              </a:rPr>
              <a:t>(</a:t>
            </a:r>
            <a:r>
              <a:rPr sz="3023" i="1" spc="-141" dirty="0" smtClean="0">
                <a:solidFill>
                  <a:srgbClr val="333333"/>
                </a:solidFill>
                <a:latin typeface="STIXGeneral"/>
                <a:cs typeface="STIXGeneral"/>
              </a:rPr>
              <a:t>E</a:t>
            </a:r>
            <a:r>
              <a:rPr sz="3023" spc="-141" dirty="0" smtClean="0">
                <a:solidFill>
                  <a:srgbClr val="333333"/>
                </a:solidFill>
                <a:latin typeface="STIXGeneral"/>
                <a:cs typeface="STIXGeneral"/>
              </a:rPr>
              <a:t>[</a:t>
            </a:r>
            <a:r>
              <a:rPr sz="3023" i="1" spc="-141" dirty="0" smtClean="0">
                <a:solidFill>
                  <a:srgbClr val="333333"/>
                </a:solidFill>
                <a:latin typeface="STIXGeneral"/>
                <a:cs typeface="STIXGeneral"/>
              </a:rPr>
              <a:t>θ</a:t>
            </a:r>
            <a:r>
              <a:rPr lang="en-IN" sz="3023" i="1" spc="-141" dirty="0" smtClean="0">
                <a:solidFill>
                  <a:srgbClr val="333333"/>
                </a:solidFill>
                <a:latin typeface="STIXGeneral"/>
                <a:cs typeface="STIXGeneral"/>
              </a:rPr>
              <a:t> </a:t>
            </a:r>
            <a:r>
              <a:rPr sz="3023" spc="-141" dirty="0" smtClean="0">
                <a:solidFill>
                  <a:srgbClr val="333333"/>
                </a:solidFill>
                <a:latin typeface="STIXGeneral"/>
                <a:cs typeface="STIXGeneral"/>
              </a:rPr>
              <a:t>]</a:t>
            </a:r>
            <a:r>
              <a:rPr sz="4535" spc="-211" baseline="14211" dirty="0">
                <a:solidFill>
                  <a:srgbClr val="333333"/>
                </a:solidFill>
                <a:latin typeface="STIXGeneral"/>
                <a:cs typeface="STIXGeneral"/>
              </a:rPr>
              <a:t>̂</a:t>
            </a:r>
            <a:r>
              <a:rPr sz="4535" spc="-453" baseline="14211" dirty="0">
                <a:solidFill>
                  <a:srgbClr val="333333"/>
                </a:solidFill>
                <a:latin typeface="STIXGeneral"/>
                <a:cs typeface="STIXGeneral"/>
              </a:rPr>
              <a:t> </a:t>
            </a:r>
            <a:r>
              <a:rPr sz="3023" spc="-4" dirty="0">
                <a:solidFill>
                  <a:srgbClr val="333333"/>
                </a:solidFill>
                <a:latin typeface="STIXGeneral"/>
                <a:cs typeface="STIXGeneral"/>
              </a:rPr>
              <a:t>)</a:t>
            </a:r>
            <a:r>
              <a:rPr sz="3217" spc="-5" baseline="29143" dirty="0">
                <a:solidFill>
                  <a:srgbClr val="333333"/>
                </a:solidFill>
                <a:latin typeface="STIXGeneral"/>
                <a:cs typeface="STIXGeneral"/>
              </a:rPr>
              <a:t>2</a:t>
            </a:r>
            <a:endParaRPr sz="3217" baseline="29143" dirty="0">
              <a:solidFill>
                <a:prstClr val="black"/>
              </a:solidFill>
              <a:latin typeface="STIXGeneral"/>
              <a:cs typeface="STIXGeneral"/>
            </a:endParaRPr>
          </a:p>
          <a:p>
            <a:pPr marL="61613">
              <a:spcBef>
                <a:spcPts val="2334"/>
              </a:spcBef>
              <a:tabLst>
                <a:tab pos="1054112" algn="l"/>
                <a:tab pos="2772569" algn="l"/>
              </a:tabLst>
            </a:pPr>
            <a:r>
              <a:rPr sz="2461" spc="-158" dirty="0">
                <a:solidFill>
                  <a:srgbClr val="333333"/>
                </a:solidFill>
                <a:latin typeface="Arial"/>
                <a:cs typeface="Arial"/>
              </a:rPr>
              <a:t>Var</a:t>
            </a:r>
            <a:r>
              <a:rPr sz="2988" spc="-158" dirty="0">
                <a:solidFill>
                  <a:srgbClr val="333333"/>
                </a:solidFill>
                <a:latin typeface="STIXGeneral"/>
                <a:cs typeface="STIXGeneral"/>
              </a:rPr>
              <a:t>[</a:t>
            </a:r>
            <a:r>
              <a:rPr sz="2988" i="1" spc="-158" dirty="0">
                <a:solidFill>
                  <a:srgbClr val="333333"/>
                </a:solidFill>
                <a:latin typeface="STIXGeneral"/>
                <a:cs typeface="STIXGeneral"/>
              </a:rPr>
              <a:t>θ</a:t>
            </a:r>
            <a:r>
              <a:rPr sz="2988" spc="-158" dirty="0">
                <a:solidFill>
                  <a:srgbClr val="333333"/>
                </a:solidFill>
                <a:latin typeface="STIXGeneral"/>
                <a:cs typeface="STIXGeneral"/>
              </a:rPr>
              <a:t>]</a:t>
            </a:r>
            <a:r>
              <a:rPr sz="4482" spc="-237" baseline="14379" dirty="0">
                <a:solidFill>
                  <a:srgbClr val="333333"/>
                </a:solidFill>
                <a:latin typeface="STIXGeneral"/>
                <a:cs typeface="STIXGeneral"/>
              </a:rPr>
              <a:t>̂	</a:t>
            </a:r>
            <a:r>
              <a:rPr sz="2988" spc="4" dirty="0">
                <a:solidFill>
                  <a:srgbClr val="333333"/>
                </a:solidFill>
                <a:latin typeface="STIXGeneral"/>
                <a:cs typeface="STIXGeneral"/>
              </a:rPr>
              <a:t>=</a:t>
            </a:r>
            <a:r>
              <a:rPr sz="2988" spc="91" dirty="0">
                <a:solidFill>
                  <a:srgbClr val="333333"/>
                </a:solidFill>
                <a:latin typeface="STIXGeneral"/>
                <a:cs typeface="STIXGeneral"/>
              </a:rPr>
              <a:t> </a:t>
            </a:r>
            <a:r>
              <a:rPr sz="2988" i="1" spc="4" dirty="0">
                <a:solidFill>
                  <a:srgbClr val="333333"/>
                </a:solidFill>
                <a:latin typeface="STIXGeneral"/>
                <a:cs typeface="STIXGeneral"/>
              </a:rPr>
              <a:t>E</a:t>
            </a:r>
            <a:r>
              <a:rPr sz="2988" i="1" spc="-246" dirty="0">
                <a:solidFill>
                  <a:srgbClr val="333333"/>
                </a:solidFill>
                <a:latin typeface="STIXGeneral"/>
                <a:cs typeface="STIXGeneral"/>
              </a:rPr>
              <a:t> </a:t>
            </a:r>
            <a:r>
              <a:rPr sz="2800" spc="-174" dirty="0">
                <a:solidFill>
                  <a:srgbClr val="333333"/>
                </a:solidFill>
                <a:latin typeface="STIXSizeTwoSym"/>
                <a:cs typeface="STIXSizeTwoSym"/>
              </a:rPr>
              <a:t>[</a:t>
            </a:r>
            <a:r>
              <a:rPr sz="2988" spc="-116" dirty="0">
                <a:solidFill>
                  <a:srgbClr val="333333"/>
                </a:solidFill>
                <a:latin typeface="STIXGeneral"/>
                <a:cs typeface="STIXGeneral"/>
              </a:rPr>
              <a:t>(</a:t>
            </a:r>
            <a:r>
              <a:rPr sz="2988" i="1" spc="-116" dirty="0">
                <a:solidFill>
                  <a:srgbClr val="333333"/>
                </a:solidFill>
                <a:latin typeface="STIXGeneral"/>
                <a:cs typeface="STIXGeneral"/>
              </a:rPr>
              <a:t>E</a:t>
            </a:r>
            <a:r>
              <a:rPr sz="2988" spc="-116" dirty="0">
                <a:solidFill>
                  <a:srgbClr val="333333"/>
                </a:solidFill>
                <a:latin typeface="STIXGeneral"/>
                <a:cs typeface="STIXGeneral"/>
              </a:rPr>
              <a:t>[</a:t>
            </a:r>
            <a:r>
              <a:rPr sz="2988" i="1" spc="-116" dirty="0">
                <a:solidFill>
                  <a:srgbClr val="333333"/>
                </a:solidFill>
                <a:latin typeface="STIXGeneral"/>
                <a:cs typeface="STIXGeneral"/>
              </a:rPr>
              <a:t>θ</a:t>
            </a:r>
            <a:r>
              <a:rPr sz="2988" spc="-116" dirty="0">
                <a:solidFill>
                  <a:srgbClr val="333333"/>
                </a:solidFill>
                <a:latin typeface="STIXGeneral"/>
                <a:cs typeface="STIXGeneral"/>
              </a:rPr>
              <a:t>]</a:t>
            </a:r>
            <a:r>
              <a:rPr sz="4482" spc="-174" baseline="14379" dirty="0">
                <a:solidFill>
                  <a:srgbClr val="333333"/>
                </a:solidFill>
                <a:latin typeface="STIXGeneral"/>
                <a:cs typeface="STIXGeneral"/>
              </a:rPr>
              <a:t>̂	</a:t>
            </a:r>
            <a:r>
              <a:rPr sz="2988" spc="4" dirty="0">
                <a:solidFill>
                  <a:srgbClr val="333333"/>
                </a:solidFill>
                <a:latin typeface="STIXGeneral"/>
                <a:cs typeface="STIXGeneral"/>
              </a:rPr>
              <a:t>− </a:t>
            </a:r>
            <a:r>
              <a:rPr sz="2988" i="1" spc="-271" dirty="0">
                <a:solidFill>
                  <a:srgbClr val="333333"/>
                </a:solidFill>
                <a:latin typeface="STIXGeneral"/>
                <a:cs typeface="STIXGeneral"/>
              </a:rPr>
              <a:t>θ</a:t>
            </a:r>
            <a:r>
              <a:rPr sz="2988" spc="-271" dirty="0">
                <a:solidFill>
                  <a:srgbClr val="333333"/>
                </a:solidFill>
                <a:latin typeface="STIXGeneral"/>
                <a:cs typeface="STIXGeneral"/>
              </a:rPr>
              <a:t>)</a:t>
            </a:r>
            <a:r>
              <a:rPr sz="4482" spc="-406" baseline="14379" dirty="0">
                <a:solidFill>
                  <a:srgbClr val="333333"/>
                </a:solidFill>
                <a:latin typeface="STIXGeneral"/>
                <a:cs typeface="STIXGeneral"/>
              </a:rPr>
              <a:t>̂</a:t>
            </a:r>
            <a:r>
              <a:rPr sz="4482" spc="-121" baseline="14379" dirty="0">
                <a:solidFill>
                  <a:srgbClr val="333333"/>
                </a:solidFill>
                <a:latin typeface="STIXGeneral"/>
                <a:cs typeface="STIXGeneral"/>
              </a:rPr>
              <a:t> </a:t>
            </a:r>
            <a:r>
              <a:rPr sz="3164"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2800" dirty="0">
              <a:solidFill>
                <a:prstClr val="black"/>
              </a:solidFill>
              <a:latin typeface="STIXSizeTwoSym"/>
              <a:cs typeface="STIXSizeTwoSym"/>
            </a:endParaRPr>
          </a:p>
        </p:txBody>
      </p:sp>
    </p:spTree>
    <p:extLst>
      <p:ext uri="{BB962C8B-B14F-4D97-AF65-F5344CB8AC3E}">
        <p14:creationId xmlns:p14="http://schemas.microsoft.com/office/powerpoint/2010/main" val="394450727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658433" y="3029138"/>
            <a:ext cx="7414320" cy="3563392"/>
            <a:chOff x="936439" y="4308107"/>
            <a:chExt cx="10544810" cy="5067935"/>
          </a:xfrm>
        </p:grpSpPr>
        <p:sp>
          <p:nvSpPr>
            <p:cNvPr id="4" name="object 4"/>
            <p:cNvSpPr/>
            <p:nvPr/>
          </p:nvSpPr>
          <p:spPr>
            <a:xfrm>
              <a:off x="1841665" y="5514924"/>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41665" y="5514924"/>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936439" y="4308107"/>
              <a:ext cx="10544810" cy="5067935"/>
            </a:xfrm>
            <a:custGeom>
              <a:avLst/>
              <a:gdLst/>
              <a:ahLst/>
              <a:cxnLst/>
              <a:rect l="l" t="t" r="r" b="b"/>
              <a:pathLst>
                <a:path w="10544810" h="5067934">
                  <a:moveTo>
                    <a:pt x="10544390" y="0"/>
                  </a:moveTo>
                  <a:lnTo>
                    <a:pt x="0" y="0"/>
                  </a:lnTo>
                  <a:lnTo>
                    <a:pt x="0" y="5067515"/>
                  </a:lnTo>
                  <a:lnTo>
                    <a:pt x="10544390" y="5067515"/>
                  </a:lnTo>
                  <a:lnTo>
                    <a:pt x="10544390" y="0"/>
                  </a:lnTo>
                  <a:close/>
                </a:path>
              </a:pathLst>
            </a:custGeom>
            <a:solidFill>
              <a:srgbClr val="FFFFFF"/>
            </a:solidFill>
          </p:spPr>
          <p:txBody>
            <a:bodyPr wrap="square" lIns="0" tIns="0" rIns="0" bIns="0" rtlCol="0"/>
            <a:lstStyle/>
            <a:p>
              <a:endParaRPr sz="1125">
                <a:solidFill>
                  <a:prstClr val="black"/>
                </a:solidFill>
              </a:endParaRPr>
            </a:p>
          </p:txBody>
        </p:sp>
        <p:sp>
          <p:nvSpPr>
            <p:cNvPr id="7" name="object 7"/>
            <p:cNvSpPr/>
            <p:nvPr/>
          </p:nvSpPr>
          <p:spPr>
            <a:xfrm>
              <a:off x="936439" y="4308107"/>
              <a:ext cx="10148430" cy="506751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grpSp>
      <p:sp>
        <p:nvSpPr>
          <p:cNvPr id="8" name="object 8"/>
          <p:cNvSpPr txBox="1"/>
          <p:nvPr/>
        </p:nvSpPr>
        <p:spPr>
          <a:xfrm>
            <a:off x="234058" y="1499738"/>
            <a:ext cx="2932956" cy="481462"/>
          </a:xfrm>
          <a:prstGeom prst="rect">
            <a:avLst/>
          </a:prstGeom>
        </p:spPr>
        <p:txBody>
          <a:bodyPr vert="horz" wrap="square" lIns="0" tIns="10716" rIns="0" bIns="0" rtlCol="0">
            <a:spAutoFit/>
          </a:bodyPr>
          <a:lstStyle/>
          <a:p>
            <a:pPr marL="26788">
              <a:spcBef>
                <a:spcPts val="84"/>
              </a:spcBef>
              <a:tabLst>
                <a:tab pos="1213055" algn="l"/>
                <a:tab pos="2364051" algn="l"/>
              </a:tabLst>
            </a:pPr>
            <a:r>
              <a:rPr sz="2531" spc="-102" dirty="0">
                <a:solidFill>
                  <a:srgbClr val="333333"/>
                </a:solidFill>
                <a:latin typeface="Arial"/>
                <a:cs typeface="Arial"/>
              </a:rPr>
              <a:t>Bias</a:t>
            </a:r>
            <a:r>
              <a:rPr sz="3058" spc="-102" dirty="0">
                <a:solidFill>
                  <a:srgbClr val="333333"/>
                </a:solidFill>
                <a:latin typeface="STIXGeneral"/>
                <a:cs typeface="STIXGeneral"/>
              </a:rPr>
              <a:t>[</a:t>
            </a:r>
            <a:r>
              <a:rPr sz="3058" i="1" spc="-102" dirty="0">
                <a:solidFill>
                  <a:srgbClr val="333333"/>
                </a:solidFill>
                <a:latin typeface="STIXGeneral"/>
                <a:cs typeface="STIXGeneral"/>
              </a:rPr>
              <a:t>θ</a:t>
            </a:r>
            <a:r>
              <a:rPr sz="3058" spc="-102" dirty="0">
                <a:solidFill>
                  <a:srgbClr val="333333"/>
                </a:solidFill>
                <a:latin typeface="STIXGeneral"/>
                <a:cs typeface="STIXGeneral"/>
              </a:rPr>
              <a:t>]</a:t>
            </a:r>
            <a:r>
              <a:rPr sz="4588" spc="-15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88" dirty="0">
                <a:solidFill>
                  <a:srgbClr val="333333"/>
                </a:solidFill>
                <a:latin typeface="STIXGeneral"/>
                <a:cs typeface="STIXGeneral"/>
              </a:rPr>
              <a:t> </a:t>
            </a:r>
            <a:r>
              <a:rPr sz="3058" i="1" spc="-161" dirty="0">
                <a:solidFill>
                  <a:srgbClr val="333333"/>
                </a:solidFill>
                <a:latin typeface="STIXGeneral"/>
                <a:cs typeface="STIXGeneral"/>
              </a:rPr>
              <a:t>E</a:t>
            </a:r>
            <a:r>
              <a:rPr sz="3058" spc="-161" dirty="0">
                <a:solidFill>
                  <a:srgbClr val="333333"/>
                </a:solidFill>
                <a:latin typeface="STIXGeneral"/>
                <a:cs typeface="STIXGeneral"/>
              </a:rPr>
              <a:t>[</a:t>
            </a:r>
            <a:r>
              <a:rPr sz="3058" i="1" spc="-161" dirty="0">
                <a:solidFill>
                  <a:srgbClr val="333333"/>
                </a:solidFill>
                <a:latin typeface="STIXGeneral"/>
                <a:cs typeface="STIXGeneral"/>
              </a:rPr>
              <a:t>θ</a:t>
            </a:r>
            <a:r>
              <a:rPr sz="3058" spc="-161" dirty="0">
                <a:solidFill>
                  <a:srgbClr val="333333"/>
                </a:solidFill>
                <a:latin typeface="STIXGeneral"/>
                <a:cs typeface="STIXGeneral"/>
              </a:rPr>
              <a:t>]</a:t>
            </a:r>
            <a:r>
              <a:rPr sz="4588" spc="-24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137" dirty="0">
                <a:solidFill>
                  <a:srgbClr val="333333"/>
                </a:solidFill>
                <a:latin typeface="STIXGeneral"/>
                <a:cs typeface="STIXGeneral"/>
              </a:rPr>
              <a:t> </a:t>
            </a:r>
            <a:r>
              <a:rPr sz="3058" i="1" spc="7" dirty="0">
                <a:solidFill>
                  <a:srgbClr val="333333"/>
                </a:solidFill>
                <a:latin typeface="STIXGeneral"/>
                <a:cs typeface="STIXGeneral"/>
              </a:rPr>
              <a:t>θ</a:t>
            </a:r>
            <a:endParaRPr sz="3058" dirty="0">
              <a:solidFill>
                <a:prstClr val="black"/>
              </a:solidFill>
              <a:latin typeface="STIXGeneral"/>
              <a:cs typeface="STIXGeneral"/>
            </a:endParaRPr>
          </a:p>
        </p:txBody>
      </p:sp>
      <p:sp>
        <p:nvSpPr>
          <p:cNvPr id="13" name="object 13"/>
          <p:cNvSpPr txBox="1"/>
          <p:nvPr/>
        </p:nvSpPr>
        <p:spPr>
          <a:xfrm>
            <a:off x="1653895" y="6672815"/>
            <a:ext cx="1092547" cy="154157"/>
          </a:xfrm>
          <a:prstGeom prst="rect">
            <a:avLst/>
          </a:prstGeom>
        </p:spPr>
        <p:txBody>
          <a:bodyPr vert="horz" wrap="square" lIns="0" tIns="2679" rIns="0" bIns="0" rtlCol="0">
            <a:spAutoFit/>
          </a:bodyPr>
          <a:lstStyle/>
          <a:p>
            <a:pPr marL="8929">
              <a:spcBef>
                <a:spcPts val="21"/>
              </a:spcBef>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9" name="object 9"/>
          <p:cNvSpPr txBox="1"/>
          <p:nvPr/>
        </p:nvSpPr>
        <p:spPr>
          <a:xfrm>
            <a:off x="4683478" y="1447800"/>
            <a:ext cx="3729930" cy="470175"/>
          </a:xfrm>
          <a:prstGeom prst="rect">
            <a:avLst/>
          </a:prstGeom>
        </p:spPr>
        <p:txBody>
          <a:bodyPr vert="horz" wrap="square" lIns="0" tIns="10269" rIns="0" bIns="0" rtlCol="0">
            <a:spAutoFit/>
          </a:bodyPr>
          <a:lstStyle/>
          <a:p>
            <a:pPr marL="26788">
              <a:spcBef>
                <a:spcPts val="81"/>
              </a:spcBef>
              <a:tabLst>
                <a:tab pos="1018841" algn="l"/>
                <a:tab pos="2737745" algn="l"/>
              </a:tabLst>
            </a:pPr>
            <a:r>
              <a:rPr sz="2461" spc="-158" dirty="0">
                <a:solidFill>
                  <a:srgbClr val="333333"/>
                </a:solidFill>
                <a:latin typeface="Arial"/>
                <a:cs typeface="Arial"/>
              </a:rPr>
              <a:t>Var</a:t>
            </a:r>
            <a:r>
              <a:rPr sz="2988" spc="-158" dirty="0">
                <a:solidFill>
                  <a:srgbClr val="333333"/>
                </a:solidFill>
                <a:latin typeface="STIXGeneral"/>
                <a:cs typeface="STIXGeneral"/>
              </a:rPr>
              <a:t>[</a:t>
            </a:r>
            <a:r>
              <a:rPr sz="2988" i="1" spc="-158" dirty="0">
                <a:solidFill>
                  <a:srgbClr val="333333"/>
                </a:solidFill>
                <a:latin typeface="STIXGeneral"/>
                <a:cs typeface="STIXGeneral"/>
              </a:rPr>
              <a:t>θ</a:t>
            </a:r>
            <a:r>
              <a:rPr sz="2988" spc="-158" dirty="0">
                <a:solidFill>
                  <a:srgbClr val="333333"/>
                </a:solidFill>
                <a:latin typeface="STIXGeneral"/>
                <a:cs typeface="STIXGeneral"/>
              </a:rPr>
              <a:t>]</a:t>
            </a:r>
            <a:r>
              <a:rPr sz="4482" spc="-237" baseline="14379" dirty="0">
                <a:solidFill>
                  <a:srgbClr val="333333"/>
                </a:solidFill>
                <a:latin typeface="STIXGeneral"/>
                <a:cs typeface="STIXGeneral"/>
              </a:rPr>
              <a:t>̂	</a:t>
            </a:r>
            <a:r>
              <a:rPr sz="2988" spc="4" dirty="0">
                <a:solidFill>
                  <a:srgbClr val="333333"/>
                </a:solidFill>
                <a:latin typeface="STIXGeneral"/>
                <a:cs typeface="STIXGeneral"/>
              </a:rPr>
              <a:t>=</a:t>
            </a:r>
            <a:r>
              <a:rPr sz="2988" spc="91" dirty="0">
                <a:solidFill>
                  <a:srgbClr val="333333"/>
                </a:solidFill>
                <a:latin typeface="STIXGeneral"/>
                <a:cs typeface="STIXGeneral"/>
              </a:rPr>
              <a:t> </a:t>
            </a:r>
            <a:r>
              <a:rPr sz="2988" i="1" spc="4" dirty="0">
                <a:solidFill>
                  <a:srgbClr val="333333"/>
                </a:solidFill>
                <a:latin typeface="STIXGeneral"/>
                <a:cs typeface="STIXGeneral"/>
              </a:rPr>
              <a:t>E</a:t>
            </a:r>
            <a:r>
              <a:rPr sz="2988" i="1" spc="-246" dirty="0">
                <a:solidFill>
                  <a:srgbClr val="333333"/>
                </a:solidFill>
                <a:latin typeface="STIXGeneral"/>
                <a:cs typeface="STIXGeneral"/>
              </a:rPr>
              <a:t> </a:t>
            </a:r>
            <a:r>
              <a:rPr sz="2800" spc="-174" dirty="0">
                <a:solidFill>
                  <a:srgbClr val="333333"/>
                </a:solidFill>
                <a:latin typeface="STIXSizeTwoSym"/>
                <a:cs typeface="STIXSizeTwoSym"/>
              </a:rPr>
              <a:t>[</a:t>
            </a:r>
            <a:r>
              <a:rPr sz="2988" spc="-116" dirty="0">
                <a:solidFill>
                  <a:srgbClr val="333333"/>
                </a:solidFill>
                <a:latin typeface="STIXGeneral"/>
                <a:cs typeface="STIXGeneral"/>
              </a:rPr>
              <a:t>(</a:t>
            </a:r>
            <a:r>
              <a:rPr sz="2988" i="1" spc="-116" dirty="0">
                <a:solidFill>
                  <a:srgbClr val="333333"/>
                </a:solidFill>
                <a:latin typeface="STIXGeneral"/>
                <a:cs typeface="STIXGeneral"/>
              </a:rPr>
              <a:t>E</a:t>
            </a:r>
            <a:r>
              <a:rPr sz="2988" spc="-116" dirty="0">
                <a:solidFill>
                  <a:srgbClr val="333333"/>
                </a:solidFill>
                <a:latin typeface="STIXGeneral"/>
                <a:cs typeface="STIXGeneral"/>
              </a:rPr>
              <a:t>[</a:t>
            </a:r>
            <a:r>
              <a:rPr sz="2988" i="1" spc="-116" dirty="0">
                <a:solidFill>
                  <a:srgbClr val="333333"/>
                </a:solidFill>
                <a:latin typeface="STIXGeneral"/>
                <a:cs typeface="STIXGeneral"/>
              </a:rPr>
              <a:t>θ</a:t>
            </a:r>
            <a:r>
              <a:rPr sz="2988" spc="-116" dirty="0">
                <a:solidFill>
                  <a:srgbClr val="333333"/>
                </a:solidFill>
                <a:latin typeface="STIXGeneral"/>
                <a:cs typeface="STIXGeneral"/>
              </a:rPr>
              <a:t>]</a:t>
            </a:r>
            <a:r>
              <a:rPr sz="4482" spc="-174" baseline="14379" dirty="0">
                <a:solidFill>
                  <a:srgbClr val="333333"/>
                </a:solidFill>
                <a:latin typeface="STIXGeneral"/>
                <a:cs typeface="STIXGeneral"/>
              </a:rPr>
              <a:t>̂	</a:t>
            </a:r>
            <a:r>
              <a:rPr sz="2988" spc="4" dirty="0">
                <a:solidFill>
                  <a:srgbClr val="333333"/>
                </a:solidFill>
                <a:latin typeface="STIXGeneral"/>
                <a:cs typeface="STIXGeneral"/>
              </a:rPr>
              <a:t>− </a:t>
            </a:r>
            <a:r>
              <a:rPr sz="2988" i="1" spc="-271" dirty="0">
                <a:solidFill>
                  <a:srgbClr val="333333"/>
                </a:solidFill>
                <a:latin typeface="STIXGeneral"/>
                <a:cs typeface="STIXGeneral"/>
              </a:rPr>
              <a:t>θ</a:t>
            </a:r>
            <a:r>
              <a:rPr sz="2988" spc="-271" dirty="0">
                <a:solidFill>
                  <a:srgbClr val="333333"/>
                </a:solidFill>
                <a:latin typeface="STIXGeneral"/>
                <a:cs typeface="STIXGeneral"/>
              </a:rPr>
              <a:t>)</a:t>
            </a:r>
            <a:r>
              <a:rPr sz="4482" spc="-406" baseline="14379" dirty="0">
                <a:solidFill>
                  <a:srgbClr val="333333"/>
                </a:solidFill>
                <a:latin typeface="STIXGeneral"/>
                <a:cs typeface="STIXGeneral"/>
              </a:rPr>
              <a:t>̂</a:t>
            </a:r>
            <a:r>
              <a:rPr sz="4482" spc="-105" baseline="14379" dirty="0">
                <a:solidFill>
                  <a:srgbClr val="333333"/>
                </a:solidFill>
                <a:latin typeface="STIXGeneral"/>
                <a:cs typeface="STIXGeneral"/>
              </a:rPr>
              <a:t> </a:t>
            </a:r>
            <a:r>
              <a:rPr sz="3164"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2800" dirty="0">
              <a:solidFill>
                <a:prstClr val="black"/>
              </a:solidFill>
              <a:latin typeface="STIXSizeTwoSym"/>
              <a:cs typeface="STIXSizeTwoSym"/>
            </a:endParaRPr>
          </a:p>
        </p:txBody>
      </p:sp>
      <p:sp>
        <p:nvSpPr>
          <p:cNvPr id="10" name="object 10"/>
          <p:cNvSpPr txBox="1"/>
          <p:nvPr/>
        </p:nvSpPr>
        <p:spPr>
          <a:xfrm>
            <a:off x="5447904" y="3160184"/>
            <a:ext cx="2389584" cy="571607"/>
          </a:xfrm>
          <a:prstGeom prst="rect">
            <a:avLst/>
          </a:prstGeom>
        </p:spPr>
        <p:txBody>
          <a:bodyPr vert="horz" wrap="square" lIns="0" tIns="8930" rIns="0" bIns="0" rtlCol="0">
            <a:spAutoFit/>
          </a:bodyPr>
          <a:lstStyle/>
          <a:p>
            <a:pPr marL="125011" marR="3572" indent="-116528">
              <a:spcBef>
                <a:spcPts val="70"/>
              </a:spcBef>
            </a:pPr>
            <a:r>
              <a:rPr sz="1828" spc="-35" dirty="0">
                <a:solidFill>
                  <a:prstClr val="black"/>
                </a:solidFill>
                <a:latin typeface="Arial"/>
                <a:cs typeface="Arial"/>
              </a:rPr>
              <a:t>(we </a:t>
            </a:r>
            <a:r>
              <a:rPr sz="1828" spc="-4" dirty="0">
                <a:solidFill>
                  <a:prstClr val="black"/>
                </a:solidFill>
                <a:latin typeface="Arial"/>
                <a:cs typeface="Arial"/>
              </a:rPr>
              <a:t>ignore </a:t>
            </a:r>
            <a:r>
              <a:rPr sz="1828" dirty="0">
                <a:solidFill>
                  <a:prstClr val="black"/>
                </a:solidFill>
                <a:latin typeface="Arial"/>
                <a:cs typeface="Arial"/>
              </a:rPr>
              <a:t>noise in </a:t>
            </a:r>
            <a:r>
              <a:rPr sz="1828" spc="18" dirty="0">
                <a:solidFill>
                  <a:prstClr val="black"/>
                </a:solidFill>
                <a:latin typeface="Arial"/>
                <a:cs typeface="Arial"/>
              </a:rPr>
              <a:t>this  </a:t>
            </a:r>
            <a:r>
              <a:rPr sz="1828" spc="4" dirty="0">
                <a:solidFill>
                  <a:prstClr val="black"/>
                </a:solidFill>
                <a:latin typeface="Arial"/>
                <a:cs typeface="Arial"/>
              </a:rPr>
              <a:t>lecture </a:t>
            </a:r>
            <a:r>
              <a:rPr sz="1828" spc="21" dirty="0">
                <a:solidFill>
                  <a:prstClr val="black"/>
                </a:solidFill>
                <a:latin typeface="Arial"/>
                <a:cs typeface="Arial"/>
              </a:rPr>
              <a:t>for</a:t>
            </a:r>
            <a:r>
              <a:rPr sz="1828" spc="-18" dirty="0">
                <a:solidFill>
                  <a:prstClr val="black"/>
                </a:solidFill>
                <a:latin typeface="Arial"/>
                <a:cs typeface="Arial"/>
              </a:rPr>
              <a:t> </a:t>
            </a:r>
            <a:r>
              <a:rPr sz="1828" spc="7" dirty="0">
                <a:solidFill>
                  <a:prstClr val="black"/>
                </a:solidFill>
                <a:latin typeface="Arial"/>
                <a:cs typeface="Arial"/>
              </a:rPr>
              <a:t>simplicity)</a:t>
            </a:r>
            <a:endParaRPr sz="1828">
              <a:solidFill>
                <a:prstClr val="black"/>
              </a:solidFill>
              <a:latin typeface="Arial"/>
              <a:cs typeface="Arial"/>
            </a:endParaRPr>
          </a:p>
        </p:txBody>
      </p:sp>
      <p:sp>
        <p:nvSpPr>
          <p:cNvPr id="11" name="object 11"/>
          <p:cNvSpPr txBox="1"/>
          <p:nvPr/>
        </p:nvSpPr>
        <p:spPr>
          <a:xfrm>
            <a:off x="2562543" y="2181290"/>
            <a:ext cx="1401514" cy="476914"/>
          </a:xfrm>
          <a:prstGeom prst="rect">
            <a:avLst/>
          </a:prstGeom>
        </p:spPr>
        <p:txBody>
          <a:bodyPr vert="horz" wrap="square" lIns="0" tIns="11609" rIns="0" bIns="0" rtlCol="0">
            <a:spAutoFit/>
          </a:bodyPr>
          <a:lstStyle/>
          <a:p>
            <a:pPr marL="8929">
              <a:spcBef>
                <a:spcPts val="91"/>
              </a:spcBef>
            </a:pPr>
            <a:r>
              <a:rPr sz="3023" spc="32" dirty="0">
                <a:solidFill>
                  <a:prstClr val="black"/>
                </a:solidFill>
                <a:latin typeface="Arial"/>
                <a:cs typeface="Arial"/>
              </a:rPr>
              <a:t>Intuition</a:t>
            </a:r>
            <a:endParaRPr sz="3023">
              <a:solidFill>
                <a:prstClr val="black"/>
              </a:solidFill>
              <a:latin typeface="Arial"/>
              <a:cs typeface="Arial"/>
            </a:endParaRPr>
          </a:p>
        </p:txBody>
      </p:sp>
    </p:spTree>
    <p:extLst>
      <p:ext uri="{BB962C8B-B14F-4D97-AF65-F5344CB8AC3E}">
        <p14:creationId xmlns:p14="http://schemas.microsoft.com/office/powerpoint/2010/main" val="259267594"/>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976318" y="2121670"/>
            <a:ext cx="7414320" cy="3563392"/>
            <a:chOff x="936439" y="4308107"/>
            <a:chExt cx="10544810" cy="5067935"/>
          </a:xfrm>
        </p:grpSpPr>
        <p:sp>
          <p:nvSpPr>
            <p:cNvPr id="4" name="object 4"/>
            <p:cNvSpPr/>
            <p:nvPr/>
          </p:nvSpPr>
          <p:spPr>
            <a:xfrm>
              <a:off x="1841665" y="5514924"/>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41665" y="5514924"/>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936434" y="4308119"/>
              <a:ext cx="10544810" cy="5067935"/>
            </a:xfrm>
            <a:custGeom>
              <a:avLst/>
              <a:gdLst/>
              <a:ahLst/>
              <a:cxnLst/>
              <a:rect l="l" t="t" r="r" b="b"/>
              <a:pathLst>
                <a:path w="10544810" h="5067934">
                  <a:moveTo>
                    <a:pt x="10544391" y="0"/>
                  </a:moveTo>
                  <a:lnTo>
                    <a:pt x="0" y="0"/>
                  </a:lnTo>
                  <a:lnTo>
                    <a:pt x="0" y="1510461"/>
                  </a:lnTo>
                  <a:lnTo>
                    <a:pt x="0" y="5067516"/>
                  </a:lnTo>
                  <a:lnTo>
                    <a:pt x="10544391" y="5067516"/>
                  </a:lnTo>
                  <a:lnTo>
                    <a:pt x="10544391" y="1510461"/>
                  </a:lnTo>
                  <a:lnTo>
                    <a:pt x="10544391" y="0"/>
                  </a:lnTo>
                  <a:close/>
                </a:path>
              </a:pathLst>
            </a:custGeom>
            <a:solidFill>
              <a:srgbClr val="FFFFFF"/>
            </a:solidFill>
          </p:spPr>
          <p:txBody>
            <a:bodyPr wrap="square" lIns="0" tIns="0" rIns="0" bIns="0" rtlCol="0"/>
            <a:lstStyle/>
            <a:p>
              <a:endParaRPr sz="1125">
                <a:solidFill>
                  <a:prstClr val="black"/>
                </a:solidFill>
              </a:endParaRPr>
            </a:p>
          </p:txBody>
        </p:sp>
        <p:sp>
          <p:nvSpPr>
            <p:cNvPr id="7" name="object 7"/>
            <p:cNvSpPr/>
            <p:nvPr/>
          </p:nvSpPr>
          <p:spPr>
            <a:xfrm>
              <a:off x="936439" y="4308107"/>
              <a:ext cx="10148430" cy="506751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grpSp>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sp>
        <p:nvSpPr>
          <p:cNvPr id="8" name="object 8"/>
          <p:cNvSpPr txBox="1"/>
          <p:nvPr/>
        </p:nvSpPr>
        <p:spPr>
          <a:xfrm>
            <a:off x="234058" y="1295400"/>
            <a:ext cx="2932956" cy="481462"/>
          </a:xfrm>
          <a:prstGeom prst="rect">
            <a:avLst/>
          </a:prstGeom>
        </p:spPr>
        <p:txBody>
          <a:bodyPr vert="horz" wrap="square" lIns="0" tIns="10716" rIns="0" bIns="0" rtlCol="0">
            <a:spAutoFit/>
          </a:bodyPr>
          <a:lstStyle/>
          <a:p>
            <a:pPr marL="26788">
              <a:spcBef>
                <a:spcPts val="84"/>
              </a:spcBef>
              <a:tabLst>
                <a:tab pos="1213055" algn="l"/>
                <a:tab pos="2364051" algn="l"/>
              </a:tabLst>
            </a:pPr>
            <a:r>
              <a:rPr sz="2531" spc="-102" dirty="0">
                <a:solidFill>
                  <a:srgbClr val="333333"/>
                </a:solidFill>
                <a:latin typeface="Arial"/>
                <a:cs typeface="Arial"/>
              </a:rPr>
              <a:t>Bias</a:t>
            </a:r>
            <a:r>
              <a:rPr sz="3058" spc="-102" dirty="0">
                <a:solidFill>
                  <a:srgbClr val="333333"/>
                </a:solidFill>
                <a:latin typeface="STIXGeneral"/>
                <a:cs typeface="STIXGeneral"/>
              </a:rPr>
              <a:t>[</a:t>
            </a:r>
            <a:r>
              <a:rPr sz="3058" i="1" spc="-102" dirty="0">
                <a:solidFill>
                  <a:srgbClr val="333333"/>
                </a:solidFill>
                <a:latin typeface="STIXGeneral"/>
                <a:cs typeface="STIXGeneral"/>
              </a:rPr>
              <a:t>θ</a:t>
            </a:r>
            <a:r>
              <a:rPr sz="3058" spc="-102" dirty="0">
                <a:solidFill>
                  <a:srgbClr val="333333"/>
                </a:solidFill>
                <a:latin typeface="STIXGeneral"/>
                <a:cs typeface="STIXGeneral"/>
              </a:rPr>
              <a:t>]</a:t>
            </a:r>
            <a:r>
              <a:rPr sz="4588" spc="-15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88" dirty="0">
                <a:solidFill>
                  <a:srgbClr val="333333"/>
                </a:solidFill>
                <a:latin typeface="STIXGeneral"/>
                <a:cs typeface="STIXGeneral"/>
              </a:rPr>
              <a:t> </a:t>
            </a:r>
            <a:r>
              <a:rPr sz="3058" i="1" spc="-161" dirty="0">
                <a:solidFill>
                  <a:srgbClr val="333333"/>
                </a:solidFill>
                <a:latin typeface="STIXGeneral"/>
                <a:cs typeface="STIXGeneral"/>
              </a:rPr>
              <a:t>E</a:t>
            </a:r>
            <a:r>
              <a:rPr sz="3058" spc="-161" dirty="0">
                <a:solidFill>
                  <a:srgbClr val="333333"/>
                </a:solidFill>
                <a:latin typeface="STIXGeneral"/>
                <a:cs typeface="STIXGeneral"/>
              </a:rPr>
              <a:t>[</a:t>
            </a:r>
            <a:r>
              <a:rPr sz="3058" i="1" spc="-161" dirty="0">
                <a:solidFill>
                  <a:srgbClr val="333333"/>
                </a:solidFill>
                <a:latin typeface="STIXGeneral"/>
                <a:cs typeface="STIXGeneral"/>
              </a:rPr>
              <a:t>θ</a:t>
            </a:r>
            <a:r>
              <a:rPr sz="3058" spc="-161" dirty="0">
                <a:solidFill>
                  <a:srgbClr val="333333"/>
                </a:solidFill>
                <a:latin typeface="STIXGeneral"/>
                <a:cs typeface="STIXGeneral"/>
              </a:rPr>
              <a:t>]</a:t>
            </a:r>
            <a:r>
              <a:rPr sz="4588" spc="-24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137" dirty="0">
                <a:solidFill>
                  <a:srgbClr val="333333"/>
                </a:solidFill>
                <a:latin typeface="STIXGeneral"/>
                <a:cs typeface="STIXGeneral"/>
              </a:rPr>
              <a:t> </a:t>
            </a:r>
            <a:r>
              <a:rPr sz="3058" i="1" spc="7" dirty="0">
                <a:solidFill>
                  <a:srgbClr val="333333"/>
                </a:solidFill>
                <a:latin typeface="STIXGeneral"/>
                <a:cs typeface="STIXGeneral"/>
              </a:rPr>
              <a:t>θ</a:t>
            </a:r>
            <a:endParaRPr sz="3058">
              <a:solidFill>
                <a:prstClr val="black"/>
              </a:solidFill>
              <a:latin typeface="STIXGeneral"/>
              <a:cs typeface="STIXGeneral"/>
            </a:endParaRPr>
          </a:p>
        </p:txBody>
      </p:sp>
      <p:sp>
        <p:nvSpPr>
          <p:cNvPr id="9" name="object 9"/>
          <p:cNvSpPr txBox="1"/>
          <p:nvPr/>
        </p:nvSpPr>
        <p:spPr>
          <a:xfrm>
            <a:off x="4683478" y="1358625"/>
            <a:ext cx="4155722" cy="470175"/>
          </a:xfrm>
          <a:prstGeom prst="rect">
            <a:avLst/>
          </a:prstGeom>
        </p:spPr>
        <p:txBody>
          <a:bodyPr vert="horz" wrap="square" lIns="0" tIns="10269" rIns="0" bIns="0" rtlCol="0">
            <a:spAutoFit/>
          </a:bodyPr>
          <a:lstStyle/>
          <a:p>
            <a:pPr marL="26788">
              <a:spcBef>
                <a:spcPts val="81"/>
              </a:spcBef>
              <a:tabLst>
                <a:tab pos="1018841" algn="l"/>
                <a:tab pos="2737745" algn="l"/>
              </a:tabLst>
            </a:pPr>
            <a:r>
              <a:rPr sz="2461" spc="-158" dirty="0">
                <a:solidFill>
                  <a:srgbClr val="333333"/>
                </a:solidFill>
                <a:latin typeface="Arial"/>
                <a:cs typeface="Arial"/>
              </a:rPr>
              <a:t>Var</a:t>
            </a:r>
            <a:r>
              <a:rPr sz="2988" spc="-158" dirty="0">
                <a:solidFill>
                  <a:srgbClr val="333333"/>
                </a:solidFill>
                <a:latin typeface="STIXGeneral"/>
                <a:cs typeface="STIXGeneral"/>
              </a:rPr>
              <a:t>[</a:t>
            </a:r>
            <a:r>
              <a:rPr sz="2988" i="1" spc="-158" dirty="0">
                <a:solidFill>
                  <a:srgbClr val="333333"/>
                </a:solidFill>
                <a:latin typeface="STIXGeneral"/>
                <a:cs typeface="STIXGeneral"/>
              </a:rPr>
              <a:t>θ</a:t>
            </a:r>
            <a:r>
              <a:rPr sz="2988" spc="-158" dirty="0">
                <a:solidFill>
                  <a:srgbClr val="333333"/>
                </a:solidFill>
                <a:latin typeface="STIXGeneral"/>
                <a:cs typeface="STIXGeneral"/>
              </a:rPr>
              <a:t>]</a:t>
            </a:r>
            <a:r>
              <a:rPr sz="4482" spc="-237" baseline="14379" dirty="0">
                <a:solidFill>
                  <a:srgbClr val="333333"/>
                </a:solidFill>
                <a:latin typeface="STIXGeneral"/>
                <a:cs typeface="STIXGeneral"/>
              </a:rPr>
              <a:t>̂	</a:t>
            </a:r>
            <a:r>
              <a:rPr sz="2988" spc="4" dirty="0">
                <a:solidFill>
                  <a:srgbClr val="333333"/>
                </a:solidFill>
                <a:latin typeface="STIXGeneral"/>
                <a:cs typeface="STIXGeneral"/>
              </a:rPr>
              <a:t>=</a:t>
            </a:r>
            <a:r>
              <a:rPr sz="2988" spc="91" dirty="0">
                <a:solidFill>
                  <a:srgbClr val="333333"/>
                </a:solidFill>
                <a:latin typeface="STIXGeneral"/>
                <a:cs typeface="STIXGeneral"/>
              </a:rPr>
              <a:t> </a:t>
            </a:r>
            <a:r>
              <a:rPr sz="2988" i="1" spc="4" dirty="0">
                <a:solidFill>
                  <a:srgbClr val="333333"/>
                </a:solidFill>
                <a:latin typeface="STIXGeneral"/>
                <a:cs typeface="STIXGeneral"/>
              </a:rPr>
              <a:t>E</a:t>
            </a:r>
            <a:r>
              <a:rPr sz="2988" i="1" spc="-246" dirty="0">
                <a:solidFill>
                  <a:srgbClr val="333333"/>
                </a:solidFill>
                <a:latin typeface="STIXGeneral"/>
                <a:cs typeface="STIXGeneral"/>
              </a:rPr>
              <a:t> </a:t>
            </a:r>
            <a:r>
              <a:rPr sz="2800" spc="-174" dirty="0">
                <a:solidFill>
                  <a:srgbClr val="333333"/>
                </a:solidFill>
                <a:latin typeface="STIXSizeTwoSym"/>
                <a:cs typeface="STIXSizeTwoSym"/>
              </a:rPr>
              <a:t>[</a:t>
            </a:r>
            <a:r>
              <a:rPr sz="2988" spc="-116" dirty="0">
                <a:solidFill>
                  <a:srgbClr val="333333"/>
                </a:solidFill>
                <a:latin typeface="STIXGeneral"/>
                <a:cs typeface="STIXGeneral"/>
              </a:rPr>
              <a:t>(</a:t>
            </a:r>
            <a:r>
              <a:rPr sz="2988" i="1" spc="-116" dirty="0">
                <a:solidFill>
                  <a:srgbClr val="333333"/>
                </a:solidFill>
                <a:latin typeface="STIXGeneral"/>
                <a:cs typeface="STIXGeneral"/>
              </a:rPr>
              <a:t>E</a:t>
            </a:r>
            <a:r>
              <a:rPr sz="2988" spc="-116" dirty="0">
                <a:solidFill>
                  <a:srgbClr val="333333"/>
                </a:solidFill>
                <a:latin typeface="STIXGeneral"/>
                <a:cs typeface="STIXGeneral"/>
              </a:rPr>
              <a:t>[</a:t>
            </a:r>
            <a:r>
              <a:rPr sz="2988" i="1" spc="-116" dirty="0">
                <a:solidFill>
                  <a:srgbClr val="333333"/>
                </a:solidFill>
                <a:latin typeface="STIXGeneral"/>
                <a:cs typeface="STIXGeneral"/>
              </a:rPr>
              <a:t>θ</a:t>
            </a:r>
            <a:r>
              <a:rPr sz="2988" spc="-116" dirty="0">
                <a:solidFill>
                  <a:srgbClr val="333333"/>
                </a:solidFill>
                <a:latin typeface="STIXGeneral"/>
                <a:cs typeface="STIXGeneral"/>
              </a:rPr>
              <a:t>]</a:t>
            </a:r>
            <a:r>
              <a:rPr sz="4482" spc="-174" baseline="14379" dirty="0">
                <a:solidFill>
                  <a:srgbClr val="333333"/>
                </a:solidFill>
                <a:latin typeface="STIXGeneral"/>
                <a:cs typeface="STIXGeneral"/>
              </a:rPr>
              <a:t>̂	</a:t>
            </a:r>
            <a:r>
              <a:rPr sz="2988" spc="4" dirty="0">
                <a:solidFill>
                  <a:srgbClr val="333333"/>
                </a:solidFill>
                <a:latin typeface="STIXGeneral"/>
                <a:cs typeface="STIXGeneral"/>
              </a:rPr>
              <a:t>− </a:t>
            </a:r>
            <a:r>
              <a:rPr sz="2988" i="1" spc="-271" dirty="0">
                <a:solidFill>
                  <a:srgbClr val="333333"/>
                </a:solidFill>
                <a:latin typeface="STIXGeneral"/>
                <a:cs typeface="STIXGeneral"/>
              </a:rPr>
              <a:t>θ</a:t>
            </a:r>
            <a:r>
              <a:rPr sz="2988" spc="-271" dirty="0">
                <a:solidFill>
                  <a:srgbClr val="333333"/>
                </a:solidFill>
                <a:latin typeface="STIXGeneral"/>
                <a:cs typeface="STIXGeneral"/>
              </a:rPr>
              <a:t>)</a:t>
            </a:r>
            <a:r>
              <a:rPr sz="4482" spc="-406" baseline="14379" dirty="0">
                <a:solidFill>
                  <a:srgbClr val="333333"/>
                </a:solidFill>
                <a:latin typeface="STIXGeneral"/>
                <a:cs typeface="STIXGeneral"/>
              </a:rPr>
              <a:t>̂</a:t>
            </a:r>
            <a:r>
              <a:rPr sz="4482" spc="-105" baseline="14379" dirty="0">
                <a:solidFill>
                  <a:srgbClr val="333333"/>
                </a:solidFill>
                <a:latin typeface="STIXGeneral"/>
                <a:cs typeface="STIXGeneral"/>
              </a:rPr>
              <a:t> </a:t>
            </a:r>
            <a:r>
              <a:rPr sz="3164" spc="11" baseline="29629" dirty="0" smtClean="0">
                <a:solidFill>
                  <a:srgbClr val="333333"/>
                </a:solidFill>
                <a:latin typeface="STIXGeneral"/>
                <a:cs typeface="STIXGeneral"/>
              </a:rPr>
              <a:t>2</a:t>
            </a:r>
            <a:r>
              <a:rPr lang="en-IN" sz="3164" spc="11" baseline="29629" dirty="0" smtClean="0">
                <a:solidFill>
                  <a:srgbClr val="333333"/>
                </a:solidFill>
                <a:latin typeface="STIXGeneral"/>
                <a:cs typeface="STIXGeneral"/>
              </a:rPr>
              <a:t> </a:t>
            </a:r>
            <a:r>
              <a:rPr sz="2800" spc="11" dirty="0" smtClean="0">
                <a:solidFill>
                  <a:srgbClr val="333333"/>
                </a:solidFill>
                <a:latin typeface="STIXSizeTwoSym"/>
                <a:cs typeface="STIXSizeTwoSym"/>
              </a:rPr>
              <a:t>]</a:t>
            </a:r>
            <a:endParaRPr sz="2800" dirty="0">
              <a:solidFill>
                <a:prstClr val="black"/>
              </a:solidFill>
              <a:latin typeface="STIXSizeTwoSym"/>
              <a:cs typeface="STIXSizeTwoSym"/>
            </a:endParaRPr>
          </a:p>
        </p:txBody>
      </p:sp>
      <p:sp>
        <p:nvSpPr>
          <p:cNvPr id="10" name="object 10"/>
          <p:cNvSpPr txBox="1"/>
          <p:nvPr/>
        </p:nvSpPr>
        <p:spPr>
          <a:xfrm>
            <a:off x="5849686" y="2407345"/>
            <a:ext cx="2389584" cy="571607"/>
          </a:xfrm>
          <a:prstGeom prst="rect">
            <a:avLst/>
          </a:prstGeom>
        </p:spPr>
        <p:txBody>
          <a:bodyPr vert="horz" wrap="square" lIns="0" tIns="8930" rIns="0" bIns="0" rtlCol="0">
            <a:spAutoFit/>
          </a:bodyPr>
          <a:lstStyle/>
          <a:p>
            <a:pPr marL="125011" marR="3572" indent="-116528">
              <a:spcBef>
                <a:spcPts val="70"/>
              </a:spcBef>
            </a:pPr>
            <a:r>
              <a:rPr sz="1828" spc="-35" dirty="0">
                <a:solidFill>
                  <a:prstClr val="black"/>
                </a:solidFill>
                <a:latin typeface="Arial"/>
                <a:cs typeface="Arial"/>
              </a:rPr>
              <a:t>(we </a:t>
            </a:r>
            <a:r>
              <a:rPr sz="1828" spc="-4" dirty="0">
                <a:solidFill>
                  <a:prstClr val="black"/>
                </a:solidFill>
                <a:latin typeface="Arial"/>
                <a:cs typeface="Arial"/>
              </a:rPr>
              <a:t>ignore </a:t>
            </a:r>
            <a:r>
              <a:rPr sz="1828" dirty="0">
                <a:solidFill>
                  <a:prstClr val="black"/>
                </a:solidFill>
                <a:latin typeface="Arial"/>
                <a:cs typeface="Arial"/>
              </a:rPr>
              <a:t>noise in </a:t>
            </a:r>
            <a:r>
              <a:rPr sz="1828" spc="18" dirty="0">
                <a:solidFill>
                  <a:prstClr val="black"/>
                </a:solidFill>
                <a:latin typeface="Arial"/>
                <a:cs typeface="Arial"/>
              </a:rPr>
              <a:t>this  </a:t>
            </a:r>
            <a:r>
              <a:rPr sz="1828" spc="4" dirty="0">
                <a:solidFill>
                  <a:prstClr val="black"/>
                </a:solidFill>
                <a:latin typeface="Arial"/>
                <a:cs typeface="Arial"/>
              </a:rPr>
              <a:t>lecture </a:t>
            </a:r>
            <a:r>
              <a:rPr sz="1828" spc="21" dirty="0">
                <a:solidFill>
                  <a:prstClr val="black"/>
                </a:solidFill>
                <a:latin typeface="Arial"/>
                <a:cs typeface="Arial"/>
              </a:rPr>
              <a:t>for</a:t>
            </a:r>
            <a:r>
              <a:rPr sz="1828" spc="-18" dirty="0">
                <a:solidFill>
                  <a:prstClr val="black"/>
                </a:solidFill>
                <a:latin typeface="Arial"/>
                <a:cs typeface="Arial"/>
              </a:rPr>
              <a:t> </a:t>
            </a:r>
            <a:r>
              <a:rPr sz="1828" spc="7" dirty="0">
                <a:solidFill>
                  <a:prstClr val="black"/>
                </a:solidFill>
                <a:latin typeface="Arial"/>
                <a:cs typeface="Arial"/>
              </a:rPr>
              <a:t>simplicity)</a:t>
            </a:r>
            <a:endParaRPr sz="1828" dirty="0">
              <a:solidFill>
                <a:prstClr val="black"/>
              </a:solidFill>
              <a:latin typeface="Arial"/>
              <a:cs typeface="Arial"/>
            </a:endParaRPr>
          </a:p>
        </p:txBody>
      </p:sp>
      <p:sp>
        <p:nvSpPr>
          <p:cNvPr id="11" name="object 11"/>
          <p:cNvSpPr txBox="1"/>
          <p:nvPr/>
        </p:nvSpPr>
        <p:spPr>
          <a:xfrm>
            <a:off x="2623277" y="4891588"/>
            <a:ext cx="1383654" cy="418384"/>
          </a:xfrm>
          <a:prstGeom prst="rect">
            <a:avLst/>
          </a:prstGeom>
        </p:spPr>
        <p:txBody>
          <a:bodyPr vert="horz" wrap="square" lIns="0" tIns="0" rIns="0" bIns="0" rtlCol="0">
            <a:spAutoFit/>
          </a:bodyPr>
          <a:lstStyle/>
          <a:p>
            <a:pPr>
              <a:lnSpc>
                <a:spcPts val="3505"/>
              </a:lnSpc>
            </a:pPr>
            <a:r>
              <a:rPr sz="2800" spc="32" dirty="0">
                <a:solidFill>
                  <a:prstClr val="black"/>
                </a:solidFill>
                <a:latin typeface="Arial"/>
                <a:cs typeface="Arial"/>
              </a:rPr>
              <a:t>Intuition</a:t>
            </a:r>
            <a:endParaRPr sz="2800">
              <a:solidFill>
                <a:prstClr val="black"/>
              </a:solidFill>
              <a:latin typeface="Arial"/>
              <a:cs typeface="Arial"/>
            </a:endParaRPr>
          </a:p>
        </p:txBody>
      </p:sp>
      <p:sp>
        <p:nvSpPr>
          <p:cNvPr id="12" name="object 12"/>
          <p:cNvSpPr/>
          <p:nvPr/>
        </p:nvSpPr>
        <p:spPr>
          <a:xfrm>
            <a:off x="118577" y="4273028"/>
            <a:ext cx="3971479" cy="2501205"/>
          </a:xfrm>
          <a:custGeom>
            <a:avLst/>
            <a:gdLst/>
            <a:ahLst/>
            <a:cxnLst/>
            <a:rect l="l" t="t" r="r" b="b"/>
            <a:pathLst>
              <a:path w="5648325" h="3557270">
                <a:moveTo>
                  <a:pt x="5647905" y="0"/>
                </a:moveTo>
                <a:lnTo>
                  <a:pt x="0" y="0"/>
                </a:lnTo>
                <a:lnTo>
                  <a:pt x="0" y="3556914"/>
                </a:lnTo>
                <a:lnTo>
                  <a:pt x="5647905" y="3556914"/>
                </a:lnTo>
                <a:lnTo>
                  <a:pt x="5647905" y="0"/>
                </a:lnTo>
                <a:close/>
              </a:path>
            </a:pathLst>
          </a:custGeom>
          <a:solidFill>
            <a:srgbClr val="EE220C"/>
          </a:solidFill>
        </p:spPr>
        <p:txBody>
          <a:bodyPr wrap="square" lIns="0" tIns="0" rIns="0" bIns="0" rtlCol="0"/>
          <a:lstStyle/>
          <a:p>
            <a:endParaRPr sz="1100">
              <a:solidFill>
                <a:prstClr val="black"/>
              </a:solidFill>
            </a:endParaRPr>
          </a:p>
        </p:txBody>
      </p:sp>
      <p:sp>
        <p:nvSpPr>
          <p:cNvPr id="13" name="object 13"/>
          <p:cNvSpPr txBox="1"/>
          <p:nvPr/>
        </p:nvSpPr>
        <p:spPr>
          <a:xfrm>
            <a:off x="171140" y="4292031"/>
            <a:ext cx="3866108" cy="1238815"/>
          </a:xfrm>
          <a:prstGeom prst="rect">
            <a:avLst/>
          </a:prstGeom>
        </p:spPr>
        <p:txBody>
          <a:bodyPr vert="horz" wrap="square" lIns="0" tIns="3125" rIns="0" bIns="0" rtlCol="0">
            <a:spAutoFit/>
          </a:bodyPr>
          <a:lstStyle/>
          <a:p>
            <a:pPr marL="8483" marR="3572" algn="ctr">
              <a:lnSpc>
                <a:spcPct val="101600"/>
              </a:lnSpc>
              <a:spcBef>
                <a:spcPts val="25"/>
              </a:spcBef>
            </a:pPr>
            <a:r>
              <a:rPr sz="2000" spc="39" dirty="0">
                <a:solidFill>
                  <a:srgbClr val="FFFFFF"/>
                </a:solidFill>
                <a:latin typeface="Arial"/>
                <a:cs typeface="Arial"/>
              </a:rPr>
              <a:t>Bias </a:t>
            </a:r>
            <a:r>
              <a:rPr sz="2000" spc="42" dirty="0">
                <a:solidFill>
                  <a:srgbClr val="FFFFFF"/>
                </a:solidFill>
                <a:latin typeface="Arial"/>
                <a:cs typeface="Arial"/>
              </a:rPr>
              <a:t>is </a:t>
            </a:r>
            <a:r>
              <a:rPr sz="2000" spc="53" dirty="0">
                <a:solidFill>
                  <a:srgbClr val="FFFFFF"/>
                </a:solidFill>
                <a:latin typeface="Arial"/>
                <a:cs typeface="Arial"/>
              </a:rPr>
              <a:t>the </a:t>
            </a:r>
            <a:r>
              <a:rPr sz="2000" spc="42" dirty="0">
                <a:solidFill>
                  <a:srgbClr val="FFFFFF"/>
                </a:solidFill>
                <a:latin typeface="Arial"/>
                <a:cs typeface="Arial"/>
              </a:rPr>
              <a:t>difference  </a:t>
            </a:r>
            <a:r>
              <a:rPr sz="2000" spc="56" dirty="0">
                <a:solidFill>
                  <a:srgbClr val="FFFFFF"/>
                </a:solidFill>
                <a:latin typeface="Arial"/>
                <a:cs typeface="Arial"/>
              </a:rPr>
              <a:t>between </a:t>
            </a:r>
            <a:r>
              <a:rPr sz="2000" spc="53" dirty="0">
                <a:solidFill>
                  <a:srgbClr val="FFFFFF"/>
                </a:solidFill>
                <a:latin typeface="Arial"/>
                <a:cs typeface="Arial"/>
              </a:rPr>
              <a:t>the </a:t>
            </a:r>
            <a:r>
              <a:rPr sz="2000" spc="21" dirty="0">
                <a:solidFill>
                  <a:srgbClr val="FFFFFF"/>
                </a:solidFill>
                <a:latin typeface="Arial"/>
                <a:cs typeface="Arial"/>
              </a:rPr>
              <a:t>average  </a:t>
            </a:r>
            <a:r>
              <a:rPr sz="2000" spc="60" dirty="0">
                <a:solidFill>
                  <a:srgbClr val="FFFFFF"/>
                </a:solidFill>
                <a:latin typeface="Arial"/>
                <a:cs typeface="Arial"/>
              </a:rPr>
              <a:t>estimator from </a:t>
            </a:r>
            <a:r>
              <a:rPr sz="2000" spc="49" dirty="0">
                <a:solidFill>
                  <a:srgbClr val="FFFFFF"/>
                </a:solidFill>
                <a:latin typeface="Arial"/>
                <a:cs typeface="Arial"/>
              </a:rPr>
              <a:t>different  training </a:t>
            </a:r>
            <a:r>
              <a:rPr sz="2000" spc="46" dirty="0">
                <a:solidFill>
                  <a:srgbClr val="FFFFFF"/>
                </a:solidFill>
                <a:latin typeface="Arial"/>
                <a:cs typeface="Arial"/>
              </a:rPr>
              <a:t>samples </a:t>
            </a:r>
            <a:r>
              <a:rPr sz="2000" spc="53" dirty="0">
                <a:solidFill>
                  <a:srgbClr val="FFFFFF"/>
                </a:solidFill>
                <a:latin typeface="Arial"/>
                <a:cs typeface="Arial"/>
              </a:rPr>
              <a:t>and the</a:t>
            </a:r>
            <a:r>
              <a:rPr sz="2000" spc="-165" dirty="0">
                <a:solidFill>
                  <a:srgbClr val="FFFFFF"/>
                </a:solidFill>
                <a:latin typeface="Arial"/>
                <a:cs typeface="Arial"/>
              </a:rPr>
              <a:t> </a:t>
            </a:r>
            <a:r>
              <a:rPr sz="2000" spc="49" dirty="0">
                <a:solidFill>
                  <a:srgbClr val="FFFFFF"/>
                </a:solidFill>
                <a:latin typeface="Arial"/>
                <a:cs typeface="Arial"/>
              </a:rPr>
              <a:t>true</a:t>
            </a:r>
            <a:endParaRPr sz="2000" dirty="0">
              <a:solidFill>
                <a:prstClr val="black"/>
              </a:solidFill>
              <a:latin typeface="Arial"/>
              <a:cs typeface="Arial"/>
            </a:endParaRPr>
          </a:p>
        </p:txBody>
      </p:sp>
      <p:sp>
        <p:nvSpPr>
          <p:cNvPr id="14" name="object 14"/>
          <p:cNvSpPr txBox="1"/>
          <p:nvPr/>
        </p:nvSpPr>
        <p:spPr>
          <a:xfrm>
            <a:off x="1706046" y="5685062"/>
            <a:ext cx="796528" cy="316794"/>
          </a:xfrm>
          <a:prstGeom prst="rect">
            <a:avLst/>
          </a:prstGeom>
        </p:spPr>
        <p:txBody>
          <a:bodyPr vert="horz" wrap="square" lIns="0" tIns="8930" rIns="0" bIns="0" rtlCol="0">
            <a:spAutoFit/>
          </a:bodyPr>
          <a:lstStyle/>
          <a:p>
            <a:pPr marL="8929">
              <a:spcBef>
                <a:spcPts val="70"/>
              </a:spcBef>
            </a:pPr>
            <a:r>
              <a:rPr sz="2000" spc="18" dirty="0">
                <a:solidFill>
                  <a:srgbClr val="FFFFFF"/>
                </a:solidFill>
                <a:latin typeface="Arial"/>
                <a:cs typeface="Arial"/>
              </a:rPr>
              <a:t>value.</a:t>
            </a:r>
            <a:endParaRPr sz="2000">
              <a:solidFill>
                <a:prstClr val="black"/>
              </a:solidFill>
              <a:latin typeface="Arial"/>
              <a:cs typeface="Arial"/>
            </a:endParaRPr>
          </a:p>
        </p:txBody>
      </p:sp>
      <p:sp>
        <p:nvSpPr>
          <p:cNvPr id="15" name="object 15"/>
          <p:cNvSpPr txBox="1"/>
          <p:nvPr/>
        </p:nvSpPr>
        <p:spPr>
          <a:xfrm>
            <a:off x="266152" y="6033320"/>
            <a:ext cx="3676352" cy="316794"/>
          </a:xfrm>
          <a:prstGeom prst="rect">
            <a:avLst/>
          </a:prstGeom>
        </p:spPr>
        <p:txBody>
          <a:bodyPr vert="horz" wrap="square" lIns="0" tIns="8930" rIns="0" bIns="0" rtlCol="0">
            <a:spAutoFit/>
          </a:bodyPr>
          <a:lstStyle/>
          <a:p>
            <a:pPr marL="8929">
              <a:spcBef>
                <a:spcPts val="70"/>
              </a:spcBef>
            </a:pPr>
            <a:r>
              <a:rPr sz="2000" spc="-32" dirty="0">
                <a:solidFill>
                  <a:srgbClr val="FFFFFF"/>
                </a:solidFill>
                <a:latin typeface="Arial"/>
                <a:cs typeface="Arial"/>
              </a:rPr>
              <a:t>(The </a:t>
            </a:r>
            <a:r>
              <a:rPr sz="2000" spc="67" dirty="0">
                <a:solidFill>
                  <a:srgbClr val="FFFFFF"/>
                </a:solidFill>
                <a:latin typeface="Arial"/>
                <a:cs typeface="Arial"/>
              </a:rPr>
              <a:t>expectation </a:t>
            </a:r>
            <a:r>
              <a:rPr sz="2000" spc="42" dirty="0">
                <a:solidFill>
                  <a:srgbClr val="FFFFFF"/>
                </a:solidFill>
                <a:latin typeface="Arial"/>
                <a:cs typeface="Arial"/>
              </a:rPr>
              <a:t>is </a:t>
            </a:r>
            <a:r>
              <a:rPr sz="2000" spc="39" dirty="0">
                <a:solidFill>
                  <a:srgbClr val="FFFFFF"/>
                </a:solidFill>
                <a:latin typeface="Arial"/>
                <a:cs typeface="Arial"/>
              </a:rPr>
              <a:t>over</a:t>
            </a:r>
            <a:r>
              <a:rPr sz="2000" spc="-116" dirty="0">
                <a:solidFill>
                  <a:srgbClr val="FFFFFF"/>
                </a:solidFill>
                <a:latin typeface="Arial"/>
                <a:cs typeface="Arial"/>
              </a:rPr>
              <a:t> </a:t>
            </a:r>
            <a:r>
              <a:rPr sz="2000" spc="53" dirty="0">
                <a:solidFill>
                  <a:srgbClr val="FFFFFF"/>
                </a:solidFill>
                <a:latin typeface="Arial"/>
                <a:cs typeface="Arial"/>
              </a:rPr>
              <a:t>the</a:t>
            </a:r>
            <a:endParaRPr sz="2000">
              <a:solidFill>
                <a:prstClr val="black"/>
              </a:solidFill>
              <a:latin typeface="Arial"/>
              <a:cs typeface="Arial"/>
            </a:endParaRPr>
          </a:p>
        </p:txBody>
      </p:sp>
      <p:sp>
        <p:nvSpPr>
          <p:cNvPr id="16" name="object 16"/>
          <p:cNvSpPr txBox="1"/>
          <p:nvPr/>
        </p:nvSpPr>
        <p:spPr>
          <a:xfrm>
            <a:off x="1205841" y="6381578"/>
            <a:ext cx="1796653" cy="316794"/>
          </a:xfrm>
          <a:prstGeom prst="rect">
            <a:avLst/>
          </a:prstGeom>
        </p:spPr>
        <p:txBody>
          <a:bodyPr vert="horz" wrap="square" lIns="0" tIns="8930" rIns="0" bIns="0" rtlCol="0">
            <a:spAutoFit/>
          </a:bodyPr>
          <a:lstStyle/>
          <a:p>
            <a:pPr marL="8929">
              <a:spcBef>
                <a:spcPts val="70"/>
              </a:spcBef>
            </a:pPr>
            <a:r>
              <a:rPr sz="2000" spc="49" dirty="0">
                <a:solidFill>
                  <a:srgbClr val="FFFFFF"/>
                </a:solidFill>
                <a:latin typeface="Arial"/>
                <a:cs typeface="Arial"/>
              </a:rPr>
              <a:t>training</a:t>
            </a:r>
            <a:r>
              <a:rPr sz="2000" spc="-46" dirty="0">
                <a:solidFill>
                  <a:srgbClr val="FFFFFF"/>
                </a:solidFill>
                <a:latin typeface="Arial"/>
                <a:cs typeface="Arial"/>
              </a:rPr>
              <a:t> </a:t>
            </a:r>
            <a:r>
              <a:rPr sz="2000" spc="14" dirty="0">
                <a:solidFill>
                  <a:srgbClr val="FFFFFF"/>
                </a:solidFill>
                <a:latin typeface="Arial"/>
                <a:cs typeface="Arial"/>
              </a:rPr>
              <a:t>sets.)</a:t>
            </a:r>
            <a:endParaRPr sz="2000">
              <a:solidFill>
                <a:prstClr val="black"/>
              </a:solidFill>
              <a:latin typeface="Arial"/>
              <a:cs typeface="Arial"/>
            </a:endParaRPr>
          </a:p>
        </p:txBody>
      </p:sp>
    </p:spTree>
    <p:extLst>
      <p:ext uri="{BB962C8B-B14F-4D97-AF65-F5344CB8AC3E}">
        <p14:creationId xmlns:p14="http://schemas.microsoft.com/office/powerpoint/2010/main" val="1095368183"/>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2983"/>
            <a:ext cx="3141464" cy="658298"/>
          </a:xfrm>
          <a:prstGeom prst="rect">
            <a:avLst/>
          </a:prstGeom>
        </p:spPr>
        <p:txBody>
          <a:bodyPr vert="horz" wrap="square" lIns="0" tIns="8930" rIns="0" bIns="0" rtlCol="0">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658429" y="3029146"/>
            <a:ext cx="7414320" cy="3828854"/>
            <a:chOff x="936434" y="4308119"/>
            <a:chExt cx="10544810" cy="5445482"/>
          </a:xfrm>
        </p:grpSpPr>
        <p:sp>
          <p:nvSpPr>
            <p:cNvPr id="4" name="object 4"/>
            <p:cNvSpPr/>
            <p:nvPr/>
          </p:nvSpPr>
          <p:spPr>
            <a:xfrm>
              <a:off x="1841665" y="5514924"/>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41665" y="5514924"/>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936434" y="4308119"/>
              <a:ext cx="10544810" cy="5067935"/>
            </a:xfrm>
            <a:custGeom>
              <a:avLst/>
              <a:gdLst/>
              <a:ahLst/>
              <a:cxnLst/>
              <a:rect l="l" t="t" r="r" b="b"/>
              <a:pathLst>
                <a:path w="10544810" h="5067934">
                  <a:moveTo>
                    <a:pt x="10544391" y="0"/>
                  </a:moveTo>
                  <a:lnTo>
                    <a:pt x="0" y="0"/>
                  </a:lnTo>
                  <a:lnTo>
                    <a:pt x="0" y="1015161"/>
                  </a:lnTo>
                  <a:lnTo>
                    <a:pt x="0" y="1510461"/>
                  </a:lnTo>
                  <a:lnTo>
                    <a:pt x="0" y="5067516"/>
                  </a:lnTo>
                  <a:lnTo>
                    <a:pt x="10544391" y="5067516"/>
                  </a:lnTo>
                  <a:lnTo>
                    <a:pt x="10544391" y="1510461"/>
                  </a:lnTo>
                  <a:lnTo>
                    <a:pt x="10544391" y="1015161"/>
                  </a:lnTo>
                  <a:lnTo>
                    <a:pt x="10544391" y="0"/>
                  </a:lnTo>
                  <a:close/>
                </a:path>
              </a:pathLst>
            </a:custGeom>
            <a:solidFill>
              <a:srgbClr val="FFFFFF"/>
            </a:solidFill>
          </p:spPr>
          <p:txBody>
            <a:bodyPr wrap="square" lIns="0" tIns="0" rIns="0" bIns="0" rtlCol="0"/>
            <a:lstStyle/>
            <a:p>
              <a:endParaRPr sz="1125">
                <a:solidFill>
                  <a:prstClr val="black"/>
                </a:solidFill>
              </a:endParaRPr>
            </a:p>
          </p:txBody>
        </p:sp>
        <p:sp>
          <p:nvSpPr>
            <p:cNvPr id="7" name="object 7"/>
            <p:cNvSpPr/>
            <p:nvPr/>
          </p:nvSpPr>
          <p:spPr>
            <a:xfrm>
              <a:off x="936440" y="4686087"/>
              <a:ext cx="10148430" cy="5067514"/>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grpSp>
      <p:sp>
        <p:nvSpPr>
          <p:cNvPr id="8" name="object 8"/>
          <p:cNvSpPr txBox="1"/>
          <p:nvPr/>
        </p:nvSpPr>
        <p:spPr>
          <a:xfrm>
            <a:off x="4683478" y="1325176"/>
            <a:ext cx="3729930" cy="470175"/>
          </a:xfrm>
          <a:prstGeom prst="rect">
            <a:avLst/>
          </a:prstGeom>
        </p:spPr>
        <p:txBody>
          <a:bodyPr vert="horz" wrap="square" lIns="0" tIns="10269" rIns="0" bIns="0" rtlCol="0">
            <a:spAutoFit/>
          </a:bodyPr>
          <a:lstStyle/>
          <a:p>
            <a:pPr marL="26788">
              <a:spcBef>
                <a:spcPts val="81"/>
              </a:spcBef>
              <a:tabLst>
                <a:tab pos="1018841" algn="l"/>
                <a:tab pos="2737745" algn="l"/>
              </a:tabLst>
            </a:pPr>
            <a:r>
              <a:rPr sz="2461" spc="-158" dirty="0" err="1" smtClean="0">
                <a:solidFill>
                  <a:srgbClr val="333333"/>
                </a:solidFill>
                <a:latin typeface="Arial"/>
                <a:cs typeface="Arial"/>
              </a:rPr>
              <a:t>Var</a:t>
            </a:r>
            <a:r>
              <a:rPr lang="en-IN" sz="2461" spc="-158" dirty="0" smtClean="0">
                <a:solidFill>
                  <a:srgbClr val="333333"/>
                </a:solidFill>
                <a:latin typeface="Arial"/>
                <a:cs typeface="Arial"/>
              </a:rPr>
              <a:t> </a:t>
            </a:r>
            <a:r>
              <a:rPr sz="2988" spc="-158" dirty="0" smtClean="0">
                <a:solidFill>
                  <a:srgbClr val="333333"/>
                </a:solidFill>
                <a:latin typeface="STIXGeneral"/>
                <a:cs typeface="STIXGeneral"/>
              </a:rPr>
              <a:t>[</a:t>
            </a:r>
            <a:r>
              <a:rPr sz="2988" i="1" spc="-158" dirty="0" smtClean="0">
                <a:solidFill>
                  <a:srgbClr val="333333"/>
                </a:solidFill>
                <a:latin typeface="STIXGeneral"/>
                <a:cs typeface="STIXGeneral"/>
              </a:rPr>
              <a:t>θ</a:t>
            </a:r>
            <a:r>
              <a:rPr lang="en-IN" sz="2988" i="1" spc="-158" dirty="0" smtClean="0">
                <a:solidFill>
                  <a:srgbClr val="333333"/>
                </a:solidFill>
                <a:latin typeface="STIXGeneral"/>
                <a:cs typeface="STIXGeneral"/>
              </a:rPr>
              <a:t> </a:t>
            </a:r>
            <a:r>
              <a:rPr sz="2988" spc="-158" dirty="0" smtClean="0">
                <a:solidFill>
                  <a:srgbClr val="333333"/>
                </a:solidFill>
                <a:latin typeface="STIXGeneral"/>
                <a:cs typeface="STIXGeneral"/>
              </a:rPr>
              <a:t>]</a:t>
            </a:r>
            <a:r>
              <a:rPr sz="4482" spc="-237" baseline="14379" dirty="0">
                <a:solidFill>
                  <a:srgbClr val="333333"/>
                </a:solidFill>
                <a:latin typeface="STIXGeneral"/>
                <a:cs typeface="STIXGeneral"/>
              </a:rPr>
              <a:t>̂	</a:t>
            </a:r>
            <a:r>
              <a:rPr sz="2988" spc="4" dirty="0">
                <a:solidFill>
                  <a:srgbClr val="333333"/>
                </a:solidFill>
                <a:latin typeface="STIXGeneral"/>
                <a:cs typeface="STIXGeneral"/>
              </a:rPr>
              <a:t>=</a:t>
            </a:r>
            <a:r>
              <a:rPr sz="2988" spc="91" dirty="0">
                <a:solidFill>
                  <a:srgbClr val="333333"/>
                </a:solidFill>
                <a:latin typeface="STIXGeneral"/>
                <a:cs typeface="STIXGeneral"/>
              </a:rPr>
              <a:t> </a:t>
            </a:r>
            <a:r>
              <a:rPr sz="2988" i="1" spc="4" dirty="0">
                <a:solidFill>
                  <a:srgbClr val="333333"/>
                </a:solidFill>
                <a:latin typeface="STIXGeneral"/>
                <a:cs typeface="STIXGeneral"/>
              </a:rPr>
              <a:t>E</a:t>
            </a:r>
            <a:r>
              <a:rPr sz="2988" i="1" spc="-246" dirty="0">
                <a:solidFill>
                  <a:srgbClr val="333333"/>
                </a:solidFill>
                <a:latin typeface="STIXGeneral"/>
                <a:cs typeface="STIXGeneral"/>
              </a:rPr>
              <a:t> </a:t>
            </a:r>
            <a:r>
              <a:rPr sz="2800" spc="-174" dirty="0">
                <a:solidFill>
                  <a:srgbClr val="333333"/>
                </a:solidFill>
                <a:latin typeface="STIXSizeTwoSym"/>
                <a:cs typeface="STIXSizeTwoSym"/>
              </a:rPr>
              <a:t>[</a:t>
            </a:r>
            <a:r>
              <a:rPr sz="2988" spc="-116" dirty="0">
                <a:solidFill>
                  <a:srgbClr val="333333"/>
                </a:solidFill>
                <a:latin typeface="STIXGeneral"/>
                <a:cs typeface="STIXGeneral"/>
              </a:rPr>
              <a:t>(</a:t>
            </a:r>
            <a:r>
              <a:rPr sz="2988" i="1" spc="-116" dirty="0">
                <a:solidFill>
                  <a:srgbClr val="333333"/>
                </a:solidFill>
                <a:latin typeface="STIXGeneral"/>
                <a:cs typeface="STIXGeneral"/>
              </a:rPr>
              <a:t>E</a:t>
            </a:r>
            <a:r>
              <a:rPr sz="2988" spc="-116" dirty="0">
                <a:solidFill>
                  <a:srgbClr val="333333"/>
                </a:solidFill>
                <a:latin typeface="STIXGeneral"/>
                <a:cs typeface="STIXGeneral"/>
              </a:rPr>
              <a:t>[</a:t>
            </a:r>
            <a:r>
              <a:rPr sz="2988" i="1" spc="-116" dirty="0">
                <a:solidFill>
                  <a:srgbClr val="333333"/>
                </a:solidFill>
                <a:latin typeface="STIXGeneral"/>
                <a:cs typeface="STIXGeneral"/>
              </a:rPr>
              <a:t>θ</a:t>
            </a:r>
            <a:r>
              <a:rPr sz="2988" spc="-116" dirty="0">
                <a:solidFill>
                  <a:srgbClr val="333333"/>
                </a:solidFill>
                <a:latin typeface="STIXGeneral"/>
                <a:cs typeface="STIXGeneral"/>
              </a:rPr>
              <a:t>]</a:t>
            </a:r>
            <a:r>
              <a:rPr sz="4482" spc="-174" baseline="14379" dirty="0">
                <a:solidFill>
                  <a:srgbClr val="333333"/>
                </a:solidFill>
                <a:latin typeface="STIXGeneral"/>
                <a:cs typeface="STIXGeneral"/>
              </a:rPr>
              <a:t>̂	</a:t>
            </a:r>
            <a:r>
              <a:rPr sz="2988" spc="4" dirty="0">
                <a:solidFill>
                  <a:srgbClr val="333333"/>
                </a:solidFill>
                <a:latin typeface="STIXGeneral"/>
                <a:cs typeface="STIXGeneral"/>
              </a:rPr>
              <a:t>− </a:t>
            </a:r>
            <a:r>
              <a:rPr sz="2988" i="1" spc="-271" dirty="0">
                <a:solidFill>
                  <a:srgbClr val="333333"/>
                </a:solidFill>
                <a:latin typeface="STIXGeneral"/>
                <a:cs typeface="STIXGeneral"/>
              </a:rPr>
              <a:t>θ</a:t>
            </a:r>
            <a:r>
              <a:rPr sz="2988" spc="-271" dirty="0">
                <a:solidFill>
                  <a:srgbClr val="333333"/>
                </a:solidFill>
                <a:latin typeface="STIXGeneral"/>
                <a:cs typeface="STIXGeneral"/>
              </a:rPr>
              <a:t>)</a:t>
            </a:r>
            <a:r>
              <a:rPr sz="4482" spc="-406" baseline="14379" dirty="0">
                <a:solidFill>
                  <a:srgbClr val="333333"/>
                </a:solidFill>
                <a:latin typeface="STIXGeneral"/>
                <a:cs typeface="STIXGeneral"/>
              </a:rPr>
              <a:t>̂</a:t>
            </a:r>
            <a:r>
              <a:rPr sz="4482" spc="-105" baseline="14379" dirty="0">
                <a:solidFill>
                  <a:srgbClr val="333333"/>
                </a:solidFill>
                <a:latin typeface="STIXGeneral"/>
                <a:cs typeface="STIXGeneral"/>
              </a:rPr>
              <a:t> </a:t>
            </a:r>
            <a:r>
              <a:rPr sz="2800"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2800" dirty="0">
              <a:solidFill>
                <a:prstClr val="black"/>
              </a:solidFill>
              <a:latin typeface="STIXSizeTwoSym"/>
              <a:cs typeface="STIXSizeTwoSym"/>
            </a:endParaRPr>
          </a:p>
        </p:txBody>
      </p:sp>
      <p:sp>
        <p:nvSpPr>
          <p:cNvPr id="9" name="object 9"/>
          <p:cNvSpPr txBox="1"/>
          <p:nvPr/>
        </p:nvSpPr>
        <p:spPr>
          <a:xfrm>
            <a:off x="5456834" y="3430007"/>
            <a:ext cx="2371725" cy="550600"/>
          </a:xfrm>
          <a:prstGeom prst="rect">
            <a:avLst/>
          </a:prstGeom>
        </p:spPr>
        <p:txBody>
          <a:bodyPr vert="horz" wrap="square" lIns="0" tIns="0" rIns="0" bIns="0" rtlCol="0">
            <a:spAutoFit/>
          </a:bodyPr>
          <a:lstStyle/>
          <a:p>
            <a:pPr>
              <a:lnSpc>
                <a:spcPts val="2109"/>
              </a:lnSpc>
            </a:pPr>
            <a:r>
              <a:rPr sz="1828" spc="-35" dirty="0">
                <a:solidFill>
                  <a:prstClr val="black"/>
                </a:solidFill>
                <a:latin typeface="Arial"/>
                <a:cs typeface="Arial"/>
              </a:rPr>
              <a:t>(we </a:t>
            </a:r>
            <a:r>
              <a:rPr sz="1828" spc="-4" dirty="0">
                <a:solidFill>
                  <a:prstClr val="black"/>
                </a:solidFill>
                <a:latin typeface="Arial"/>
                <a:cs typeface="Arial"/>
              </a:rPr>
              <a:t>ignore </a:t>
            </a:r>
            <a:r>
              <a:rPr sz="1828" dirty="0">
                <a:solidFill>
                  <a:prstClr val="black"/>
                </a:solidFill>
                <a:latin typeface="Arial"/>
                <a:cs typeface="Arial"/>
              </a:rPr>
              <a:t>noise in</a:t>
            </a:r>
            <a:r>
              <a:rPr sz="1828" spc="-7" dirty="0">
                <a:solidFill>
                  <a:prstClr val="black"/>
                </a:solidFill>
                <a:latin typeface="Arial"/>
                <a:cs typeface="Arial"/>
              </a:rPr>
              <a:t> </a:t>
            </a:r>
            <a:r>
              <a:rPr sz="1828" spc="18" dirty="0">
                <a:solidFill>
                  <a:prstClr val="black"/>
                </a:solidFill>
                <a:latin typeface="Arial"/>
                <a:cs typeface="Arial"/>
              </a:rPr>
              <a:t>this</a:t>
            </a:r>
            <a:endParaRPr sz="1828">
              <a:solidFill>
                <a:prstClr val="black"/>
              </a:solidFill>
              <a:latin typeface="Arial"/>
              <a:cs typeface="Arial"/>
            </a:endParaRPr>
          </a:p>
          <a:p>
            <a:pPr marL="116082"/>
            <a:r>
              <a:rPr sz="1828" spc="4" dirty="0">
                <a:solidFill>
                  <a:prstClr val="black"/>
                </a:solidFill>
                <a:latin typeface="Arial"/>
                <a:cs typeface="Arial"/>
              </a:rPr>
              <a:t>lecture </a:t>
            </a:r>
            <a:r>
              <a:rPr sz="1828" spc="21" dirty="0">
                <a:solidFill>
                  <a:prstClr val="black"/>
                </a:solidFill>
                <a:latin typeface="Arial"/>
                <a:cs typeface="Arial"/>
              </a:rPr>
              <a:t>for</a:t>
            </a:r>
            <a:r>
              <a:rPr sz="1828" spc="-18" dirty="0">
                <a:solidFill>
                  <a:prstClr val="black"/>
                </a:solidFill>
                <a:latin typeface="Arial"/>
                <a:cs typeface="Arial"/>
              </a:rPr>
              <a:t> </a:t>
            </a:r>
            <a:r>
              <a:rPr sz="1828" spc="7" dirty="0">
                <a:solidFill>
                  <a:prstClr val="black"/>
                </a:solidFill>
                <a:latin typeface="Arial"/>
                <a:cs typeface="Arial"/>
              </a:rPr>
              <a:t>simplicity)</a:t>
            </a:r>
            <a:endParaRPr sz="1828">
              <a:solidFill>
                <a:prstClr val="black"/>
              </a:solidFill>
              <a:latin typeface="Arial"/>
              <a:cs typeface="Arial"/>
            </a:endParaRPr>
          </a:p>
        </p:txBody>
      </p:sp>
      <p:sp>
        <p:nvSpPr>
          <p:cNvPr id="10" name="object 10"/>
          <p:cNvSpPr txBox="1"/>
          <p:nvPr/>
        </p:nvSpPr>
        <p:spPr>
          <a:xfrm>
            <a:off x="2571473" y="2458532"/>
            <a:ext cx="1383654" cy="448841"/>
          </a:xfrm>
          <a:prstGeom prst="rect">
            <a:avLst/>
          </a:prstGeom>
        </p:spPr>
        <p:txBody>
          <a:bodyPr vert="horz" wrap="square" lIns="0" tIns="0" rIns="0" bIns="0" rtlCol="0">
            <a:spAutoFit/>
          </a:bodyPr>
          <a:lstStyle/>
          <a:p>
            <a:pPr>
              <a:lnSpc>
                <a:spcPts val="3505"/>
              </a:lnSpc>
            </a:pPr>
            <a:r>
              <a:rPr sz="3023" spc="32" dirty="0">
                <a:solidFill>
                  <a:prstClr val="black"/>
                </a:solidFill>
                <a:latin typeface="Arial"/>
                <a:cs typeface="Arial"/>
              </a:rPr>
              <a:t>Intuition</a:t>
            </a:r>
            <a:endParaRPr sz="3023">
              <a:solidFill>
                <a:prstClr val="black"/>
              </a:solidFill>
              <a:latin typeface="Arial"/>
              <a:cs typeface="Arial"/>
            </a:endParaRPr>
          </a:p>
        </p:txBody>
      </p:sp>
      <p:sp>
        <p:nvSpPr>
          <p:cNvPr id="11" name="object 11"/>
          <p:cNvSpPr/>
          <p:nvPr/>
        </p:nvSpPr>
        <p:spPr>
          <a:xfrm>
            <a:off x="66773" y="1839972"/>
            <a:ext cx="3971479" cy="2501205"/>
          </a:xfrm>
          <a:custGeom>
            <a:avLst/>
            <a:gdLst/>
            <a:ahLst/>
            <a:cxnLst/>
            <a:rect l="l" t="t" r="r" b="b"/>
            <a:pathLst>
              <a:path w="5648325" h="3557270">
                <a:moveTo>
                  <a:pt x="5647905" y="0"/>
                </a:moveTo>
                <a:lnTo>
                  <a:pt x="0" y="0"/>
                </a:lnTo>
                <a:lnTo>
                  <a:pt x="0" y="3556914"/>
                </a:lnTo>
                <a:lnTo>
                  <a:pt x="5647905" y="3556914"/>
                </a:lnTo>
                <a:lnTo>
                  <a:pt x="5647905" y="0"/>
                </a:lnTo>
                <a:close/>
              </a:path>
            </a:pathLst>
          </a:custGeom>
          <a:solidFill>
            <a:srgbClr val="EE220C"/>
          </a:solidFill>
        </p:spPr>
        <p:txBody>
          <a:bodyPr wrap="square" lIns="0" tIns="0" rIns="0" bIns="0" rtlCol="0"/>
          <a:lstStyle/>
          <a:p>
            <a:endParaRPr sz="1125">
              <a:solidFill>
                <a:prstClr val="black"/>
              </a:solidFill>
            </a:endParaRPr>
          </a:p>
        </p:txBody>
      </p:sp>
      <p:sp>
        <p:nvSpPr>
          <p:cNvPr id="12" name="object 12"/>
          <p:cNvSpPr txBox="1"/>
          <p:nvPr/>
        </p:nvSpPr>
        <p:spPr>
          <a:xfrm>
            <a:off x="83617" y="1254842"/>
            <a:ext cx="3937546" cy="3088558"/>
          </a:xfrm>
          <a:prstGeom prst="rect">
            <a:avLst/>
          </a:prstGeom>
        </p:spPr>
        <p:txBody>
          <a:bodyPr vert="horz" wrap="square" lIns="0" tIns="75902" rIns="0" bIns="0" rtlCol="0">
            <a:spAutoFit/>
          </a:bodyPr>
          <a:lstStyle/>
          <a:p>
            <a:pPr marL="586660" marR="581301" indent="-409858">
              <a:lnSpc>
                <a:spcPct val="109400"/>
              </a:lnSpc>
              <a:spcBef>
                <a:spcPts val="598"/>
              </a:spcBef>
              <a:tabLst>
                <a:tab pos="1363514" algn="l"/>
                <a:tab pos="2514511" algn="l"/>
              </a:tabLst>
            </a:pPr>
            <a:r>
              <a:rPr sz="2531" spc="-102" dirty="0">
                <a:solidFill>
                  <a:srgbClr val="333333"/>
                </a:solidFill>
                <a:latin typeface="Arial"/>
                <a:cs typeface="Arial"/>
              </a:rPr>
              <a:t>Bias</a:t>
            </a:r>
            <a:r>
              <a:rPr sz="3058" spc="-102" dirty="0">
                <a:solidFill>
                  <a:srgbClr val="333333"/>
                </a:solidFill>
                <a:latin typeface="STIXGeneral"/>
                <a:cs typeface="STIXGeneral"/>
              </a:rPr>
              <a:t>[</a:t>
            </a:r>
            <a:r>
              <a:rPr sz="3058" i="1" spc="-102" dirty="0">
                <a:solidFill>
                  <a:srgbClr val="333333"/>
                </a:solidFill>
                <a:latin typeface="STIXGeneral"/>
                <a:cs typeface="STIXGeneral"/>
              </a:rPr>
              <a:t>θ</a:t>
            </a:r>
            <a:r>
              <a:rPr sz="3058" spc="-102" dirty="0">
                <a:solidFill>
                  <a:srgbClr val="333333"/>
                </a:solidFill>
                <a:latin typeface="STIXGeneral"/>
                <a:cs typeface="STIXGeneral"/>
              </a:rPr>
              <a:t>]</a:t>
            </a:r>
            <a:r>
              <a:rPr sz="4588" spc="-15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88" dirty="0">
                <a:solidFill>
                  <a:srgbClr val="333333"/>
                </a:solidFill>
                <a:latin typeface="STIXGeneral"/>
                <a:cs typeface="STIXGeneral"/>
              </a:rPr>
              <a:t> </a:t>
            </a:r>
            <a:r>
              <a:rPr sz="3058" i="1" spc="-161" dirty="0" smtClean="0">
                <a:solidFill>
                  <a:srgbClr val="333333"/>
                </a:solidFill>
                <a:latin typeface="STIXGeneral"/>
                <a:cs typeface="STIXGeneral"/>
              </a:rPr>
              <a:t>E</a:t>
            </a:r>
            <a:r>
              <a:rPr sz="3058" spc="-161" dirty="0" smtClean="0">
                <a:solidFill>
                  <a:srgbClr val="333333"/>
                </a:solidFill>
                <a:latin typeface="STIXGeneral"/>
                <a:cs typeface="STIXGeneral"/>
              </a:rPr>
              <a:t>[</a:t>
            </a:r>
            <a:r>
              <a:rPr sz="3058" i="1" spc="-161" dirty="0" smtClean="0">
                <a:solidFill>
                  <a:srgbClr val="333333"/>
                </a:solidFill>
                <a:latin typeface="STIXGeneral"/>
                <a:cs typeface="STIXGeneral"/>
              </a:rPr>
              <a:t>θ</a:t>
            </a:r>
            <a:r>
              <a:rPr sz="3058" spc="-161" dirty="0" smtClean="0">
                <a:solidFill>
                  <a:srgbClr val="333333"/>
                </a:solidFill>
                <a:latin typeface="STIXGeneral"/>
                <a:cs typeface="STIXGeneral"/>
              </a:rPr>
              <a:t>]</a:t>
            </a:r>
            <a:r>
              <a:rPr sz="4588" spc="-243" baseline="14048" dirty="0">
                <a:solidFill>
                  <a:srgbClr val="333333"/>
                </a:solidFill>
                <a:latin typeface="STIXGeneral"/>
                <a:cs typeface="STIXGeneral"/>
              </a:rPr>
              <a:t>̂	</a:t>
            </a:r>
            <a:r>
              <a:rPr sz="3058" spc="11" dirty="0">
                <a:solidFill>
                  <a:srgbClr val="333333"/>
                </a:solidFill>
                <a:latin typeface="STIXGeneral"/>
                <a:cs typeface="STIXGeneral"/>
              </a:rPr>
              <a:t>− </a:t>
            </a:r>
            <a:r>
              <a:rPr sz="3058" i="1" spc="7" dirty="0">
                <a:solidFill>
                  <a:srgbClr val="333333"/>
                </a:solidFill>
                <a:latin typeface="STIXGeneral"/>
                <a:cs typeface="STIXGeneral"/>
              </a:rPr>
              <a:t>θ  </a:t>
            </a:r>
            <a:r>
              <a:rPr sz="2250" spc="39" dirty="0">
                <a:solidFill>
                  <a:srgbClr val="FFFFFF"/>
                </a:solidFill>
                <a:latin typeface="Arial"/>
                <a:cs typeface="Arial"/>
              </a:rPr>
              <a:t>Bias </a:t>
            </a:r>
            <a:r>
              <a:rPr sz="2250" spc="42" dirty="0">
                <a:solidFill>
                  <a:srgbClr val="FFFFFF"/>
                </a:solidFill>
                <a:latin typeface="Arial"/>
                <a:cs typeface="Arial"/>
              </a:rPr>
              <a:t>is </a:t>
            </a:r>
            <a:r>
              <a:rPr sz="2250" spc="53" dirty="0">
                <a:solidFill>
                  <a:srgbClr val="FFFFFF"/>
                </a:solidFill>
                <a:latin typeface="Arial"/>
                <a:cs typeface="Arial"/>
              </a:rPr>
              <a:t>the</a:t>
            </a:r>
            <a:r>
              <a:rPr sz="2250" spc="-98" dirty="0">
                <a:solidFill>
                  <a:srgbClr val="FFFFFF"/>
                </a:solidFill>
                <a:latin typeface="Arial"/>
                <a:cs typeface="Arial"/>
              </a:rPr>
              <a:t> </a:t>
            </a:r>
            <a:r>
              <a:rPr sz="2250" spc="42" dirty="0">
                <a:solidFill>
                  <a:srgbClr val="FFFFFF"/>
                </a:solidFill>
                <a:latin typeface="Arial"/>
                <a:cs typeface="Arial"/>
              </a:rPr>
              <a:t>difference  </a:t>
            </a:r>
            <a:r>
              <a:rPr sz="2250" spc="56" dirty="0">
                <a:solidFill>
                  <a:srgbClr val="FFFFFF"/>
                </a:solidFill>
                <a:latin typeface="Arial"/>
                <a:cs typeface="Arial"/>
              </a:rPr>
              <a:t>between </a:t>
            </a:r>
            <a:r>
              <a:rPr sz="2250" spc="53" dirty="0">
                <a:solidFill>
                  <a:srgbClr val="FFFFFF"/>
                </a:solidFill>
                <a:latin typeface="Arial"/>
                <a:cs typeface="Arial"/>
              </a:rPr>
              <a:t>the</a:t>
            </a:r>
            <a:r>
              <a:rPr sz="2250" spc="-84" dirty="0">
                <a:solidFill>
                  <a:srgbClr val="FFFFFF"/>
                </a:solidFill>
                <a:latin typeface="Arial"/>
                <a:cs typeface="Arial"/>
              </a:rPr>
              <a:t> </a:t>
            </a:r>
            <a:r>
              <a:rPr sz="2250" spc="21" dirty="0">
                <a:solidFill>
                  <a:srgbClr val="FFFFFF"/>
                </a:solidFill>
                <a:latin typeface="Arial"/>
                <a:cs typeface="Arial"/>
              </a:rPr>
              <a:t>average</a:t>
            </a:r>
            <a:endParaRPr sz="2250" dirty="0">
              <a:solidFill>
                <a:prstClr val="black"/>
              </a:solidFill>
              <a:latin typeface="Arial"/>
              <a:cs typeface="Arial"/>
            </a:endParaRPr>
          </a:p>
          <a:p>
            <a:pPr marL="44200" marR="39289" algn="ctr">
              <a:lnSpc>
                <a:spcPts val="2742"/>
              </a:lnSpc>
              <a:spcBef>
                <a:spcPts val="98"/>
              </a:spcBef>
            </a:pPr>
            <a:r>
              <a:rPr sz="2250" spc="60" dirty="0">
                <a:solidFill>
                  <a:srgbClr val="FFFFFF"/>
                </a:solidFill>
                <a:latin typeface="Arial"/>
                <a:cs typeface="Arial"/>
              </a:rPr>
              <a:t>estimator from </a:t>
            </a:r>
            <a:r>
              <a:rPr sz="2250" spc="49" dirty="0">
                <a:solidFill>
                  <a:srgbClr val="FFFFFF"/>
                </a:solidFill>
                <a:latin typeface="Arial"/>
                <a:cs typeface="Arial"/>
              </a:rPr>
              <a:t>different  training </a:t>
            </a:r>
            <a:r>
              <a:rPr sz="2250" spc="46" dirty="0">
                <a:solidFill>
                  <a:srgbClr val="FFFFFF"/>
                </a:solidFill>
                <a:latin typeface="Arial"/>
                <a:cs typeface="Arial"/>
              </a:rPr>
              <a:t>samples </a:t>
            </a:r>
            <a:r>
              <a:rPr sz="2250" spc="53" dirty="0">
                <a:solidFill>
                  <a:srgbClr val="FFFFFF"/>
                </a:solidFill>
                <a:latin typeface="Arial"/>
                <a:cs typeface="Arial"/>
              </a:rPr>
              <a:t>and</a:t>
            </a:r>
            <a:r>
              <a:rPr sz="2250" spc="-109" dirty="0">
                <a:solidFill>
                  <a:srgbClr val="FFFFFF"/>
                </a:solidFill>
                <a:latin typeface="Arial"/>
                <a:cs typeface="Arial"/>
              </a:rPr>
              <a:t> </a:t>
            </a:r>
            <a:r>
              <a:rPr sz="2250" spc="53" dirty="0">
                <a:solidFill>
                  <a:srgbClr val="FFFFFF"/>
                </a:solidFill>
                <a:latin typeface="Arial"/>
                <a:cs typeface="Arial"/>
              </a:rPr>
              <a:t>the</a:t>
            </a:r>
            <a:r>
              <a:rPr sz="2250" spc="-4" dirty="0">
                <a:solidFill>
                  <a:srgbClr val="FFFFFF"/>
                </a:solidFill>
                <a:latin typeface="Arial"/>
                <a:cs typeface="Arial"/>
              </a:rPr>
              <a:t> </a:t>
            </a:r>
            <a:r>
              <a:rPr sz="2250" spc="49" dirty="0">
                <a:solidFill>
                  <a:srgbClr val="FFFFFF"/>
                </a:solidFill>
                <a:latin typeface="Arial"/>
                <a:cs typeface="Arial"/>
              </a:rPr>
              <a:t>true </a:t>
            </a:r>
            <a:r>
              <a:rPr sz="2250" spc="32" dirty="0">
                <a:solidFill>
                  <a:srgbClr val="FFFFFF"/>
                </a:solidFill>
                <a:latin typeface="Arial"/>
                <a:cs typeface="Arial"/>
              </a:rPr>
              <a:t> </a:t>
            </a:r>
            <a:r>
              <a:rPr sz="2250" spc="18" dirty="0">
                <a:solidFill>
                  <a:srgbClr val="FFFFFF"/>
                </a:solidFill>
                <a:latin typeface="Arial"/>
                <a:cs typeface="Arial"/>
              </a:rPr>
              <a:t>value.</a:t>
            </a:r>
            <a:endParaRPr sz="2250" dirty="0">
              <a:solidFill>
                <a:prstClr val="black"/>
              </a:solidFill>
              <a:latin typeface="Arial"/>
              <a:cs typeface="Arial"/>
            </a:endParaRPr>
          </a:p>
          <a:p>
            <a:pPr marL="139298" marR="133941" algn="ctr">
              <a:lnSpc>
                <a:spcPts val="2742"/>
              </a:lnSpc>
            </a:pPr>
            <a:r>
              <a:rPr sz="2250" spc="-32" dirty="0">
                <a:solidFill>
                  <a:srgbClr val="FFFFFF"/>
                </a:solidFill>
                <a:latin typeface="Arial"/>
                <a:cs typeface="Arial"/>
              </a:rPr>
              <a:t>(The </a:t>
            </a:r>
            <a:r>
              <a:rPr sz="2250" spc="67" dirty="0">
                <a:solidFill>
                  <a:srgbClr val="FFFFFF"/>
                </a:solidFill>
                <a:latin typeface="Arial"/>
                <a:cs typeface="Arial"/>
              </a:rPr>
              <a:t>expectation </a:t>
            </a:r>
            <a:r>
              <a:rPr sz="2250" spc="42" dirty="0">
                <a:solidFill>
                  <a:srgbClr val="FFFFFF"/>
                </a:solidFill>
                <a:latin typeface="Arial"/>
                <a:cs typeface="Arial"/>
              </a:rPr>
              <a:t>is </a:t>
            </a:r>
            <a:r>
              <a:rPr sz="2250" spc="39" dirty="0">
                <a:solidFill>
                  <a:srgbClr val="FFFFFF"/>
                </a:solidFill>
                <a:latin typeface="Arial"/>
                <a:cs typeface="Arial"/>
              </a:rPr>
              <a:t>over</a:t>
            </a:r>
            <a:r>
              <a:rPr sz="2250" spc="-116" dirty="0">
                <a:solidFill>
                  <a:srgbClr val="FFFFFF"/>
                </a:solidFill>
                <a:latin typeface="Arial"/>
                <a:cs typeface="Arial"/>
              </a:rPr>
              <a:t> </a:t>
            </a:r>
            <a:r>
              <a:rPr sz="2250" spc="53" dirty="0">
                <a:solidFill>
                  <a:srgbClr val="FFFFFF"/>
                </a:solidFill>
                <a:latin typeface="Arial"/>
                <a:cs typeface="Arial"/>
              </a:rPr>
              <a:t>the  </a:t>
            </a:r>
            <a:r>
              <a:rPr sz="2250" spc="49" dirty="0">
                <a:solidFill>
                  <a:srgbClr val="FFFFFF"/>
                </a:solidFill>
                <a:latin typeface="Arial"/>
                <a:cs typeface="Arial"/>
              </a:rPr>
              <a:t>training</a:t>
            </a:r>
            <a:r>
              <a:rPr sz="2250" spc="-7" dirty="0">
                <a:solidFill>
                  <a:srgbClr val="FFFFFF"/>
                </a:solidFill>
                <a:latin typeface="Arial"/>
                <a:cs typeface="Arial"/>
              </a:rPr>
              <a:t> </a:t>
            </a:r>
            <a:r>
              <a:rPr sz="2250" spc="14" dirty="0">
                <a:solidFill>
                  <a:srgbClr val="FFFFFF"/>
                </a:solidFill>
                <a:latin typeface="Arial"/>
                <a:cs typeface="Arial"/>
              </a:rPr>
              <a:t>sets.)</a:t>
            </a:r>
            <a:endParaRPr sz="2250" dirty="0">
              <a:solidFill>
                <a:prstClr val="black"/>
              </a:solidFill>
              <a:latin typeface="Arial"/>
              <a:cs typeface="Arial"/>
            </a:endParaRPr>
          </a:p>
        </p:txBody>
      </p:sp>
      <p:sp>
        <p:nvSpPr>
          <p:cNvPr id="13" name="object 13"/>
          <p:cNvSpPr txBox="1"/>
          <p:nvPr/>
        </p:nvSpPr>
        <p:spPr>
          <a:xfrm>
            <a:off x="4562758" y="2188230"/>
            <a:ext cx="3971479" cy="1788410"/>
          </a:xfrm>
          <a:prstGeom prst="rect">
            <a:avLst/>
          </a:prstGeom>
          <a:solidFill>
            <a:srgbClr val="EE220C"/>
          </a:solidFill>
        </p:spPr>
        <p:txBody>
          <a:bodyPr vert="horz" wrap="square" lIns="0" tIns="22324" rIns="0" bIns="0" rtlCol="0">
            <a:spAutoFit/>
          </a:bodyPr>
          <a:lstStyle/>
          <a:p>
            <a:pPr marL="246004" marR="240647" algn="ctr">
              <a:lnSpc>
                <a:spcPct val="101600"/>
              </a:lnSpc>
              <a:spcBef>
                <a:spcPts val="176"/>
              </a:spcBef>
            </a:pPr>
            <a:r>
              <a:rPr sz="2250" spc="-4" dirty="0">
                <a:solidFill>
                  <a:srgbClr val="FFFFFF"/>
                </a:solidFill>
                <a:latin typeface="Arial"/>
                <a:cs typeface="Arial"/>
              </a:rPr>
              <a:t>The </a:t>
            </a:r>
            <a:r>
              <a:rPr sz="2250" spc="35" dirty="0">
                <a:solidFill>
                  <a:srgbClr val="FFFFFF"/>
                </a:solidFill>
                <a:latin typeface="Arial"/>
                <a:cs typeface="Arial"/>
              </a:rPr>
              <a:t>variance </a:t>
            </a:r>
            <a:r>
              <a:rPr sz="2250" spc="56" dirty="0">
                <a:solidFill>
                  <a:srgbClr val="FFFFFF"/>
                </a:solidFill>
                <a:latin typeface="Arial"/>
                <a:cs typeface="Arial"/>
              </a:rPr>
              <a:t>provides </a:t>
            </a:r>
            <a:r>
              <a:rPr sz="2250" spc="18" dirty="0">
                <a:solidFill>
                  <a:srgbClr val="FFFFFF"/>
                </a:solidFill>
                <a:latin typeface="Arial"/>
                <a:cs typeface="Arial"/>
              </a:rPr>
              <a:t>an  </a:t>
            </a:r>
            <a:r>
              <a:rPr sz="2250" spc="49" dirty="0">
                <a:solidFill>
                  <a:srgbClr val="FFFFFF"/>
                </a:solidFill>
                <a:latin typeface="Arial"/>
                <a:cs typeface="Arial"/>
              </a:rPr>
              <a:t>estimate </a:t>
            </a:r>
            <a:r>
              <a:rPr sz="2250" spc="80" dirty="0">
                <a:solidFill>
                  <a:srgbClr val="FFFFFF"/>
                </a:solidFill>
                <a:latin typeface="Arial"/>
                <a:cs typeface="Arial"/>
              </a:rPr>
              <a:t>of how </a:t>
            </a:r>
            <a:r>
              <a:rPr sz="2250" spc="70" dirty="0">
                <a:solidFill>
                  <a:srgbClr val="FFFFFF"/>
                </a:solidFill>
                <a:latin typeface="Arial"/>
                <a:cs typeface="Arial"/>
              </a:rPr>
              <a:t>much</a:t>
            </a:r>
            <a:r>
              <a:rPr sz="2250" spc="-236" dirty="0">
                <a:solidFill>
                  <a:srgbClr val="FFFFFF"/>
                </a:solidFill>
                <a:latin typeface="Arial"/>
                <a:cs typeface="Arial"/>
              </a:rPr>
              <a:t> </a:t>
            </a:r>
            <a:r>
              <a:rPr sz="2250" spc="53" dirty="0">
                <a:solidFill>
                  <a:srgbClr val="FFFFFF"/>
                </a:solidFill>
                <a:latin typeface="Arial"/>
                <a:cs typeface="Arial"/>
              </a:rPr>
              <a:t>the  </a:t>
            </a:r>
            <a:r>
              <a:rPr sz="2250" spc="49" dirty="0">
                <a:solidFill>
                  <a:srgbClr val="FFFFFF"/>
                </a:solidFill>
                <a:latin typeface="Arial"/>
                <a:cs typeface="Arial"/>
              </a:rPr>
              <a:t>estimate </a:t>
            </a:r>
            <a:r>
              <a:rPr sz="2250" spc="28" dirty="0">
                <a:solidFill>
                  <a:srgbClr val="FFFFFF"/>
                </a:solidFill>
                <a:latin typeface="Arial"/>
                <a:cs typeface="Arial"/>
              </a:rPr>
              <a:t>varies </a:t>
            </a:r>
            <a:r>
              <a:rPr sz="2250" spc="21" dirty="0">
                <a:solidFill>
                  <a:srgbClr val="FFFFFF"/>
                </a:solidFill>
                <a:latin typeface="Arial"/>
                <a:cs typeface="Arial"/>
              </a:rPr>
              <a:t>as </a:t>
            </a:r>
            <a:r>
              <a:rPr sz="2250" spc="60" dirty="0">
                <a:solidFill>
                  <a:srgbClr val="FFFFFF"/>
                </a:solidFill>
                <a:latin typeface="Arial"/>
                <a:cs typeface="Arial"/>
              </a:rPr>
              <a:t>we</a:t>
            </a:r>
            <a:r>
              <a:rPr sz="2250" spc="-141" dirty="0">
                <a:solidFill>
                  <a:srgbClr val="FFFFFF"/>
                </a:solidFill>
                <a:latin typeface="Arial"/>
                <a:cs typeface="Arial"/>
              </a:rPr>
              <a:t> </a:t>
            </a:r>
            <a:r>
              <a:rPr sz="2250" spc="32" dirty="0">
                <a:solidFill>
                  <a:srgbClr val="FFFFFF"/>
                </a:solidFill>
                <a:latin typeface="Arial"/>
                <a:cs typeface="Arial"/>
              </a:rPr>
              <a:t>vary  </a:t>
            </a:r>
            <a:r>
              <a:rPr sz="2250" spc="53" dirty="0">
                <a:solidFill>
                  <a:srgbClr val="FFFFFF"/>
                </a:solidFill>
                <a:latin typeface="Arial"/>
                <a:cs typeface="Arial"/>
              </a:rPr>
              <a:t>the </a:t>
            </a:r>
            <a:r>
              <a:rPr sz="2250" spc="49" dirty="0">
                <a:solidFill>
                  <a:srgbClr val="FFFFFF"/>
                </a:solidFill>
                <a:latin typeface="Arial"/>
                <a:cs typeface="Arial"/>
              </a:rPr>
              <a:t>training </a:t>
            </a:r>
            <a:r>
              <a:rPr sz="2250" spc="60" dirty="0">
                <a:solidFill>
                  <a:srgbClr val="FFFFFF"/>
                </a:solidFill>
                <a:latin typeface="Arial"/>
                <a:cs typeface="Arial"/>
              </a:rPr>
              <a:t>data </a:t>
            </a:r>
            <a:r>
              <a:rPr sz="2250" spc="-7" dirty="0">
                <a:solidFill>
                  <a:srgbClr val="FFFFFF"/>
                </a:solidFill>
                <a:latin typeface="Arial"/>
                <a:cs typeface="Arial"/>
              </a:rPr>
              <a:t>(e.g., </a:t>
            </a:r>
            <a:r>
              <a:rPr sz="2250" spc="80" dirty="0">
                <a:solidFill>
                  <a:srgbClr val="FFFFFF"/>
                </a:solidFill>
                <a:latin typeface="Arial"/>
                <a:cs typeface="Arial"/>
              </a:rPr>
              <a:t>by  </a:t>
            </a:r>
            <a:r>
              <a:rPr sz="2250" spc="25" dirty="0">
                <a:solidFill>
                  <a:srgbClr val="FFFFFF"/>
                </a:solidFill>
                <a:latin typeface="Arial"/>
                <a:cs typeface="Arial"/>
              </a:rPr>
              <a:t>resampling).</a:t>
            </a:r>
            <a:endParaRPr sz="2250">
              <a:solidFill>
                <a:prstClr val="black"/>
              </a:solidFill>
              <a:latin typeface="Arial"/>
              <a:cs typeface="Arial"/>
            </a:endParaRPr>
          </a:p>
        </p:txBody>
      </p:sp>
    </p:spTree>
    <p:extLst>
      <p:ext uri="{BB962C8B-B14F-4D97-AF65-F5344CB8AC3E}">
        <p14:creationId xmlns:p14="http://schemas.microsoft.com/office/powerpoint/2010/main" val="1787507624"/>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457200"/>
            <a:ext cx="7575947" cy="563015"/>
          </a:xfrm>
          <a:prstGeom prst="rect">
            <a:avLst/>
          </a:prstGeom>
        </p:spPr>
        <p:txBody>
          <a:bodyPr vert="horz" wrap="square" lIns="0" tIns="8930" rIns="0" bIns="0" rtlCol="0">
            <a:spAutoFit/>
          </a:bodyPr>
          <a:lstStyle/>
          <a:p>
            <a:pPr marL="8929">
              <a:spcBef>
                <a:spcPts val="70"/>
              </a:spcBef>
            </a:pPr>
            <a:r>
              <a:rPr sz="3600" spc="-11" dirty="0">
                <a:solidFill>
                  <a:prstClr val="black"/>
                </a:solidFill>
                <a:latin typeface="Arial"/>
                <a:cs typeface="Arial"/>
              </a:rPr>
              <a:t>Bias-Variance</a:t>
            </a:r>
            <a:r>
              <a:rPr sz="3600" spc="-18" dirty="0">
                <a:solidFill>
                  <a:prstClr val="black"/>
                </a:solidFill>
                <a:latin typeface="Arial"/>
                <a:cs typeface="Arial"/>
              </a:rPr>
              <a:t> </a:t>
            </a:r>
            <a:r>
              <a:rPr sz="3600" spc="4" dirty="0">
                <a:solidFill>
                  <a:prstClr val="black"/>
                </a:solidFill>
                <a:latin typeface="Arial"/>
                <a:cs typeface="Arial"/>
              </a:rPr>
              <a:t>Decomposition</a:t>
            </a:r>
            <a:endParaRPr sz="3600" dirty="0">
              <a:solidFill>
                <a:prstClr val="black"/>
              </a:solidFill>
              <a:latin typeface="Arial"/>
              <a:cs typeface="Arial"/>
            </a:endParaRPr>
          </a:p>
        </p:txBody>
      </p:sp>
      <p:sp>
        <p:nvSpPr>
          <p:cNvPr id="3" name="object 3"/>
          <p:cNvSpPr txBox="1"/>
          <p:nvPr/>
        </p:nvSpPr>
        <p:spPr>
          <a:xfrm>
            <a:off x="1686479" y="3042720"/>
            <a:ext cx="5649813" cy="498651"/>
          </a:xfrm>
          <a:prstGeom prst="rect">
            <a:avLst/>
          </a:prstGeom>
        </p:spPr>
        <p:txBody>
          <a:bodyPr vert="horz" wrap="square" lIns="0" tIns="11609" rIns="0" bIns="0" rtlCol="0">
            <a:spAutoFit/>
          </a:bodyPr>
          <a:lstStyle/>
          <a:p>
            <a:pPr marL="8929">
              <a:spcBef>
                <a:spcPts val="91"/>
              </a:spcBef>
            </a:pPr>
            <a:r>
              <a:rPr sz="3164" spc="25" dirty="0">
                <a:solidFill>
                  <a:prstClr val="black"/>
                </a:solidFill>
                <a:latin typeface="Arial"/>
                <a:cs typeface="Arial"/>
              </a:rPr>
              <a:t>Loss </a:t>
            </a:r>
            <a:r>
              <a:rPr sz="3164" spc="63" dirty="0">
                <a:solidFill>
                  <a:prstClr val="black"/>
                </a:solidFill>
                <a:latin typeface="Arial"/>
                <a:cs typeface="Arial"/>
              </a:rPr>
              <a:t>= </a:t>
            </a:r>
            <a:r>
              <a:rPr sz="3164" spc="7" dirty="0">
                <a:solidFill>
                  <a:prstClr val="black"/>
                </a:solidFill>
                <a:latin typeface="Arial"/>
                <a:cs typeface="Arial"/>
              </a:rPr>
              <a:t>Bias </a:t>
            </a:r>
            <a:r>
              <a:rPr sz="3164" spc="63" dirty="0">
                <a:solidFill>
                  <a:prstClr val="black"/>
                </a:solidFill>
                <a:latin typeface="Arial"/>
                <a:cs typeface="Arial"/>
              </a:rPr>
              <a:t>+ </a:t>
            </a:r>
            <a:r>
              <a:rPr sz="3164" spc="-42" dirty="0">
                <a:solidFill>
                  <a:prstClr val="black"/>
                </a:solidFill>
                <a:latin typeface="Arial"/>
                <a:cs typeface="Arial"/>
              </a:rPr>
              <a:t>Variance </a:t>
            </a:r>
            <a:r>
              <a:rPr sz="3164" spc="63" dirty="0">
                <a:solidFill>
                  <a:srgbClr val="D6D5D5"/>
                </a:solidFill>
                <a:latin typeface="Arial"/>
                <a:cs typeface="Arial"/>
              </a:rPr>
              <a:t>+</a:t>
            </a:r>
            <a:r>
              <a:rPr sz="3164" spc="-109" dirty="0">
                <a:solidFill>
                  <a:srgbClr val="D6D5D5"/>
                </a:solidFill>
                <a:latin typeface="Arial"/>
                <a:cs typeface="Arial"/>
              </a:rPr>
              <a:t> </a:t>
            </a:r>
            <a:r>
              <a:rPr sz="3164" spc="11" dirty="0">
                <a:solidFill>
                  <a:srgbClr val="D6D5D5"/>
                </a:solidFill>
                <a:latin typeface="Arial"/>
                <a:cs typeface="Arial"/>
              </a:rPr>
              <a:t>Noise</a:t>
            </a:r>
            <a:endParaRPr sz="3164">
              <a:solidFill>
                <a:prstClr val="black"/>
              </a:solidFill>
              <a:latin typeface="Arial"/>
              <a:cs typeface="Arial"/>
            </a:endParaRPr>
          </a:p>
        </p:txBody>
      </p:sp>
    </p:spTree>
    <p:extLst>
      <p:ext uri="{BB962C8B-B14F-4D97-AF65-F5344CB8AC3E}">
        <p14:creationId xmlns:p14="http://schemas.microsoft.com/office/powerpoint/2010/main" val="248428753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2330" y="14233"/>
            <a:ext cx="3141464" cy="658298"/>
          </a:xfrm>
          <a:prstGeom prst="rect">
            <a:avLst/>
          </a:prstGeom>
        </p:spPr>
        <p:txBody>
          <a:bodyPr vert="horz" wrap="square" lIns="0" tIns="8930" rIns="0" bIns="0" rtlCol="0" anchor="ctr">
            <a:spAutoFit/>
          </a:bodyPr>
          <a:lstStyle/>
          <a:p>
            <a:pPr marL="8929">
              <a:spcBef>
                <a:spcPts val="70"/>
              </a:spcBef>
            </a:pPr>
            <a:r>
              <a:rPr sz="4219" spc="-471" dirty="0"/>
              <a:t>T</a:t>
            </a:r>
            <a:r>
              <a:rPr sz="4219" spc="-28" dirty="0"/>
              <a:t>erminology</a:t>
            </a:r>
            <a:endParaRPr sz="4219"/>
          </a:p>
        </p:txBody>
      </p:sp>
      <p:grpSp>
        <p:nvGrpSpPr>
          <p:cNvPr id="3" name="object 3"/>
          <p:cNvGrpSpPr/>
          <p:nvPr/>
        </p:nvGrpSpPr>
        <p:grpSpPr>
          <a:xfrm>
            <a:off x="658433" y="3029138"/>
            <a:ext cx="7414320" cy="3563392"/>
            <a:chOff x="936439" y="4308107"/>
            <a:chExt cx="10544810" cy="5067935"/>
          </a:xfrm>
        </p:grpSpPr>
        <p:sp>
          <p:nvSpPr>
            <p:cNvPr id="4" name="object 4"/>
            <p:cNvSpPr/>
            <p:nvPr/>
          </p:nvSpPr>
          <p:spPr>
            <a:xfrm>
              <a:off x="1841665" y="5514924"/>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1841665" y="5514924"/>
              <a:ext cx="6845300" cy="381000"/>
            </a:xfrm>
            <a:prstGeom prst="rect">
              <a:avLst/>
            </a:prstGeom>
            <a:blipFill>
              <a:blip r:embed="rId3" cstate="print"/>
              <a:stretch>
                <a:fillRect/>
              </a:stretch>
            </a:blipFill>
          </p:spPr>
          <p:txBody>
            <a:bodyPr wrap="square" lIns="0" tIns="0" rIns="0" bIns="0" rtlCol="0"/>
            <a:lstStyle/>
            <a:p>
              <a:endParaRPr sz="1125">
                <a:solidFill>
                  <a:prstClr val="black"/>
                </a:solidFill>
              </a:endParaRPr>
            </a:p>
          </p:txBody>
        </p:sp>
        <p:sp>
          <p:nvSpPr>
            <p:cNvPr id="6" name="object 6"/>
            <p:cNvSpPr/>
            <p:nvPr/>
          </p:nvSpPr>
          <p:spPr>
            <a:xfrm>
              <a:off x="936439" y="4308107"/>
              <a:ext cx="10544810" cy="5067935"/>
            </a:xfrm>
            <a:custGeom>
              <a:avLst/>
              <a:gdLst/>
              <a:ahLst/>
              <a:cxnLst/>
              <a:rect l="l" t="t" r="r" b="b"/>
              <a:pathLst>
                <a:path w="10544810" h="5067934">
                  <a:moveTo>
                    <a:pt x="10544390" y="0"/>
                  </a:moveTo>
                  <a:lnTo>
                    <a:pt x="0" y="0"/>
                  </a:lnTo>
                  <a:lnTo>
                    <a:pt x="0" y="5067515"/>
                  </a:lnTo>
                  <a:lnTo>
                    <a:pt x="10544390" y="5067515"/>
                  </a:lnTo>
                  <a:lnTo>
                    <a:pt x="10544390" y="0"/>
                  </a:lnTo>
                  <a:close/>
                </a:path>
              </a:pathLst>
            </a:custGeom>
            <a:solidFill>
              <a:srgbClr val="FFFFFF"/>
            </a:solidFill>
          </p:spPr>
          <p:txBody>
            <a:bodyPr wrap="square" lIns="0" tIns="0" rIns="0" bIns="0" rtlCol="0"/>
            <a:lstStyle/>
            <a:p>
              <a:endParaRPr sz="1125">
                <a:solidFill>
                  <a:prstClr val="black"/>
                </a:solidFill>
              </a:endParaRPr>
            </a:p>
          </p:txBody>
        </p:sp>
        <p:sp>
          <p:nvSpPr>
            <p:cNvPr id="7" name="object 7"/>
            <p:cNvSpPr/>
            <p:nvPr/>
          </p:nvSpPr>
          <p:spPr>
            <a:xfrm>
              <a:off x="936439" y="4308107"/>
              <a:ext cx="10148430" cy="5067515"/>
            </a:xfrm>
            <a:prstGeom prst="rect">
              <a:avLst/>
            </a:prstGeom>
            <a:blipFill>
              <a:blip r:embed="rId4" cstate="print"/>
              <a:stretch>
                <a:fillRect/>
              </a:stretch>
            </a:blipFill>
          </p:spPr>
          <p:txBody>
            <a:bodyPr wrap="square" lIns="0" tIns="0" rIns="0" bIns="0" rtlCol="0"/>
            <a:lstStyle/>
            <a:p>
              <a:endParaRPr sz="1125">
                <a:solidFill>
                  <a:prstClr val="black"/>
                </a:solidFill>
              </a:endParaRPr>
            </a:p>
          </p:txBody>
        </p:sp>
      </p:grpSp>
      <p:sp>
        <p:nvSpPr>
          <p:cNvPr id="8" name="object 8"/>
          <p:cNvSpPr txBox="1"/>
          <p:nvPr/>
        </p:nvSpPr>
        <p:spPr>
          <a:xfrm>
            <a:off x="234058" y="1423538"/>
            <a:ext cx="2932956" cy="481462"/>
          </a:xfrm>
          <a:prstGeom prst="rect">
            <a:avLst/>
          </a:prstGeom>
        </p:spPr>
        <p:txBody>
          <a:bodyPr vert="horz" wrap="square" lIns="0" tIns="10716" rIns="0" bIns="0" rtlCol="0">
            <a:spAutoFit/>
          </a:bodyPr>
          <a:lstStyle/>
          <a:p>
            <a:pPr marL="26788">
              <a:spcBef>
                <a:spcPts val="84"/>
              </a:spcBef>
              <a:tabLst>
                <a:tab pos="1213055" algn="l"/>
                <a:tab pos="2364051" algn="l"/>
              </a:tabLst>
            </a:pPr>
            <a:r>
              <a:rPr sz="2531" spc="-102" dirty="0">
                <a:solidFill>
                  <a:srgbClr val="333333"/>
                </a:solidFill>
                <a:latin typeface="Arial"/>
                <a:cs typeface="Arial"/>
              </a:rPr>
              <a:t>Bias</a:t>
            </a:r>
            <a:r>
              <a:rPr sz="3058" spc="-102" dirty="0">
                <a:solidFill>
                  <a:srgbClr val="333333"/>
                </a:solidFill>
                <a:latin typeface="STIXGeneral"/>
                <a:cs typeface="STIXGeneral"/>
              </a:rPr>
              <a:t>[</a:t>
            </a:r>
            <a:r>
              <a:rPr sz="3058" i="1" spc="-102" dirty="0">
                <a:solidFill>
                  <a:srgbClr val="333333"/>
                </a:solidFill>
                <a:latin typeface="STIXGeneral"/>
                <a:cs typeface="STIXGeneral"/>
              </a:rPr>
              <a:t>θ</a:t>
            </a:r>
            <a:r>
              <a:rPr sz="3058" spc="-102" dirty="0">
                <a:solidFill>
                  <a:srgbClr val="333333"/>
                </a:solidFill>
                <a:latin typeface="STIXGeneral"/>
                <a:cs typeface="STIXGeneral"/>
              </a:rPr>
              <a:t>]</a:t>
            </a:r>
            <a:r>
              <a:rPr sz="4588" spc="-15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88" dirty="0">
                <a:solidFill>
                  <a:srgbClr val="333333"/>
                </a:solidFill>
                <a:latin typeface="STIXGeneral"/>
                <a:cs typeface="STIXGeneral"/>
              </a:rPr>
              <a:t> </a:t>
            </a:r>
            <a:r>
              <a:rPr sz="3058" i="1" spc="-161" dirty="0" smtClean="0">
                <a:solidFill>
                  <a:srgbClr val="333333"/>
                </a:solidFill>
                <a:latin typeface="STIXGeneral"/>
                <a:cs typeface="STIXGeneral"/>
              </a:rPr>
              <a:t>E</a:t>
            </a:r>
            <a:r>
              <a:rPr lang="en-IN" sz="3058" i="1" spc="-161" dirty="0" smtClean="0">
                <a:solidFill>
                  <a:srgbClr val="333333"/>
                </a:solidFill>
                <a:latin typeface="STIXGeneral"/>
                <a:cs typeface="STIXGeneral"/>
              </a:rPr>
              <a:t> </a:t>
            </a:r>
            <a:r>
              <a:rPr sz="3058" spc="-161" dirty="0" smtClean="0">
                <a:solidFill>
                  <a:srgbClr val="333333"/>
                </a:solidFill>
                <a:latin typeface="STIXGeneral"/>
                <a:cs typeface="STIXGeneral"/>
              </a:rPr>
              <a:t>[</a:t>
            </a:r>
            <a:r>
              <a:rPr sz="3058" i="1" spc="-161" dirty="0" smtClean="0">
                <a:solidFill>
                  <a:srgbClr val="333333"/>
                </a:solidFill>
                <a:latin typeface="STIXGeneral"/>
                <a:cs typeface="STIXGeneral"/>
              </a:rPr>
              <a:t>θ</a:t>
            </a:r>
            <a:r>
              <a:rPr sz="3058" spc="-161" dirty="0" smtClean="0">
                <a:solidFill>
                  <a:srgbClr val="333333"/>
                </a:solidFill>
                <a:latin typeface="STIXGeneral"/>
                <a:cs typeface="STIXGeneral"/>
              </a:rPr>
              <a:t>]</a:t>
            </a:r>
            <a:r>
              <a:rPr sz="4588" spc="-243" baseline="14048" dirty="0">
                <a:solidFill>
                  <a:srgbClr val="333333"/>
                </a:solidFill>
                <a:latin typeface="STIXGeneral"/>
                <a:cs typeface="STIXGeneral"/>
              </a:rPr>
              <a:t>̂	</a:t>
            </a:r>
            <a:r>
              <a:rPr sz="3058" spc="11" dirty="0">
                <a:solidFill>
                  <a:srgbClr val="333333"/>
                </a:solidFill>
                <a:latin typeface="STIXGeneral"/>
                <a:cs typeface="STIXGeneral"/>
              </a:rPr>
              <a:t>−</a:t>
            </a:r>
            <a:r>
              <a:rPr sz="3058" spc="-137" dirty="0">
                <a:solidFill>
                  <a:srgbClr val="333333"/>
                </a:solidFill>
                <a:latin typeface="STIXGeneral"/>
                <a:cs typeface="STIXGeneral"/>
              </a:rPr>
              <a:t> </a:t>
            </a:r>
            <a:r>
              <a:rPr sz="3058" i="1" spc="7" dirty="0">
                <a:solidFill>
                  <a:srgbClr val="333333"/>
                </a:solidFill>
                <a:latin typeface="STIXGeneral"/>
                <a:cs typeface="STIXGeneral"/>
              </a:rPr>
              <a:t>θ</a:t>
            </a:r>
            <a:endParaRPr sz="3058" dirty="0">
              <a:solidFill>
                <a:prstClr val="black"/>
              </a:solidFill>
              <a:latin typeface="STIXGeneral"/>
              <a:cs typeface="STIXGeneral"/>
            </a:endParaRPr>
          </a:p>
        </p:txBody>
      </p:sp>
      <p:sp>
        <p:nvSpPr>
          <p:cNvPr id="9" name="object 9"/>
          <p:cNvSpPr txBox="1"/>
          <p:nvPr/>
        </p:nvSpPr>
        <p:spPr>
          <a:xfrm>
            <a:off x="4683478" y="1385140"/>
            <a:ext cx="3729930" cy="470175"/>
          </a:xfrm>
          <a:prstGeom prst="rect">
            <a:avLst/>
          </a:prstGeom>
        </p:spPr>
        <p:txBody>
          <a:bodyPr vert="horz" wrap="square" lIns="0" tIns="10269" rIns="0" bIns="0" rtlCol="0">
            <a:spAutoFit/>
          </a:bodyPr>
          <a:lstStyle/>
          <a:p>
            <a:pPr marL="26788">
              <a:spcBef>
                <a:spcPts val="81"/>
              </a:spcBef>
              <a:tabLst>
                <a:tab pos="1018841" algn="l"/>
                <a:tab pos="2737745" algn="l"/>
              </a:tabLst>
            </a:pPr>
            <a:r>
              <a:rPr sz="2461" spc="-158" dirty="0">
                <a:solidFill>
                  <a:srgbClr val="333333"/>
                </a:solidFill>
                <a:latin typeface="Arial"/>
                <a:cs typeface="Arial"/>
              </a:rPr>
              <a:t>Var</a:t>
            </a:r>
            <a:r>
              <a:rPr sz="2988" spc="-158" dirty="0">
                <a:solidFill>
                  <a:srgbClr val="333333"/>
                </a:solidFill>
                <a:latin typeface="STIXGeneral"/>
                <a:cs typeface="STIXGeneral"/>
              </a:rPr>
              <a:t>[</a:t>
            </a:r>
            <a:r>
              <a:rPr sz="2988" i="1" spc="-158" dirty="0">
                <a:solidFill>
                  <a:srgbClr val="333333"/>
                </a:solidFill>
                <a:latin typeface="STIXGeneral"/>
                <a:cs typeface="STIXGeneral"/>
              </a:rPr>
              <a:t>θ</a:t>
            </a:r>
            <a:r>
              <a:rPr sz="2988" spc="-158" dirty="0">
                <a:solidFill>
                  <a:srgbClr val="333333"/>
                </a:solidFill>
                <a:latin typeface="STIXGeneral"/>
                <a:cs typeface="STIXGeneral"/>
              </a:rPr>
              <a:t>]</a:t>
            </a:r>
            <a:r>
              <a:rPr sz="4482" spc="-237" baseline="14379" dirty="0">
                <a:solidFill>
                  <a:srgbClr val="333333"/>
                </a:solidFill>
                <a:latin typeface="STIXGeneral"/>
                <a:cs typeface="STIXGeneral"/>
              </a:rPr>
              <a:t>̂	</a:t>
            </a:r>
            <a:r>
              <a:rPr sz="2988" spc="4" dirty="0">
                <a:solidFill>
                  <a:srgbClr val="333333"/>
                </a:solidFill>
                <a:latin typeface="STIXGeneral"/>
                <a:cs typeface="STIXGeneral"/>
              </a:rPr>
              <a:t>=</a:t>
            </a:r>
            <a:r>
              <a:rPr sz="2988" spc="91" dirty="0">
                <a:solidFill>
                  <a:srgbClr val="333333"/>
                </a:solidFill>
                <a:latin typeface="STIXGeneral"/>
                <a:cs typeface="STIXGeneral"/>
              </a:rPr>
              <a:t> </a:t>
            </a:r>
            <a:r>
              <a:rPr sz="2988" i="1" spc="4" dirty="0">
                <a:solidFill>
                  <a:srgbClr val="333333"/>
                </a:solidFill>
                <a:latin typeface="STIXGeneral"/>
                <a:cs typeface="STIXGeneral"/>
              </a:rPr>
              <a:t>E</a:t>
            </a:r>
            <a:r>
              <a:rPr sz="2988" i="1" spc="-246" dirty="0">
                <a:solidFill>
                  <a:srgbClr val="333333"/>
                </a:solidFill>
                <a:latin typeface="STIXGeneral"/>
                <a:cs typeface="STIXGeneral"/>
              </a:rPr>
              <a:t> </a:t>
            </a:r>
            <a:r>
              <a:rPr sz="2800" spc="-174" dirty="0">
                <a:solidFill>
                  <a:srgbClr val="333333"/>
                </a:solidFill>
                <a:latin typeface="STIXSizeTwoSym"/>
                <a:cs typeface="STIXSizeTwoSym"/>
              </a:rPr>
              <a:t>[</a:t>
            </a:r>
            <a:r>
              <a:rPr sz="2988" spc="-116" dirty="0">
                <a:solidFill>
                  <a:srgbClr val="333333"/>
                </a:solidFill>
                <a:latin typeface="STIXGeneral"/>
                <a:cs typeface="STIXGeneral"/>
              </a:rPr>
              <a:t>(</a:t>
            </a:r>
            <a:r>
              <a:rPr sz="2988" i="1" spc="-116" dirty="0">
                <a:solidFill>
                  <a:srgbClr val="333333"/>
                </a:solidFill>
                <a:latin typeface="STIXGeneral"/>
                <a:cs typeface="STIXGeneral"/>
              </a:rPr>
              <a:t>E</a:t>
            </a:r>
            <a:r>
              <a:rPr sz="2988" spc="-116" dirty="0">
                <a:solidFill>
                  <a:srgbClr val="333333"/>
                </a:solidFill>
                <a:latin typeface="STIXGeneral"/>
                <a:cs typeface="STIXGeneral"/>
              </a:rPr>
              <a:t>[</a:t>
            </a:r>
            <a:r>
              <a:rPr sz="2988" i="1" spc="-116" dirty="0">
                <a:solidFill>
                  <a:srgbClr val="333333"/>
                </a:solidFill>
                <a:latin typeface="STIXGeneral"/>
                <a:cs typeface="STIXGeneral"/>
              </a:rPr>
              <a:t>θ</a:t>
            </a:r>
            <a:r>
              <a:rPr sz="2988" spc="-116" dirty="0">
                <a:solidFill>
                  <a:srgbClr val="333333"/>
                </a:solidFill>
                <a:latin typeface="STIXGeneral"/>
                <a:cs typeface="STIXGeneral"/>
              </a:rPr>
              <a:t>]</a:t>
            </a:r>
            <a:r>
              <a:rPr sz="4482" spc="-174" baseline="14379" dirty="0">
                <a:solidFill>
                  <a:srgbClr val="333333"/>
                </a:solidFill>
                <a:latin typeface="STIXGeneral"/>
                <a:cs typeface="STIXGeneral"/>
              </a:rPr>
              <a:t>̂	</a:t>
            </a:r>
            <a:r>
              <a:rPr sz="2988" spc="4" dirty="0">
                <a:solidFill>
                  <a:srgbClr val="333333"/>
                </a:solidFill>
                <a:latin typeface="STIXGeneral"/>
                <a:cs typeface="STIXGeneral"/>
              </a:rPr>
              <a:t>− </a:t>
            </a:r>
            <a:r>
              <a:rPr sz="2988" i="1" spc="-271" dirty="0">
                <a:solidFill>
                  <a:srgbClr val="333333"/>
                </a:solidFill>
                <a:latin typeface="STIXGeneral"/>
                <a:cs typeface="STIXGeneral"/>
              </a:rPr>
              <a:t>θ</a:t>
            </a:r>
            <a:r>
              <a:rPr sz="2988" spc="-271" dirty="0">
                <a:solidFill>
                  <a:srgbClr val="333333"/>
                </a:solidFill>
                <a:latin typeface="STIXGeneral"/>
                <a:cs typeface="STIXGeneral"/>
              </a:rPr>
              <a:t>)</a:t>
            </a:r>
            <a:r>
              <a:rPr sz="4482" spc="-406" baseline="14379" dirty="0">
                <a:solidFill>
                  <a:srgbClr val="333333"/>
                </a:solidFill>
                <a:latin typeface="STIXGeneral"/>
                <a:cs typeface="STIXGeneral"/>
              </a:rPr>
              <a:t>̂</a:t>
            </a:r>
            <a:r>
              <a:rPr sz="4482" spc="-105" baseline="14379" dirty="0">
                <a:solidFill>
                  <a:srgbClr val="333333"/>
                </a:solidFill>
                <a:latin typeface="STIXGeneral"/>
                <a:cs typeface="STIXGeneral"/>
              </a:rPr>
              <a:t> </a:t>
            </a:r>
            <a:r>
              <a:rPr sz="2800"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2800" dirty="0">
              <a:solidFill>
                <a:prstClr val="black"/>
              </a:solidFill>
              <a:latin typeface="STIXSizeTwoSym"/>
              <a:cs typeface="STIXSizeTwoSym"/>
            </a:endParaRPr>
          </a:p>
        </p:txBody>
      </p:sp>
      <p:sp>
        <p:nvSpPr>
          <p:cNvPr id="10" name="object 10"/>
          <p:cNvSpPr txBox="1"/>
          <p:nvPr/>
        </p:nvSpPr>
        <p:spPr>
          <a:xfrm>
            <a:off x="5447904" y="3160184"/>
            <a:ext cx="2389584" cy="571607"/>
          </a:xfrm>
          <a:prstGeom prst="rect">
            <a:avLst/>
          </a:prstGeom>
        </p:spPr>
        <p:txBody>
          <a:bodyPr vert="horz" wrap="square" lIns="0" tIns="8930" rIns="0" bIns="0" rtlCol="0">
            <a:spAutoFit/>
          </a:bodyPr>
          <a:lstStyle/>
          <a:p>
            <a:pPr marL="125011" marR="3572" indent="-116528">
              <a:spcBef>
                <a:spcPts val="70"/>
              </a:spcBef>
            </a:pPr>
            <a:r>
              <a:rPr sz="1828" spc="-35" dirty="0">
                <a:solidFill>
                  <a:prstClr val="black"/>
                </a:solidFill>
                <a:latin typeface="Arial"/>
                <a:cs typeface="Arial"/>
              </a:rPr>
              <a:t>(we </a:t>
            </a:r>
            <a:r>
              <a:rPr sz="1828" spc="-4" dirty="0">
                <a:solidFill>
                  <a:prstClr val="black"/>
                </a:solidFill>
                <a:latin typeface="Arial"/>
                <a:cs typeface="Arial"/>
              </a:rPr>
              <a:t>ignore </a:t>
            </a:r>
            <a:r>
              <a:rPr sz="1828" dirty="0">
                <a:solidFill>
                  <a:prstClr val="black"/>
                </a:solidFill>
                <a:latin typeface="Arial"/>
                <a:cs typeface="Arial"/>
              </a:rPr>
              <a:t>noise in </a:t>
            </a:r>
            <a:r>
              <a:rPr sz="1828" spc="18" dirty="0">
                <a:solidFill>
                  <a:prstClr val="black"/>
                </a:solidFill>
                <a:latin typeface="Arial"/>
                <a:cs typeface="Arial"/>
              </a:rPr>
              <a:t>this  </a:t>
            </a:r>
            <a:r>
              <a:rPr sz="1828" spc="4" dirty="0">
                <a:solidFill>
                  <a:prstClr val="black"/>
                </a:solidFill>
                <a:latin typeface="Arial"/>
                <a:cs typeface="Arial"/>
              </a:rPr>
              <a:t>lecture </a:t>
            </a:r>
            <a:r>
              <a:rPr sz="1828" spc="21" dirty="0">
                <a:solidFill>
                  <a:prstClr val="black"/>
                </a:solidFill>
                <a:latin typeface="Arial"/>
                <a:cs typeface="Arial"/>
              </a:rPr>
              <a:t>for</a:t>
            </a:r>
            <a:r>
              <a:rPr sz="1828" spc="-18" dirty="0">
                <a:solidFill>
                  <a:prstClr val="black"/>
                </a:solidFill>
                <a:latin typeface="Arial"/>
                <a:cs typeface="Arial"/>
              </a:rPr>
              <a:t> </a:t>
            </a:r>
            <a:r>
              <a:rPr sz="1828" spc="7" dirty="0">
                <a:solidFill>
                  <a:prstClr val="black"/>
                </a:solidFill>
                <a:latin typeface="Arial"/>
                <a:cs typeface="Arial"/>
              </a:rPr>
              <a:t>simplicity)</a:t>
            </a:r>
            <a:endParaRPr sz="1828">
              <a:solidFill>
                <a:prstClr val="black"/>
              </a:solidFill>
              <a:latin typeface="Arial"/>
              <a:cs typeface="Arial"/>
            </a:endParaRPr>
          </a:p>
        </p:txBody>
      </p:sp>
      <p:sp>
        <p:nvSpPr>
          <p:cNvPr id="11" name="object 11"/>
          <p:cNvSpPr txBox="1"/>
          <p:nvPr/>
        </p:nvSpPr>
        <p:spPr>
          <a:xfrm>
            <a:off x="2562543" y="2181290"/>
            <a:ext cx="1401514" cy="476914"/>
          </a:xfrm>
          <a:prstGeom prst="rect">
            <a:avLst/>
          </a:prstGeom>
        </p:spPr>
        <p:txBody>
          <a:bodyPr vert="horz" wrap="square" lIns="0" tIns="11609" rIns="0" bIns="0" rtlCol="0">
            <a:spAutoFit/>
          </a:bodyPr>
          <a:lstStyle/>
          <a:p>
            <a:pPr marL="8929">
              <a:spcBef>
                <a:spcPts val="91"/>
              </a:spcBef>
            </a:pPr>
            <a:r>
              <a:rPr sz="3023" spc="32" dirty="0">
                <a:solidFill>
                  <a:prstClr val="black"/>
                </a:solidFill>
                <a:latin typeface="Arial"/>
                <a:cs typeface="Arial"/>
              </a:rPr>
              <a:t>Intuition</a:t>
            </a:r>
            <a:endParaRPr sz="3023">
              <a:solidFill>
                <a:prstClr val="black"/>
              </a:solidFill>
              <a:latin typeface="Arial"/>
              <a:cs typeface="Arial"/>
            </a:endParaRPr>
          </a:p>
        </p:txBody>
      </p:sp>
    </p:spTree>
    <p:extLst>
      <p:ext uri="{BB962C8B-B14F-4D97-AF65-F5344CB8AC3E}">
        <p14:creationId xmlns:p14="http://schemas.microsoft.com/office/powerpoint/2010/main" val="1970289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28"/>
          <p:cNvSpPr/>
          <p:nvPr/>
        </p:nvSpPr>
        <p:spPr>
          <a:xfrm>
            <a:off x="84963" y="1412452"/>
            <a:ext cx="8953500" cy="18663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7" name="Google Shape;687;p28"/>
          <p:cNvSpPr txBox="1">
            <a:spLocks noGrp="1"/>
          </p:cNvSpPr>
          <p:nvPr>
            <p:ph type="title"/>
          </p:nvPr>
        </p:nvSpPr>
        <p:spPr>
          <a:xfrm>
            <a:off x="35859" y="708175"/>
            <a:ext cx="9677400" cy="1229400"/>
          </a:xfrm>
          <a:prstGeom prst="rect">
            <a:avLst/>
          </a:prstGeom>
          <a:noFill/>
          <a:ln>
            <a:noFill/>
          </a:ln>
        </p:spPr>
        <p:txBody>
          <a:bodyPr spcFirstLastPara="1" wrap="square" lIns="0" tIns="149850" rIns="0" bIns="0" anchor="t" anchorCtr="0">
            <a:noAutofit/>
          </a:bodyPr>
          <a:lstStyle/>
          <a:p>
            <a:pPr marL="12700" marR="5080" lvl="0" indent="0" algn="l" rtl="0">
              <a:lnSpc>
                <a:spcPct val="79500"/>
              </a:lnSpc>
              <a:spcBef>
                <a:spcPts val="0"/>
              </a:spcBef>
              <a:spcAft>
                <a:spcPts val="0"/>
              </a:spcAft>
              <a:buClr>
                <a:schemeClr val="dk1"/>
              </a:buClr>
              <a:buSzPts val="3600"/>
              <a:buFont typeface="Calibri"/>
              <a:buNone/>
            </a:pPr>
            <a:r>
              <a:rPr lang="en-US" sz="3600" b="1"/>
              <a:t>Automatic Speech Recognition</a:t>
            </a:r>
            <a:endParaRPr sz="3600" b="1"/>
          </a:p>
        </p:txBody>
      </p:sp>
      <p:sp>
        <p:nvSpPr>
          <p:cNvPr id="688" name="Google Shape;688;p28"/>
          <p:cNvSpPr/>
          <p:nvPr/>
        </p:nvSpPr>
        <p:spPr>
          <a:xfrm>
            <a:off x="84963" y="3980584"/>
            <a:ext cx="3917746" cy="257261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689" name="Google Shape;689;p28"/>
          <p:cNvSpPr txBox="1"/>
          <p:nvPr/>
        </p:nvSpPr>
        <p:spPr>
          <a:xfrm>
            <a:off x="84963" y="3214137"/>
            <a:ext cx="8519100" cy="746400"/>
          </a:xfrm>
          <a:prstGeom prst="rect">
            <a:avLst/>
          </a:prstGeom>
          <a:noFill/>
          <a:ln>
            <a:noFill/>
          </a:ln>
        </p:spPr>
        <p:txBody>
          <a:bodyPr spcFirstLastPara="1" wrap="square" lIns="0" tIns="12700" rIns="0" bIns="0" anchor="t" anchorCtr="0">
            <a:noAutofit/>
          </a:bodyPr>
          <a:lstStyle/>
          <a:p>
            <a:pPr marL="469900"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ML used to predict phoneme states from sound spectrogram </a:t>
            </a:r>
            <a:r>
              <a:rPr lang="en-US" sz="1800">
                <a:solidFill>
                  <a:schemeClr val="dk1"/>
                </a:solidFill>
                <a:latin typeface="Trebuchet MS"/>
                <a:ea typeface="Trebuchet MS"/>
                <a:cs typeface="Trebuchet MS"/>
                <a:sym typeface="Trebuchet MS"/>
              </a:rPr>
              <a:t>Deep Learning Based Results</a:t>
            </a:r>
            <a:endParaRPr sz="1800">
              <a:solidFill>
                <a:schemeClr val="dk1"/>
              </a:solidFill>
              <a:latin typeface="Trebuchet MS"/>
              <a:ea typeface="Trebuchet MS"/>
              <a:cs typeface="Trebuchet MS"/>
              <a:sym typeface="Trebuchet MS"/>
            </a:endParaRPr>
          </a:p>
        </p:txBody>
      </p:sp>
      <p:graphicFrame>
        <p:nvGraphicFramePr>
          <p:cNvPr id="690" name="Google Shape;690;p28"/>
          <p:cNvGraphicFramePr/>
          <p:nvPr/>
        </p:nvGraphicFramePr>
        <p:xfrm>
          <a:off x="4241476" y="3924975"/>
          <a:ext cx="4774575" cy="927900"/>
        </p:xfrm>
        <a:graphic>
          <a:graphicData uri="http://schemas.openxmlformats.org/drawingml/2006/table">
            <a:tbl>
              <a:tblPr>
                <a:noFill/>
                <a:tableStyleId>{09FD8CF5-2730-4DF0-979E-36500207B637}</a:tableStyleId>
              </a:tblPr>
              <a:tblGrid>
                <a:gridCol w="1667500"/>
                <a:gridCol w="519425"/>
                <a:gridCol w="508000"/>
                <a:gridCol w="509275"/>
                <a:gridCol w="520075"/>
                <a:gridCol w="509275"/>
                <a:gridCol w="541025"/>
              </a:tblGrid>
              <a:tr h="557050">
                <a:tc>
                  <a:txBody>
                    <a:bodyPr/>
                    <a:lstStyle/>
                    <a:p>
                      <a:pPr marL="97790" marR="0" lvl="0" indent="0" algn="l"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 Hidden Layers</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065"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2700"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8</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c>
                  <a:txBody>
                    <a:bodyPr/>
                    <a:lstStyle/>
                    <a:p>
                      <a:pPr marL="13334" marR="0" lvl="0" indent="0" algn="ctr" rtl="0">
                        <a:lnSpc>
                          <a:spcPct val="100000"/>
                        </a:lnSpc>
                        <a:spcBef>
                          <a:spcPts val="0"/>
                        </a:spcBef>
                        <a:spcAft>
                          <a:spcPts val="0"/>
                        </a:spcAft>
                        <a:buClr>
                          <a:srgbClr val="FFFFFF"/>
                        </a:buClr>
                        <a:buSzPts val="1400"/>
                        <a:buFont typeface="Trebuchet MS"/>
                        <a:buNone/>
                      </a:pPr>
                      <a:r>
                        <a:rPr lang="en-US" sz="1400" b="1" u="none" strike="noStrike" cap="none">
                          <a:solidFill>
                            <a:srgbClr val="FFFFFF"/>
                          </a:solidFill>
                          <a:latin typeface="Trebuchet MS"/>
                          <a:ea typeface="Trebuchet MS"/>
                          <a:cs typeface="Trebuchet MS"/>
                          <a:sym typeface="Trebuchet MS"/>
                        </a:rPr>
                        <a:t>12</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4F81BD"/>
                    </a:solidFill>
                  </a:tcPr>
                </a:tc>
              </a:tr>
              <a:tr h="370850">
                <a:tc>
                  <a:txBody>
                    <a:bodyPr/>
                    <a:lstStyle/>
                    <a:p>
                      <a:pPr marL="97790" marR="0" lvl="0" indent="0" algn="l"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Word Error Rate %</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16.0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12.8</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11.4</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10.9</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2700"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11.0</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c>
                  <a:txBody>
                    <a:bodyPr/>
                    <a:lstStyle/>
                    <a:p>
                      <a:pPr marL="13334" marR="0" lvl="0" indent="0" algn="ctr" rtl="0">
                        <a:lnSpc>
                          <a:spcPct val="100000"/>
                        </a:lnSpc>
                        <a:spcBef>
                          <a:spcPts val="0"/>
                        </a:spcBef>
                        <a:spcAft>
                          <a:spcPts val="0"/>
                        </a:spcAft>
                        <a:buClr>
                          <a:schemeClr val="dk1"/>
                        </a:buClr>
                        <a:buSzPts val="1400"/>
                        <a:buFont typeface="Trebuchet MS"/>
                        <a:buNone/>
                      </a:pPr>
                      <a:r>
                        <a:rPr lang="en-US" sz="1400" u="none" strike="noStrike" cap="none">
                          <a:latin typeface="Trebuchet MS"/>
                          <a:ea typeface="Trebuchet MS"/>
                          <a:cs typeface="Trebuchet MS"/>
                          <a:sym typeface="Trebuchet MS"/>
                        </a:rPr>
                        <a:t>11.1</a:t>
                      </a:r>
                      <a:endParaRPr sz="1400" u="none" strike="noStrike" cap="none">
                        <a:latin typeface="Trebuchet MS"/>
                        <a:ea typeface="Trebuchet MS"/>
                        <a:cs typeface="Trebuchet MS"/>
                        <a:sym typeface="Trebuchet MS"/>
                      </a:endParaRPr>
                    </a:p>
                  </a:txBody>
                  <a:tcPr marL="0" marR="0" marT="33025" marB="0">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0D8E8"/>
                    </a:solidFill>
                  </a:tcPr>
                </a:tc>
              </a:tr>
            </a:tbl>
          </a:graphicData>
        </a:graphic>
      </p:graphicFrame>
      <p:sp>
        <p:nvSpPr>
          <p:cNvPr id="691" name="Google Shape;691;p28"/>
          <p:cNvSpPr txBox="1"/>
          <p:nvPr/>
        </p:nvSpPr>
        <p:spPr>
          <a:xfrm>
            <a:off x="4343400" y="5064863"/>
            <a:ext cx="4583400" cy="1125300"/>
          </a:xfrm>
          <a:prstGeom prst="rect">
            <a:avLst/>
          </a:prstGeom>
          <a:noFill/>
          <a:ln>
            <a:noFill/>
          </a:ln>
        </p:spPr>
        <p:txBody>
          <a:bodyPr spcFirstLastPara="1" wrap="square" lIns="0" tIns="133350" rIns="0" bIns="0" anchor="t" anchorCtr="0">
            <a:noAutofit/>
          </a:bodyPr>
          <a:lstStyle/>
          <a:p>
            <a:pPr marL="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Baseline Gaussian Mixture Model based word error rate = 15.4%</a:t>
            </a:r>
            <a:endParaRPr sz="1800">
              <a:solidFill>
                <a:schemeClr val="dk1"/>
              </a:solidFill>
              <a:latin typeface="Trebuchet MS"/>
              <a:ea typeface="Trebuchet MS"/>
              <a:cs typeface="Trebuchet MS"/>
              <a:sym typeface="Trebuchet MS"/>
            </a:endParaRPr>
          </a:p>
          <a:p>
            <a:pPr marL="12700" marR="469265" lvl="0" indent="0" algn="l" rtl="0">
              <a:lnSpc>
                <a:spcPct val="101200"/>
              </a:lnSpc>
              <a:spcBef>
                <a:spcPts val="72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[Zeiler et al. “On rectified linear units for speech  recognition” ICASSP 2013]</a:t>
            </a:r>
            <a:endParaRPr sz="1200">
              <a:solidFill>
                <a:schemeClr val="dk1"/>
              </a:solidFill>
              <a:latin typeface="Trebuchet MS"/>
              <a:ea typeface="Trebuchet MS"/>
              <a:cs typeface="Trebuchet MS"/>
              <a:sym typeface="Trebuchet MS"/>
            </a:endParaRPr>
          </a:p>
        </p:txBody>
      </p:sp>
      <p:sp>
        <p:nvSpPr>
          <p:cNvPr id="692" name="Google Shape;692;p28"/>
          <p:cNvSpPr txBox="1"/>
          <p:nvPr/>
        </p:nvSpPr>
        <p:spPr>
          <a:xfrm>
            <a:off x="4343400" y="6673113"/>
            <a:ext cx="4134600" cy="2082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Slide credit: Eric Eaton</a:t>
            </a:r>
            <a:endParaRPr sz="1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533400" y="457200"/>
            <a:ext cx="7575947" cy="563015"/>
          </a:xfrm>
          <a:prstGeom prst="rect">
            <a:avLst/>
          </a:prstGeom>
        </p:spPr>
        <p:txBody>
          <a:bodyPr vert="horz" wrap="square" lIns="0" tIns="8930" rIns="0" bIns="0" rtlCol="0">
            <a:spAutoFit/>
          </a:bodyPr>
          <a:lstStyle/>
          <a:p>
            <a:pPr marL="8929">
              <a:spcBef>
                <a:spcPts val="70"/>
              </a:spcBef>
            </a:pPr>
            <a:r>
              <a:rPr sz="3600" spc="-11" dirty="0">
                <a:solidFill>
                  <a:prstClr val="black"/>
                </a:solidFill>
                <a:latin typeface="Arial"/>
                <a:cs typeface="Arial"/>
              </a:rPr>
              <a:t>Bias-Variance</a:t>
            </a:r>
            <a:r>
              <a:rPr sz="3600" spc="-18" dirty="0">
                <a:solidFill>
                  <a:prstClr val="black"/>
                </a:solidFill>
                <a:latin typeface="Arial"/>
                <a:cs typeface="Arial"/>
              </a:rPr>
              <a:t> </a:t>
            </a:r>
            <a:r>
              <a:rPr sz="3600" spc="4" dirty="0">
                <a:solidFill>
                  <a:prstClr val="black"/>
                </a:solidFill>
                <a:latin typeface="Arial"/>
                <a:cs typeface="Arial"/>
              </a:rPr>
              <a:t>Decomposition</a:t>
            </a:r>
            <a:endParaRPr sz="3600" dirty="0">
              <a:solidFill>
                <a:prstClr val="black"/>
              </a:solidFill>
              <a:latin typeface="Arial"/>
              <a:cs typeface="Arial"/>
            </a:endParaRPr>
          </a:p>
        </p:txBody>
      </p:sp>
      <p:sp>
        <p:nvSpPr>
          <p:cNvPr id="3" name="object 3"/>
          <p:cNvSpPr txBox="1"/>
          <p:nvPr/>
        </p:nvSpPr>
        <p:spPr>
          <a:xfrm>
            <a:off x="1686479" y="3042720"/>
            <a:ext cx="5649813" cy="498651"/>
          </a:xfrm>
          <a:prstGeom prst="rect">
            <a:avLst/>
          </a:prstGeom>
        </p:spPr>
        <p:txBody>
          <a:bodyPr vert="horz" wrap="square" lIns="0" tIns="11609" rIns="0" bIns="0" rtlCol="0">
            <a:spAutoFit/>
          </a:bodyPr>
          <a:lstStyle/>
          <a:p>
            <a:pPr marL="8929">
              <a:spcBef>
                <a:spcPts val="91"/>
              </a:spcBef>
            </a:pPr>
            <a:r>
              <a:rPr sz="3164" spc="25" dirty="0">
                <a:solidFill>
                  <a:prstClr val="black"/>
                </a:solidFill>
                <a:latin typeface="Arial"/>
                <a:cs typeface="Arial"/>
              </a:rPr>
              <a:t>Loss </a:t>
            </a:r>
            <a:r>
              <a:rPr sz="3164" spc="63" dirty="0">
                <a:solidFill>
                  <a:prstClr val="black"/>
                </a:solidFill>
                <a:latin typeface="Arial"/>
                <a:cs typeface="Arial"/>
              </a:rPr>
              <a:t>= </a:t>
            </a:r>
            <a:r>
              <a:rPr sz="3164" spc="7" dirty="0">
                <a:solidFill>
                  <a:prstClr val="black"/>
                </a:solidFill>
                <a:latin typeface="Arial"/>
                <a:cs typeface="Arial"/>
              </a:rPr>
              <a:t>Bias </a:t>
            </a:r>
            <a:r>
              <a:rPr sz="3164" spc="63" dirty="0">
                <a:solidFill>
                  <a:prstClr val="black"/>
                </a:solidFill>
                <a:latin typeface="Arial"/>
                <a:cs typeface="Arial"/>
              </a:rPr>
              <a:t>+ </a:t>
            </a:r>
            <a:r>
              <a:rPr sz="3164" spc="-42" dirty="0">
                <a:solidFill>
                  <a:prstClr val="black"/>
                </a:solidFill>
                <a:latin typeface="Arial"/>
                <a:cs typeface="Arial"/>
              </a:rPr>
              <a:t>Variance </a:t>
            </a:r>
            <a:r>
              <a:rPr sz="3164" spc="63" dirty="0">
                <a:solidFill>
                  <a:srgbClr val="D6D5D5"/>
                </a:solidFill>
                <a:latin typeface="Arial"/>
                <a:cs typeface="Arial"/>
              </a:rPr>
              <a:t>+</a:t>
            </a:r>
            <a:r>
              <a:rPr sz="3164" spc="-109" dirty="0">
                <a:solidFill>
                  <a:srgbClr val="D6D5D5"/>
                </a:solidFill>
                <a:latin typeface="Arial"/>
                <a:cs typeface="Arial"/>
              </a:rPr>
              <a:t> </a:t>
            </a:r>
            <a:r>
              <a:rPr sz="3164" spc="11" dirty="0">
                <a:solidFill>
                  <a:srgbClr val="D6D5D5"/>
                </a:solidFill>
                <a:latin typeface="Arial"/>
                <a:cs typeface="Arial"/>
              </a:rPr>
              <a:t>Noise</a:t>
            </a:r>
            <a:endParaRPr sz="3164">
              <a:solidFill>
                <a:prstClr val="black"/>
              </a:solidFill>
              <a:latin typeface="Arial"/>
              <a:cs typeface="Arial"/>
            </a:endParaRPr>
          </a:p>
        </p:txBody>
      </p:sp>
    </p:spTree>
    <p:extLst>
      <p:ext uri="{BB962C8B-B14F-4D97-AF65-F5344CB8AC3E}">
        <p14:creationId xmlns:p14="http://schemas.microsoft.com/office/powerpoint/2010/main" val="2334224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557563"/>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dirty="0"/>
          </a:p>
        </p:txBody>
      </p:sp>
      <p:grpSp>
        <p:nvGrpSpPr>
          <p:cNvPr id="3" name="object 3"/>
          <p:cNvGrpSpPr/>
          <p:nvPr/>
        </p:nvGrpSpPr>
        <p:grpSpPr>
          <a:xfrm>
            <a:off x="214109" y="1766462"/>
            <a:ext cx="3769221" cy="639812"/>
            <a:chOff x="304510" y="2512301"/>
            <a:chExt cx="5360670" cy="909955"/>
          </a:xfrm>
        </p:grpSpPr>
        <p:sp>
          <p:nvSpPr>
            <p:cNvPr id="4" name="object 4"/>
            <p:cNvSpPr/>
            <p:nvPr/>
          </p:nvSpPr>
          <p:spPr>
            <a:xfrm>
              <a:off x="432478" y="3040951"/>
              <a:ext cx="5232400" cy="381000"/>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
          <p:nvSpPr>
            <p:cNvPr id="5" name="object 5"/>
            <p:cNvSpPr/>
            <p:nvPr/>
          </p:nvSpPr>
          <p:spPr>
            <a:xfrm>
              <a:off x="304510" y="2512301"/>
              <a:ext cx="3725545" cy="669925"/>
            </a:xfrm>
            <a:custGeom>
              <a:avLst/>
              <a:gdLst/>
              <a:ahLst/>
              <a:cxnLst/>
              <a:rect l="l" t="t" r="r" b="b"/>
              <a:pathLst>
                <a:path w="3725545" h="669925">
                  <a:moveTo>
                    <a:pt x="0" y="0"/>
                  </a:moveTo>
                  <a:lnTo>
                    <a:pt x="3725313" y="0"/>
                  </a:lnTo>
                  <a:lnTo>
                    <a:pt x="3725313" y="669798"/>
                  </a:lnTo>
                  <a:lnTo>
                    <a:pt x="0" y="669798"/>
                  </a:lnTo>
                  <a:lnTo>
                    <a:pt x="0" y="0"/>
                  </a:lnTo>
                  <a:close/>
                </a:path>
              </a:pathLst>
            </a:custGeom>
            <a:solidFill>
              <a:srgbClr val="FFFFFF"/>
            </a:solidFill>
          </p:spPr>
          <p:txBody>
            <a:bodyPr wrap="square" lIns="0" tIns="0" rIns="0" bIns="0" rtlCol="0"/>
            <a:lstStyle/>
            <a:p>
              <a:endParaRPr sz="1125">
                <a:solidFill>
                  <a:prstClr val="black"/>
                </a:solidFill>
              </a:endParaRPr>
            </a:p>
          </p:txBody>
        </p:sp>
      </p:grpSp>
      <p:sp>
        <p:nvSpPr>
          <p:cNvPr id="6" name="object 6"/>
          <p:cNvSpPr txBox="1"/>
          <p:nvPr/>
        </p:nvSpPr>
        <p:spPr>
          <a:xfrm>
            <a:off x="214945" y="1406807"/>
            <a:ext cx="2056954" cy="340847"/>
          </a:xfrm>
          <a:prstGeom prst="rect">
            <a:avLst/>
          </a:prstGeom>
        </p:spPr>
        <p:txBody>
          <a:bodyPr vert="horz" wrap="square" lIns="0" tIns="10716" rIns="0" bIns="0" rtlCol="0">
            <a:spAutoFit/>
          </a:bodyPr>
          <a:lstStyle/>
          <a:p>
            <a:pPr marL="17859">
              <a:spcBef>
                <a:spcPts val="84"/>
              </a:spcBef>
              <a:tabLst>
                <a:tab pos="850522" algn="l"/>
                <a:tab pos="1658184" algn="l"/>
              </a:tabLst>
            </a:pPr>
            <a:r>
              <a:rPr sz="1793" spc="-74" dirty="0">
                <a:solidFill>
                  <a:srgbClr val="333333"/>
                </a:solidFill>
                <a:latin typeface="Arial"/>
                <a:cs typeface="Arial"/>
              </a:rPr>
              <a:t>Bias</a:t>
            </a:r>
            <a:r>
              <a:rPr sz="2144" spc="-74" dirty="0">
                <a:solidFill>
                  <a:srgbClr val="333333"/>
                </a:solidFill>
                <a:latin typeface="STIXGeneral"/>
                <a:cs typeface="STIXGeneral"/>
              </a:rPr>
              <a:t>[</a:t>
            </a:r>
            <a:r>
              <a:rPr sz="2144" i="1" spc="-74" dirty="0">
                <a:solidFill>
                  <a:srgbClr val="333333"/>
                </a:solidFill>
                <a:latin typeface="STIXGeneral"/>
                <a:cs typeface="STIXGeneral"/>
              </a:rPr>
              <a:t>θ</a:t>
            </a:r>
            <a:r>
              <a:rPr sz="2144" spc="-74" dirty="0">
                <a:solidFill>
                  <a:srgbClr val="333333"/>
                </a:solidFill>
                <a:latin typeface="STIXGeneral"/>
                <a:cs typeface="STIXGeneral"/>
              </a:rPr>
              <a:t>]</a:t>
            </a:r>
            <a:r>
              <a:rPr sz="3217" spc="-110" baseline="14571" dirty="0">
                <a:solidFill>
                  <a:srgbClr val="333333"/>
                </a:solidFill>
                <a:latin typeface="STIXGeneral"/>
                <a:cs typeface="STIXGeneral"/>
              </a:rPr>
              <a:t>̂	</a:t>
            </a:r>
            <a:r>
              <a:rPr sz="2144" spc="7" dirty="0">
                <a:solidFill>
                  <a:srgbClr val="333333"/>
                </a:solidFill>
                <a:latin typeface="STIXGeneral"/>
                <a:cs typeface="STIXGeneral"/>
              </a:rPr>
              <a:t>=</a:t>
            </a:r>
            <a:r>
              <a:rPr sz="2144" spc="67" dirty="0">
                <a:solidFill>
                  <a:srgbClr val="333333"/>
                </a:solidFill>
                <a:latin typeface="STIXGeneral"/>
                <a:cs typeface="STIXGeneral"/>
              </a:rPr>
              <a:t> </a:t>
            </a:r>
            <a:r>
              <a:rPr sz="2144" i="1" spc="-116" dirty="0">
                <a:solidFill>
                  <a:srgbClr val="333333"/>
                </a:solidFill>
                <a:latin typeface="STIXGeneral"/>
                <a:cs typeface="STIXGeneral"/>
              </a:rPr>
              <a:t>E</a:t>
            </a:r>
            <a:r>
              <a:rPr sz="2144" spc="-116" dirty="0">
                <a:solidFill>
                  <a:srgbClr val="333333"/>
                </a:solidFill>
                <a:latin typeface="STIXGeneral"/>
                <a:cs typeface="STIXGeneral"/>
              </a:rPr>
              <a:t>[</a:t>
            </a:r>
            <a:r>
              <a:rPr sz="2144" i="1" spc="-116" dirty="0">
                <a:solidFill>
                  <a:srgbClr val="333333"/>
                </a:solidFill>
                <a:latin typeface="STIXGeneral"/>
                <a:cs typeface="STIXGeneral"/>
              </a:rPr>
              <a:t>θ</a:t>
            </a:r>
            <a:r>
              <a:rPr sz="2144" spc="-116" dirty="0">
                <a:solidFill>
                  <a:srgbClr val="333333"/>
                </a:solidFill>
                <a:latin typeface="STIXGeneral"/>
                <a:cs typeface="STIXGeneral"/>
              </a:rPr>
              <a:t>]</a:t>
            </a:r>
            <a:r>
              <a:rPr sz="3217" spc="-174" baseline="14571" dirty="0">
                <a:solidFill>
                  <a:srgbClr val="333333"/>
                </a:solidFill>
                <a:latin typeface="STIXGeneral"/>
                <a:cs typeface="STIXGeneral"/>
              </a:rPr>
              <a:t>̂	</a:t>
            </a:r>
            <a:r>
              <a:rPr sz="2144" spc="7" dirty="0">
                <a:solidFill>
                  <a:srgbClr val="333333"/>
                </a:solidFill>
                <a:latin typeface="STIXGeneral"/>
                <a:cs typeface="STIXGeneral"/>
              </a:rPr>
              <a:t>−</a:t>
            </a:r>
            <a:r>
              <a:rPr sz="2144" spc="-109" dirty="0">
                <a:solidFill>
                  <a:srgbClr val="333333"/>
                </a:solidFill>
                <a:latin typeface="STIXGeneral"/>
                <a:cs typeface="STIXGeneral"/>
              </a:rPr>
              <a:t> </a:t>
            </a:r>
            <a:r>
              <a:rPr sz="2144" i="1" spc="4" dirty="0">
                <a:solidFill>
                  <a:srgbClr val="333333"/>
                </a:solidFill>
                <a:latin typeface="STIXGeneral"/>
                <a:cs typeface="STIXGeneral"/>
              </a:rPr>
              <a:t>θ</a:t>
            </a:r>
            <a:endParaRPr sz="2144">
              <a:solidFill>
                <a:prstClr val="black"/>
              </a:solidFill>
              <a:latin typeface="STIXGeneral"/>
              <a:cs typeface="STIXGeneral"/>
            </a:endParaRPr>
          </a:p>
        </p:txBody>
      </p:sp>
      <p:sp>
        <p:nvSpPr>
          <p:cNvPr id="7" name="object 7"/>
          <p:cNvSpPr txBox="1"/>
          <p:nvPr/>
        </p:nvSpPr>
        <p:spPr>
          <a:xfrm>
            <a:off x="187320" y="2030610"/>
            <a:ext cx="2673102" cy="339494"/>
          </a:xfrm>
          <a:prstGeom prst="rect">
            <a:avLst/>
          </a:prstGeom>
        </p:spPr>
        <p:txBody>
          <a:bodyPr vert="horz" wrap="square" lIns="0" tIns="9376" rIns="0" bIns="0" rtlCol="0">
            <a:spAutoFit/>
          </a:bodyPr>
          <a:lstStyle/>
          <a:p>
            <a:pPr marL="26788">
              <a:spcBef>
                <a:spcPts val="74"/>
              </a:spcBef>
              <a:tabLst>
                <a:tab pos="738012" algn="l"/>
              </a:tabLst>
            </a:pPr>
            <a:r>
              <a:rPr sz="1758" spc="-112" dirty="0">
                <a:solidFill>
                  <a:srgbClr val="333333"/>
                </a:solidFill>
                <a:latin typeface="Arial"/>
                <a:cs typeface="Arial"/>
              </a:rPr>
              <a:t>Var</a:t>
            </a:r>
            <a:r>
              <a:rPr sz="2144" spc="-112" dirty="0">
                <a:solidFill>
                  <a:srgbClr val="333333"/>
                </a:solidFill>
                <a:latin typeface="STIXGeneral"/>
                <a:cs typeface="STIXGeneral"/>
              </a:rPr>
              <a:t>[</a:t>
            </a:r>
            <a:r>
              <a:rPr sz="2144" i="1" spc="-112" dirty="0">
                <a:solidFill>
                  <a:srgbClr val="333333"/>
                </a:solidFill>
                <a:latin typeface="STIXGeneral"/>
                <a:cs typeface="STIXGeneral"/>
              </a:rPr>
              <a:t>θ</a:t>
            </a:r>
            <a:r>
              <a:rPr sz="2144" spc="-112" dirty="0">
                <a:solidFill>
                  <a:srgbClr val="333333"/>
                </a:solidFill>
                <a:latin typeface="STIXGeneral"/>
                <a:cs typeface="STIXGeneral"/>
              </a:rPr>
              <a:t>]</a:t>
            </a:r>
            <a:r>
              <a:rPr sz="3217" spc="-169" baseline="13661" dirty="0">
                <a:solidFill>
                  <a:srgbClr val="333333"/>
                </a:solidFill>
                <a:latin typeface="STIXGeneral"/>
                <a:cs typeface="STIXGeneral"/>
              </a:rPr>
              <a:t>̂	</a:t>
            </a:r>
            <a:r>
              <a:rPr sz="2144" spc="4" dirty="0">
                <a:solidFill>
                  <a:srgbClr val="333333"/>
                </a:solidFill>
                <a:latin typeface="STIXGeneral"/>
                <a:cs typeface="STIXGeneral"/>
              </a:rPr>
              <a:t>= </a:t>
            </a:r>
            <a:r>
              <a:rPr sz="2144" i="1" spc="-127" dirty="0">
                <a:solidFill>
                  <a:srgbClr val="333333"/>
                </a:solidFill>
                <a:latin typeface="STIXGeneral"/>
                <a:cs typeface="STIXGeneral"/>
              </a:rPr>
              <a:t>E</a:t>
            </a:r>
            <a:r>
              <a:rPr sz="2144" spc="-127" dirty="0">
                <a:solidFill>
                  <a:srgbClr val="333333"/>
                </a:solidFill>
                <a:latin typeface="STIXGeneral"/>
                <a:cs typeface="STIXGeneral"/>
              </a:rPr>
              <a:t>[</a:t>
            </a:r>
            <a:r>
              <a:rPr sz="2144" i="1" spc="-127" dirty="0">
                <a:solidFill>
                  <a:srgbClr val="333333"/>
                </a:solidFill>
                <a:latin typeface="STIXGeneral"/>
                <a:cs typeface="STIXGeneral"/>
              </a:rPr>
              <a:t>θ</a:t>
            </a:r>
            <a:r>
              <a:rPr sz="2267" spc="-190" baseline="29715" dirty="0">
                <a:solidFill>
                  <a:srgbClr val="333333"/>
                </a:solidFill>
                <a:latin typeface="STIXGeneral"/>
                <a:cs typeface="STIXGeneral"/>
              </a:rPr>
              <a:t>2</a:t>
            </a:r>
            <a:r>
              <a:rPr sz="3217" spc="-190" baseline="13661" dirty="0">
                <a:solidFill>
                  <a:srgbClr val="333333"/>
                </a:solidFill>
                <a:latin typeface="STIXGeneral"/>
                <a:cs typeface="STIXGeneral"/>
              </a:rPr>
              <a:t>̂ </a:t>
            </a:r>
            <a:r>
              <a:rPr sz="2144" dirty="0">
                <a:solidFill>
                  <a:srgbClr val="333333"/>
                </a:solidFill>
                <a:latin typeface="STIXGeneral"/>
                <a:cs typeface="STIXGeneral"/>
              </a:rPr>
              <a:t>] </a:t>
            </a:r>
            <a:r>
              <a:rPr sz="2144" spc="4" dirty="0">
                <a:solidFill>
                  <a:srgbClr val="333333"/>
                </a:solidFill>
                <a:latin typeface="STIXGeneral"/>
                <a:cs typeface="STIXGeneral"/>
              </a:rPr>
              <a:t>− </a:t>
            </a:r>
            <a:r>
              <a:rPr sz="2144" spc="-98" dirty="0">
                <a:solidFill>
                  <a:srgbClr val="333333"/>
                </a:solidFill>
                <a:latin typeface="STIXGeneral"/>
                <a:cs typeface="STIXGeneral"/>
              </a:rPr>
              <a:t>(</a:t>
            </a:r>
            <a:r>
              <a:rPr sz="2144" i="1" spc="-98" dirty="0">
                <a:solidFill>
                  <a:srgbClr val="333333"/>
                </a:solidFill>
                <a:latin typeface="STIXGeneral"/>
                <a:cs typeface="STIXGeneral"/>
              </a:rPr>
              <a:t>E</a:t>
            </a:r>
            <a:r>
              <a:rPr sz="2144" spc="-98" dirty="0">
                <a:solidFill>
                  <a:srgbClr val="333333"/>
                </a:solidFill>
                <a:latin typeface="STIXGeneral"/>
                <a:cs typeface="STIXGeneral"/>
              </a:rPr>
              <a:t>[</a:t>
            </a:r>
            <a:r>
              <a:rPr sz="2144" i="1" spc="-98" dirty="0">
                <a:solidFill>
                  <a:srgbClr val="333333"/>
                </a:solidFill>
                <a:latin typeface="STIXGeneral"/>
                <a:cs typeface="STIXGeneral"/>
              </a:rPr>
              <a:t>θ</a:t>
            </a:r>
            <a:r>
              <a:rPr sz="2144" spc="-98" dirty="0">
                <a:solidFill>
                  <a:srgbClr val="333333"/>
                </a:solidFill>
                <a:latin typeface="STIXGeneral"/>
                <a:cs typeface="STIXGeneral"/>
              </a:rPr>
              <a:t>]</a:t>
            </a:r>
            <a:r>
              <a:rPr sz="3217" spc="-147" baseline="13661" dirty="0">
                <a:solidFill>
                  <a:srgbClr val="333333"/>
                </a:solidFill>
                <a:latin typeface="STIXGeneral"/>
                <a:cs typeface="STIXGeneral"/>
              </a:rPr>
              <a:t>̂</a:t>
            </a:r>
            <a:r>
              <a:rPr sz="3217" spc="-364" baseline="13661" dirty="0">
                <a:solidFill>
                  <a:srgbClr val="333333"/>
                </a:solidFill>
                <a:latin typeface="STIXGeneral"/>
                <a:cs typeface="STIXGeneral"/>
              </a:rPr>
              <a:t> </a:t>
            </a:r>
            <a:r>
              <a:rPr sz="2144" spc="4" dirty="0">
                <a:solidFill>
                  <a:srgbClr val="333333"/>
                </a:solidFill>
                <a:latin typeface="STIXGeneral"/>
                <a:cs typeface="STIXGeneral"/>
              </a:rPr>
              <a:t>)</a:t>
            </a:r>
            <a:r>
              <a:rPr sz="2267" spc="5" baseline="29715" dirty="0">
                <a:solidFill>
                  <a:srgbClr val="333333"/>
                </a:solidFill>
                <a:latin typeface="STIXGeneral"/>
                <a:cs typeface="STIXGeneral"/>
              </a:rPr>
              <a:t>2</a:t>
            </a:r>
            <a:endParaRPr sz="2267" baseline="29715">
              <a:solidFill>
                <a:prstClr val="black"/>
              </a:solidFill>
              <a:latin typeface="STIXGeneral"/>
              <a:cs typeface="STIXGeneral"/>
            </a:endParaRPr>
          </a:p>
        </p:txBody>
      </p:sp>
      <p:sp>
        <p:nvSpPr>
          <p:cNvPr id="8" name="object 8"/>
          <p:cNvSpPr txBox="1"/>
          <p:nvPr/>
        </p:nvSpPr>
        <p:spPr>
          <a:xfrm>
            <a:off x="187320" y="2767131"/>
            <a:ext cx="2829817" cy="441708"/>
          </a:xfrm>
          <a:prstGeom prst="rect">
            <a:avLst/>
          </a:prstGeom>
        </p:spPr>
        <p:txBody>
          <a:bodyPr vert="horz" wrap="square" lIns="0" tIns="10716" rIns="0" bIns="0" rtlCol="0">
            <a:spAutoFit/>
          </a:bodyPr>
          <a:lstStyle/>
          <a:p>
            <a:pPr marL="26788">
              <a:spcBef>
                <a:spcPts val="84"/>
              </a:spcBef>
              <a:tabLst>
                <a:tab pos="775962" algn="l"/>
                <a:tab pos="2073846" algn="l"/>
              </a:tabLst>
            </a:pPr>
            <a:r>
              <a:rPr sz="1863" spc="-120" dirty="0">
                <a:solidFill>
                  <a:srgbClr val="333333"/>
                </a:solidFill>
                <a:latin typeface="Arial"/>
                <a:cs typeface="Arial"/>
              </a:rPr>
              <a:t>Var</a:t>
            </a:r>
            <a:r>
              <a:rPr sz="2250" spc="-120" dirty="0">
                <a:solidFill>
                  <a:srgbClr val="333333"/>
                </a:solidFill>
                <a:latin typeface="STIXGeneral"/>
                <a:cs typeface="STIXGeneral"/>
              </a:rPr>
              <a:t>[</a:t>
            </a:r>
            <a:r>
              <a:rPr sz="2250" i="1" spc="-120" dirty="0">
                <a:solidFill>
                  <a:srgbClr val="333333"/>
                </a:solidFill>
                <a:latin typeface="STIXGeneral"/>
                <a:cs typeface="STIXGeneral"/>
              </a:rPr>
              <a:t>θ</a:t>
            </a:r>
            <a:r>
              <a:rPr sz="2250" spc="-120" dirty="0">
                <a:solidFill>
                  <a:srgbClr val="333333"/>
                </a:solidFill>
                <a:latin typeface="STIXGeneral"/>
                <a:cs typeface="STIXGeneral"/>
              </a:rPr>
              <a:t>]</a:t>
            </a:r>
            <a:r>
              <a:rPr sz="3375" spc="-179" baseline="13888" dirty="0">
                <a:solidFill>
                  <a:srgbClr val="333333"/>
                </a:solidFill>
                <a:latin typeface="STIXGeneral"/>
                <a:cs typeface="STIXGeneral"/>
              </a:rPr>
              <a:t>̂	</a:t>
            </a:r>
            <a:r>
              <a:rPr sz="2250" spc="7" dirty="0">
                <a:solidFill>
                  <a:srgbClr val="333333"/>
                </a:solidFill>
                <a:latin typeface="STIXGeneral"/>
                <a:cs typeface="STIXGeneral"/>
              </a:rPr>
              <a:t>=</a:t>
            </a:r>
            <a:r>
              <a:rPr sz="2250" spc="67" dirty="0">
                <a:solidFill>
                  <a:srgbClr val="333333"/>
                </a:solidFill>
                <a:latin typeface="STIXGeneral"/>
                <a:cs typeface="STIXGeneral"/>
              </a:rPr>
              <a:t> </a:t>
            </a:r>
            <a:r>
              <a:rPr sz="2250" i="1" spc="7" dirty="0">
                <a:solidFill>
                  <a:srgbClr val="333333"/>
                </a:solidFill>
                <a:latin typeface="STIXGeneral"/>
                <a:cs typeface="STIXGeneral"/>
              </a:rPr>
              <a:t>E</a:t>
            </a:r>
            <a:r>
              <a:rPr sz="2250" i="1" spc="-186" dirty="0">
                <a:solidFill>
                  <a:srgbClr val="333333"/>
                </a:solidFill>
                <a:latin typeface="STIXGeneral"/>
                <a:cs typeface="STIXGeneral"/>
              </a:rPr>
              <a:t> </a:t>
            </a:r>
            <a:r>
              <a:rPr sz="2800" spc="-126" dirty="0">
                <a:solidFill>
                  <a:srgbClr val="333333"/>
                </a:solidFill>
                <a:latin typeface="STIXSizeTwoSym"/>
                <a:cs typeface="STIXSizeTwoSym"/>
              </a:rPr>
              <a:t>[</a:t>
            </a:r>
            <a:r>
              <a:rPr sz="2250" spc="-84" dirty="0">
                <a:solidFill>
                  <a:srgbClr val="333333"/>
                </a:solidFill>
                <a:latin typeface="STIXGeneral"/>
                <a:cs typeface="STIXGeneral"/>
              </a:rPr>
              <a:t>(</a:t>
            </a:r>
            <a:r>
              <a:rPr sz="2250" i="1" spc="-84" dirty="0">
                <a:solidFill>
                  <a:srgbClr val="333333"/>
                </a:solidFill>
                <a:latin typeface="STIXGeneral"/>
                <a:cs typeface="STIXGeneral"/>
              </a:rPr>
              <a:t>E</a:t>
            </a:r>
            <a:r>
              <a:rPr sz="2250" spc="-84" dirty="0">
                <a:solidFill>
                  <a:srgbClr val="333333"/>
                </a:solidFill>
                <a:latin typeface="STIXGeneral"/>
                <a:cs typeface="STIXGeneral"/>
              </a:rPr>
              <a:t>[</a:t>
            </a:r>
            <a:r>
              <a:rPr sz="2250" i="1" spc="-84" dirty="0">
                <a:solidFill>
                  <a:srgbClr val="333333"/>
                </a:solidFill>
                <a:latin typeface="STIXGeneral"/>
                <a:cs typeface="STIXGeneral"/>
              </a:rPr>
              <a:t>θ</a:t>
            </a:r>
            <a:r>
              <a:rPr sz="2250" spc="-84" dirty="0">
                <a:solidFill>
                  <a:srgbClr val="333333"/>
                </a:solidFill>
                <a:latin typeface="STIXGeneral"/>
                <a:cs typeface="STIXGeneral"/>
              </a:rPr>
              <a:t>]</a:t>
            </a:r>
            <a:r>
              <a:rPr sz="3375" spc="-126" baseline="13888" dirty="0">
                <a:solidFill>
                  <a:srgbClr val="333333"/>
                </a:solidFill>
                <a:latin typeface="STIXGeneral"/>
                <a:cs typeface="STIXGeneral"/>
              </a:rPr>
              <a:t>̂	</a:t>
            </a:r>
            <a:r>
              <a:rPr sz="2250" spc="7" dirty="0">
                <a:solidFill>
                  <a:srgbClr val="333333"/>
                </a:solidFill>
                <a:latin typeface="STIXGeneral"/>
                <a:cs typeface="STIXGeneral"/>
              </a:rPr>
              <a:t>− </a:t>
            </a:r>
            <a:r>
              <a:rPr sz="2250" i="1" spc="-204" dirty="0">
                <a:solidFill>
                  <a:srgbClr val="333333"/>
                </a:solidFill>
                <a:latin typeface="STIXGeneral"/>
                <a:cs typeface="STIXGeneral"/>
              </a:rPr>
              <a:t>θ</a:t>
            </a:r>
            <a:r>
              <a:rPr sz="2250" spc="-204" dirty="0">
                <a:solidFill>
                  <a:srgbClr val="333333"/>
                </a:solidFill>
                <a:latin typeface="STIXGeneral"/>
                <a:cs typeface="STIXGeneral"/>
              </a:rPr>
              <a:t>)</a:t>
            </a:r>
            <a:r>
              <a:rPr sz="3375" spc="-305" baseline="13888" dirty="0">
                <a:solidFill>
                  <a:srgbClr val="333333"/>
                </a:solidFill>
                <a:latin typeface="STIXGeneral"/>
                <a:cs typeface="STIXGeneral"/>
              </a:rPr>
              <a:t>̂</a:t>
            </a:r>
            <a:r>
              <a:rPr sz="3375" spc="-95" baseline="13888" dirty="0">
                <a:solidFill>
                  <a:srgbClr val="333333"/>
                </a:solidFill>
                <a:latin typeface="STIXGeneral"/>
                <a:cs typeface="STIXGeneral"/>
              </a:rPr>
              <a:t> </a:t>
            </a:r>
            <a:r>
              <a:rPr sz="2373"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2800" dirty="0">
              <a:solidFill>
                <a:prstClr val="black"/>
              </a:solidFill>
              <a:latin typeface="STIXSizeTwoSym"/>
              <a:cs typeface="STIXSizeTwoSym"/>
            </a:endParaRPr>
          </a:p>
        </p:txBody>
      </p:sp>
      <p:sp>
        <p:nvSpPr>
          <p:cNvPr id="9" name="object 9"/>
          <p:cNvSpPr/>
          <p:nvPr/>
        </p:nvSpPr>
        <p:spPr>
          <a:xfrm>
            <a:off x="3922687" y="1900559"/>
            <a:ext cx="3253532" cy="571500"/>
          </a:xfrm>
          <a:custGeom>
            <a:avLst/>
            <a:gdLst/>
            <a:ahLst/>
            <a:cxnLst/>
            <a:rect l="l" t="t" r="r" b="b"/>
            <a:pathLst>
              <a:path w="4627245" h="812800">
                <a:moveTo>
                  <a:pt x="4626622" y="0"/>
                </a:moveTo>
                <a:lnTo>
                  <a:pt x="0" y="0"/>
                </a:lnTo>
                <a:lnTo>
                  <a:pt x="0" y="812800"/>
                </a:lnTo>
                <a:lnTo>
                  <a:pt x="4626622" y="812800"/>
                </a:lnTo>
                <a:lnTo>
                  <a:pt x="4626622" y="0"/>
                </a:lnTo>
                <a:close/>
              </a:path>
            </a:pathLst>
          </a:custGeom>
          <a:solidFill>
            <a:srgbClr val="FFFFFF"/>
          </a:solidFill>
        </p:spPr>
        <p:txBody>
          <a:bodyPr wrap="square" lIns="0" tIns="0" rIns="0" bIns="0" rtlCol="0"/>
          <a:lstStyle/>
          <a:p>
            <a:endParaRPr sz="1125">
              <a:solidFill>
                <a:prstClr val="black"/>
              </a:solidFill>
            </a:endParaRPr>
          </a:p>
        </p:txBody>
      </p:sp>
      <p:sp>
        <p:nvSpPr>
          <p:cNvPr id="10" name="object 10"/>
          <p:cNvSpPr txBox="1"/>
          <p:nvPr/>
        </p:nvSpPr>
        <p:spPr>
          <a:xfrm>
            <a:off x="3913757" y="1873833"/>
            <a:ext cx="3271391" cy="476914"/>
          </a:xfrm>
          <a:prstGeom prst="rect">
            <a:avLst/>
          </a:prstGeom>
        </p:spPr>
        <p:txBody>
          <a:bodyPr vert="horz" wrap="square" lIns="0" tIns="11609" rIns="0" bIns="0" rtlCol="0">
            <a:spAutoFit/>
          </a:bodyPr>
          <a:lstStyle/>
          <a:p>
            <a:pPr marL="8929">
              <a:spcBef>
                <a:spcPts val="91"/>
              </a:spcBef>
            </a:pPr>
            <a:r>
              <a:rPr sz="3023" b="1" spc="60" dirty="0">
                <a:solidFill>
                  <a:prstClr val="black"/>
                </a:solidFill>
                <a:latin typeface="Arial"/>
                <a:cs typeface="Arial"/>
              </a:rPr>
              <a:t>"ML </a:t>
            </a:r>
            <a:r>
              <a:rPr sz="3023" b="1" spc="18" dirty="0">
                <a:solidFill>
                  <a:prstClr val="black"/>
                </a:solidFill>
                <a:latin typeface="Arial"/>
                <a:cs typeface="Arial"/>
              </a:rPr>
              <a:t>Notation"</a:t>
            </a:r>
            <a:r>
              <a:rPr sz="3023" b="1" spc="-77" dirty="0">
                <a:solidFill>
                  <a:prstClr val="black"/>
                </a:solidFill>
                <a:latin typeface="Arial"/>
                <a:cs typeface="Arial"/>
              </a:rPr>
              <a:t> </a:t>
            </a:r>
            <a:r>
              <a:rPr sz="3023" b="1" spc="7" dirty="0">
                <a:solidFill>
                  <a:prstClr val="black"/>
                </a:solidFill>
                <a:latin typeface="Arial"/>
                <a:cs typeface="Arial"/>
              </a:rPr>
              <a:t>for</a:t>
            </a:r>
            <a:endParaRPr sz="3023">
              <a:solidFill>
                <a:prstClr val="black"/>
              </a:solidFill>
              <a:latin typeface="Arial"/>
              <a:cs typeface="Arial"/>
            </a:endParaRPr>
          </a:p>
        </p:txBody>
      </p:sp>
      <p:sp>
        <p:nvSpPr>
          <p:cNvPr id="11" name="object 11"/>
          <p:cNvSpPr txBox="1"/>
          <p:nvPr/>
        </p:nvSpPr>
        <p:spPr>
          <a:xfrm>
            <a:off x="3837390" y="2198907"/>
            <a:ext cx="3902273" cy="3280582"/>
          </a:xfrm>
          <a:prstGeom prst="rect">
            <a:avLst/>
          </a:prstGeom>
        </p:spPr>
        <p:txBody>
          <a:bodyPr vert="horz" wrap="square" lIns="0" tIns="258068" rIns="0" bIns="0" rtlCol="0">
            <a:spAutoFit/>
          </a:bodyPr>
          <a:lstStyle/>
          <a:p>
            <a:pPr marL="85275">
              <a:spcBef>
                <a:spcPts val="2032"/>
              </a:spcBef>
            </a:pPr>
            <a:r>
              <a:rPr sz="3023" b="1" spc="4" dirty="0">
                <a:solidFill>
                  <a:prstClr val="black"/>
                </a:solidFill>
                <a:latin typeface="Arial"/>
                <a:cs typeface="Arial"/>
              </a:rPr>
              <a:t>Squared </a:t>
            </a:r>
            <a:r>
              <a:rPr sz="3023" b="1" spc="-14" dirty="0">
                <a:solidFill>
                  <a:prstClr val="black"/>
                </a:solidFill>
                <a:latin typeface="Arial"/>
                <a:cs typeface="Arial"/>
              </a:rPr>
              <a:t>Error</a:t>
            </a:r>
            <a:r>
              <a:rPr sz="3023" b="1" spc="-7" dirty="0">
                <a:solidFill>
                  <a:prstClr val="black"/>
                </a:solidFill>
                <a:latin typeface="Arial"/>
                <a:cs typeface="Arial"/>
              </a:rPr>
              <a:t> </a:t>
            </a:r>
            <a:r>
              <a:rPr sz="3023" b="1" spc="-32" dirty="0">
                <a:solidFill>
                  <a:prstClr val="black"/>
                </a:solidFill>
                <a:latin typeface="Arial"/>
                <a:cs typeface="Arial"/>
              </a:rPr>
              <a:t>Loss</a:t>
            </a:r>
            <a:endParaRPr sz="3023" dirty="0">
              <a:solidFill>
                <a:prstClr val="black"/>
              </a:solidFill>
              <a:latin typeface="Arial"/>
              <a:cs typeface="Arial"/>
            </a:endParaRPr>
          </a:p>
          <a:p>
            <a:pPr marL="110724">
              <a:spcBef>
                <a:spcPts val="2067"/>
              </a:spcBef>
              <a:tabLst>
                <a:tab pos="1566211" algn="l"/>
              </a:tabLst>
            </a:pPr>
            <a:r>
              <a:rPr sz="3234" i="1" dirty="0">
                <a:solidFill>
                  <a:prstClr val="black"/>
                </a:solidFill>
                <a:latin typeface="STIXGeneral"/>
                <a:cs typeface="STIXGeneral"/>
              </a:rPr>
              <a:t>y</a:t>
            </a:r>
            <a:r>
              <a:rPr sz="3234" i="1" spc="88" dirty="0">
                <a:solidFill>
                  <a:prstClr val="black"/>
                </a:solidFill>
                <a:latin typeface="STIXGeneral"/>
                <a:cs typeface="STIXGeneral"/>
              </a:rPr>
              <a:t> </a:t>
            </a:r>
            <a:r>
              <a:rPr sz="3234" dirty="0">
                <a:solidFill>
                  <a:prstClr val="black"/>
                </a:solidFill>
                <a:latin typeface="STIXGeneral"/>
                <a:cs typeface="STIXGeneral"/>
              </a:rPr>
              <a:t>=</a:t>
            </a:r>
            <a:r>
              <a:rPr sz="3234" spc="88" dirty="0">
                <a:solidFill>
                  <a:prstClr val="black"/>
                </a:solidFill>
                <a:latin typeface="STIXGeneral"/>
                <a:cs typeface="STIXGeneral"/>
              </a:rPr>
              <a:t> </a:t>
            </a:r>
            <a:r>
              <a:rPr sz="3234" i="1" spc="28" dirty="0">
                <a:solidFill>
                  <a:prstClr val="black"/>
                </a:solidFill>
                <a:latin typeface="STIXGeneral"/>
                <a:cs typeface="STIXGeneral"/>
              </a:rPr>
              <a:t>f</a:t>
            </a:r>
            <a:r>
              <a:rPr sz="3234" spc="28" dirty="0">
                <a:solidFill>
                  <a:prstClr val="black"/>
                </a:solidFill>
                <a:latin typeface="STIXGeneral"/>
                <a:cs typeface="STIXGeneral"/>
              </a:rPr>
              <a:t>(</a:t>
            </a:r>
            <a:r>
              <a:rPr sz="3234" i="1" spc="28" dirty="0">
                <a:solidFill>
                  <a:prstClr val="black"/>
                </a:solidFill>
                <a:latin typeface="STIXGeneral"/>
                <a:cs typeface="STIXGeneral"/>
              </a:rPr>
              <a:t>x</a:t>
            </a:r>
            <a:r>
              <a:rPr sz="3234" spc="28" dirty="0">
                <a:solidFill>
                  <a:prstClr val="black"/>
                </a:solidFill>
                <a:latin typeface="STIXGeneral"/>
                <a:cs typeface="STIXGeneral"/>
              </a:rPr>
              <a:t>)	</a:t>
            </a:r>
            <a:r>
              <a:rPr sz="3375" spc="11" baseline="-3472" dirty="0">
                <a:solidFill>
                  <a:prstClr val="black"/>
                </a:solidFill>
                <a:latin typeface="Arial"/>
                <a:cs typeface="Arial"/>
              </a:rPr>
              <a:t>target</a:t>
            </a:r>
            <a:endParaRPr sz="3375" baseline="-3472" dirty="0">
              <a:solidFill>
                <a:prstClr val="black"/>
              </a:solidFill>
              <a:latin typeface="Arial"/>
              <a:cs typeface="Arial"/>
            </a:endParaRPr>
          </a:p>
          <a:p>
            <a:pPr marL="71881">
              <a:spcBef>
                <a:spcPts val="3477"/>
              </a:spcBef>
              <a:tabLst>
                <a:tab pos="2599340" algn="l"/>
              </a:tabLst>
            </a:pPr>
            <a:r>
              <a:rPr sz="3094" i="1" spc="21" dirty="0">
                <a:solidFill>
                  <a:prstClr val="black"/>
                </a:solidFill>
                <a:latin typeface="STIXGeneral"/>
                <a:cs typeface="STIXGeneral"/>
              </a:rPr>
              <a:t>y</a:t>
            </a:r>
            <a:r>
              <a:rPr sz="3094" spc="21" dirty="0">
                <a:solidFill>
                  <a:prstClr val="black"/>
                </a:solidFill>
                <a:latin typeface="STIXGeneral"/>
                <a:cs typeface="STIXGeneral"/>
              </a:rPr>
              <a:t>̂ </a:t>
            </a:r>
            <a:r>
              <a:rPr sz="3094" dirty="0">
                <a:solidFill>
                  <a:prstClr val="black"/>
                </a:solidFill>
                <a:latin typeface="STIXGeneral"/>
                <a:cs typeface="STIXGeneral"/>
              </a:rPr>
              <a:t>= </a:t>
            </a:r>
            <a:r>
              <a:rPr sz="3094" i="1" spc="-130" dirty="0">
                <a:solidFill>
                  <a:prstClr val="black"/>
                </a:solidFill>
                <a:latin typeface="STIXGeneral"/>
                <a:cs typeface="STIXGeneral"/>
              </a:rPr>
              <a:t>f</a:t>
            </a:r>
            <a:r>
              <a:rPr sz="3094" spc="-130" dirty="0">
                <a:solidFill>
                  <a:prstClr val="black"/>
                </a:solidFill>
                <a:latin typeface="STIXGeneral"/>
                <a:cs typeface="STIXGeneral"/>
              </a:rPr>
              <a:t>(</a:t>
            </a:r>
            <a:r>
              <a:rPr sz="4640" spc="-195" baseline="13888" dirty="0">
                <a:solidFill>
                  <a:prstClr val="black"/>
                </a:solidFill>
                <a:latin typeface="STIXGeneral"/>
                <a:cs typeface="STIXGeneral"/>
              </a:rPr>
              <a:t>̂ </a:t>
            </a:r>
            <a:r>
              <a:rPr sz="3094" i="1" dirty="0">
                <a:solidFill>
                  <a:prstClr val="black"/>
                </a:solidFill>
                <a:latin typeface="STIXGeneral"/>
                <a:cs typeface="STIXGeneral"/>
              </a:rPr>
              <a:t>x</a:t>
            </a:r>
            <a:r>
              <a:rPr sz="3094" dirty="0">
                <a:solidFill>
                  <a:prstClr val="black"/>
                </a:solidFill>
                <a:latin typeface="STIXGeneral"/>
                <a:cs typeface="STIXGeneral"/>
              </a:rPr>
              <a:t>)</a:t>
            </a:r>
            <a:r>
              <a:rPr sz="3094" spc="260" dirty="0">
                <a:solidFill>
                  <a:prstClr val="black"/>
                </a:solidFill>
                <a:latin typeface="STIXGeneral"/>
                <a:cs typeface="STIXGeneral"/>
              </a:rPr>
              <a:t> </a:t>
            </a:r>
            <a:r>
              <a:rPr sz="3094" dirty="0">
                <a:solidFill>
                  <a:prstClr val="black"/>
                </a:solidFill>
                <a:latin typeface="STIXGeneral"/>
                <a:cs typeface="STIXGeneral"/>
              </a:rPr>
              <a:t>=</a:t>
            </a:r>
            <a:r>
              <a:rPr sz="3094" spc="84" dirty="0">
                <a:solidFill>
                  <a:prstClr val="black"/>
                </a:solidFill>
                <a:latin typeface="STIXGeneral"/>
                <a:cs typeface="STIXGeneral"/>
              </a:rPr>
              <a:t> </a:t>
            </a:r>
            <a:r>
              <a:rPr sz="3094" i="1" dirty="0">
                <a:solidFill>
                  <a:prstClr val="black"/>
                </a:solidFill>
                <a:latin typeface="STIXGeneral"/>
                <a:cs typeface="STIXGeneral"/>
              </a:rPr>
              <a:t>h</a:t>
            </a:r>
            <a:r>
              <a:rPr sz="3094" dirty="0">
                <a:solidFill>
                  <a:prstClr val="black"/>
                </a:solidFill>
                <a:latin typeface="STIXGeneral"/>
                <a:cs typeface="STIXGeneral"/>
              </a:rPr>
              <a:t>(</a:t>
            </a:r>
            <a:r>
              <a:rPr sz="3094" i="1" dirty="0">
                <a:solidFill>
                  <a:prstClr val="black"/>
                </a:solidFill>
                <a:latin typeface="STIXGeneral"/>
                <a:cs typeface="STIXGeneral"/>
              </a:rPr>
              <a:t>x</a:t>
            </a:r>
            <a:r>
              <a:rPr sz="3094" dirty="0">
                <a:solidFill>
                  <a:prstClr val="black"/>
                </a:solidFill>
                <a:latin typeface="STIXGeneral"/>
                <a:cs typeface="STIXGeneral"/>
              </a:rPr>
              <a:t>)	</a:t>
            </a:r>
            <a:r>
              <a:rPr sz="3375" spc="42" baseline="8680" dirty="0">
                <a:solidFill>
                  <a:prstClr val="black"/>
                </a:solidFill>
                <a:latin typeface="Arial"/>
                <a:cs typeface="Arial"/>
              </a:rPr>
              <a:t>prediction</a:t>
            </a:r>
            <a:endParaRPr sz="3375" baseline="8680" dirty="0">
              <a:solidFill>
                <a:prstClr val="black"/>
              </a:solidFill>
              <a:latin typeface="Arial"/>
              <a:cs typeface="Arial"/>
            </a:endParaRPr>
          </a:p>
          <a:p>
            <a:pPr marL="26788">
              <a:spcBef>
                <a:spcPts val="3094"/>
              </a:spcBef>
              <a:tabLst>
                <a:tab pos="2043933" algn="l"/>
              </a:tabLst>
            </a:pPr>
            <a:r>
              <a:rPr sz="4535" i="1" baseline="-3229" dirty="0">
                <a:solidFill>
                  <a:prstClr val="black"/>
                </a:solidFill>
                <a:latin typeface="STIXGeneral"/>
                <a:cs typeface="STIXGeneral"/>
              </a:rPr>
              <a:t>S </a:t>
            </a:r>
            <a:r>
              <a:rPr sz="4535" baseline="-3229" dirty="0">
                <a:solidFill>
                  <a:prstClr val="black"/>
                </a:solidFill>
                <a:latin typeface="STIXGeneral"/>
                <a:cs typeface="STIXGeneral"/>
              </a:rPr>
              <a:t>= </a:t>
            </a:r>
            <a:r>
              <a:rPr sz="4535" spc="37" baseline="-3229" dirty="0">
                <a:solidFill>
                  <a:prstClr val="black"/>
                </a:solidFill>
                <a:latin typeface="STIXGeneral"/>
                <a:cs typeface="STIXGeneral"/>
              </a:rPr>
              <a:t>(</a:t>
            </a:r>
            <a:r>
              <a:rPr sz="4535" i="1" spc="37" baseline="-3229" dirty="0">
                <a:solidFill>
                  <a:prstClr val="black"/>
                </a:solidFill>
                <a:latin typeface="STIXGeneral"/>
                <a:cs typeface="STIXGeneral"/>
              </a:rPr>
              <a:t>y </a:t>
            </a:r>
            <a:r>
              <a:rPr sz="4535" baseline="-3229" dirty="0">
                <a:solidFill>
                  <a:prstClr val="black"/>
                </a:solidFill>
                <a:latin typeface="STIXGeneral"/>
                <a:cs typeface="STIXGeneral"/>
              </a:rPr>
              <a:t>−</a:t>
            </a:r>
            <a:r>
              <a:rPr sz="4535" spc="-42" baseline="-3229" dirty="0">
                <a:solidFill>
                  <a:prstClr val="black"/>
                </a:solidFill>
                <a:latin typeface="STIXGeneral"/>
                <a:cs typeface="STIXGeneral"/>
              </a:rPr>
              <a:t> </a:t>
            </a:r>
            <a:r>
              <a:rPr sz="4535" i="1" spc="-485" baseline="-3229" dirty="0" smtClean="0">
                <a:solidFill>
                  <a:prstClr val="black"/>
                </a:solidFill>
                <a:latin typeface="STIXGeneral"/>
                <a:cs typeface="STIXGeneral"/>
              </a:rPr>
              <a:t>y</a:t>
            </a:r>
            <a:r>
              <a:rPr sz="4535" spc="-485" baseline="-3229" dirty="0" smtClean="0">
                <a:solidFill>
                  <a:prstClr val="black"/>
                </a:solidFill>
                <a:latin typeface="STIXGeneral"/>
                <a:cs typeface="STIXGeneral"/>
              </a:rPr>
              <a:t>)</a:t>
            </a:r>
            <a:r>
              <a:rPr sz="4535" spc="-485" baseline="-1937" dirty="0">
                <a:solidFill>
                  <a:prstClr val="black"/>
                </a:solidFill>
                <a:latin typeface="STIXGeneral"/>
                <a:cs typeface="STIXGeneral"/>
              </a:rPr>
              <a:t>̂ </a:t>
            </a:r>
            <a:r>
              <a:rPr sz="4535" spc="-337" baseline="-1937" dirty="0">
                <a:solidFill>
                  <a:prstClr val="black"/>
                </a:solidFill>
                <a:latin typeface="STIXGeneral"/>
                <a:cs typeface="STIXGeneral"/>
              </a:rPr>
              <a:t> </a:t>
            </a:r>
            <a:r>
              <a:rPr sz="2800" baseline="24590" dirty="0">
                <a:solidFill>
                  <a:prstClr val="black"/>
                </a:solidFill>
                <a:latin typeface="STIXGeneral"/>
                <a:cs typeface="STIXGeneral"/>
              </a:rPr>
              <a:t>2</a:t>
            </a:r>
            <a:r>
              <a:rPr sz="3217" baseline="24590" dirty="0">
                <a:solidFill>
                  <a:prstClr val="black"/>
                </a:solidFill>
                <a:latin typeface="STIXGeneral"/>
                <a:cs typeface="STIXGeneral"/>
              </a:rPr>
              <a:t>	</a:t>
            </a:r>
            <a:r>
              <a:rPr lang="en-IN" sz="3217" baseline="24590" dirty="0" smtClean="0">
                <a:solidFill>
                  <a:prstClr val="black"/>
                </a:solidFill>
                <a:latin typeface="STIXGeneral"/>
                <a:cs typeface="STIXGeneral"/>
              </a:rPr>
              <a:t> </a:t>
            </a:r>
            <a:r>
              <a:rPr sz="2250" spc="4" dirty="0" smtClean="0">
                <a:solidFill>
                  <a:prstClr val="black"/>
                </a:solidFill>
                <a:latin typeface="Arial"/>
                <a:cs typeface="Arial"/>
              </a:rPr>
              <a:t>squared</a:t>
            </a:r>
            <a:r>
              <a:rPr sz="2250" spc="-18" dirty="0" smtClean="0">
                <a:solidFill>
                  <a:prstClr val="black"/>
                </a:solidFill>
                <a:latin typeface="Arial"/>
                <a:cs typeface="Arial"/>
              </a:rPr>
              <a:t> </a:t>
            </a:r>
            <a:r>
              <a:rPr sz="2250" spc="-11" dirty="0">
                <a:solidFill>
                  <a:prstClr val="black"/>
                </a:solidFill>
                <a:latin typeface="Arial"/>
                <a:cs typeface="Arial"/>
              </a:rPr>
              <a:t>error</a:t>
            </a:r>
            <a:endParaRPr sz="2250" dirty="0">
              <a:solidFill>
                <a:prstClr val="black"/>
              </a:solidFill>
              <a:latin typeface="Arial"/>
              <a:cs typeface="Arial"/>
            </a:endParaRPr>
          </a:p>
        </p:txBody>
      </p:sp>
      <p:grpSp>
        <p:nvGrpSpPr>
          <p:cNvPr id="12" name="object 12"/>
          <p:cNvGrpSpPr/>
          <p:nvPr/>
        </p:nvGrpSpPr>
        <p:grpSpPr>
          <a:xfrm>
            <a:off x="2929455" y="3694426"/>
            <a:ext cx="901898" cy="901898"/>
            <a:chOff x="4166336" y="5254294"/>
            <a:chExt cx="1282700" cy="1282700"/>
          </a:xfrm>
        </p:grpSpPr>
        <p:sp>
          <p:nvSpPr>
            <p:cNvPr id="13" name="object 13"/>
            <p:cNvSpPr/>
            <p:nvPr/>
          </p:nvSpPr>
          <p:spPr>
            <a:xfrm>
              <a:off x="4179036" y="5331527"/>
              <a:ext cx="1193165" cy="1193165"/>
            </a:xfrm>
            <a:custGeom>
              <a:avLst/>
              <a:gdLst/>
              <a:ahLst/>
              <a:cxnLst/>
              <a:rect l="l" t="t" r="r" b="b"/>
              <a:pathLst>
                <a:path w="1193164" h="1193165">
                  <a:moveTo>
                    <a:pt x="0" y="1192766"/>
                  </a:moveTo>
                  <a:lnTo>
                    <a:pt x="1183786" y="8980"/>
                  </a:lnTo>
                  <a:lnTo>
                    <a:pt x="1192766" y="0"/>
                  </a:lnTo>
                </a:path>
              </a:pathLst>
            </a:custGeom>
            <a:ln w="25400">
              <a:solidFill>
                <a:srgbClr val="000000"/>
              </a:solidFill>
            </a:ln>
          </p:spPr>
          <p:txBody>
            <a:bodyPr wrap="square" lIns="0" tIns="0" rIns="0" bIns="0" rtlCol="0"/>
            <a:lstStyle/>
            <a:p>
              <a:endParaRPr sz="1125">
                <a:solidFill>
                  <a:prstClr val="black"/>
                </a:solidFill>
              </a:endParaRPr>
            </a:p>
          </p:txBody>
        </p:sp>
        <p:sp>
          <p:nvSpPr>
            <p:cNvPr id="14" name="object 14"/>
            <p:cNvSpPr/>
            <p:nvPr/>
          </p:nvSpPr>
          <p:spPr>
            <a:xfrm>
              <a:off x="5319712" y="5254294"/>
              <a:ext cx="129539" cy="129539"/>
            </a:xfrm>
            <a:custGeom>
              <a:avLst/>
              <a:gdLst/>
              <a:ahLst/>
              <a:cxnLst/>
              <a:rect l="l" t="t" r="r" b="b"/>
              <a:pathLst>
                <a:path w="129539" h="129539">
                  <a:moveTo>
                    <a:pt x="129324" y="0"/>
                  </a:moveTo>
                  <a:lnTo>
                    <a:pt x="0" y="43103"/>
                  </a:lnTo>
                  <a:lnTo>
                    <a:pt x="86207" y="129324"/>
                  </a:lnTo>
                  <a:lnTo>
                    <a:pt x="129324" y="0"/>
                  </a:lnTo>
                  <a:close/>
                </a:path>
              </a:pathLst>
            </a:custGeom>
            <a:solidFill>
              <a:srgbClr val="000000"/>
            </a:solidFill>
          </p:spPr>
          <p:txBody>
            <a:bodyPr wrap="square" lIns="0" tIns="0" rIns="0" bIns="0" rtlCol="0"/>
            <a:lstStyle/>
            <a:p>
              <a:endParaRPr sz="1125">
                <a:solidFill>
                  <a:prstClr val="black"/>
                </a:solidFill>
              </a:endParaRPr>
            </a:p>
          </p:txBody>
        </p:sp>
      </p:grpSp>
      <p:sp>
        <p:nvSpPr>
          <p:cNvPr id="15" name="object 15"/>
          <p:cNvSpPr txBox="1"/>
          <p:nvPr/>
        </p:nvSpPr>
        <p:spPr>
          <a:xfrm>
            <a:off x="286995" y="4610486"/>
            <a:ext cx="3018234" cy="715940"/>
          </a:xfrm>
          <a:prstGeom prst="rect">
            <a:avLst/>
          </a:prstGeom>
        </p:spPr>
        <p:txBody>
          <a:bodyPr vert="horz" wrap="square" lIns="0" tIns="23216" rIns="0" bIns="0" rtlCol="0">
            <a:spAutoFit/>
          </a:bodyPr>
          <a:lstStyle/>
          <a:p>
            <a:pPr marL="8929" marR="3572">
              <a:lnSpc>
                <a:spcPts val="2672"/>
              </a:lnSpc>
              <a:spcBef>
                <a:spcPts val="182"/>
              </a:spcBef>
            </a:pPr>
            <a:r>
              <a:rPr sz="2250" spc="25" dirty="0">
                <a:solidFill>
                  <a:prstClr val="black"/>
                </a:solidFill>
                <a:latin typeface="Arial"/>
                <a:cs typeface="Arial"/>
              </a:rPr>
              <a:t>for </a:t>
            </a:r>
            <a:r>
              <a:rPr sz="2250" spc="11" dirty="0">
                <a:solidFill>
                  <a:prstClr val="black"/>
                </a:solidFill>
                <a:latin typeface="Arial"/>
                <a:cs typeface="Arial"/>
              </a:rPr>
              <a:t>simplicity, </a:t>
            </a:r>
            <a:r>
              <a:rPr sz="2250" spc="18" dirty="0">
                <a:solidFill>
                  <a:prstClr val="black"/>
                </a:solidFill>
                <a:latin typeface="Arial"/>
                <a:cs typeface="Arial"/>
              </a:rPr>
              <a:t>we</a:t>
            </a:r>
            <a:r>
              <a:rPr sz="2250" spc="-74" dirty="0">
                <a:solidFill>
                  <a:prstClr val="black"/>
                </a:solidFill>
                <a:latin typeface="Arial"/>
                <a:cs typeface="Arial"/>
              </a:rPr>
              <a:t> </a:t>
            </a:r>
            <a:r>
              <a:rPr sz="2250" spc="-4" dirty="0">
                <a:solidFill>
                  <a:prstClr val="black"/>
                </a:solidFill>
                <a:latin typeface="Arial"/>
                <a:cs typeface="Arial"/>
              </a:rPr>
              <a:t>ignore  </a:t>
            </a:r>
            <a:r>
              <a:rPr sz="2250" spc="11" dirty="0">
                <a:solidFill>
                  <a:prstClr val="black"/>
                </a:solidFill>
                <a:latin typeface="Arial"/>
                <a:cs typeface="Arial"/>
              </a:rPr>
              <a:t>the </a:t>
            </a:r>
            <a:r>
              <a:rPr sz="2250" spc="-4" dirty="0">
                <a:solidFill>
                  <a:prstClr val="black"/>
                </a:solidFill>
                <a:latin typeface="Arial"/>
                <a:cs typeface="Arial"/>
              </a:rPr>
              <a:t>noise</a:t>
            </a:r>
            <a:r>
              <a:rPr sz="2250" spc="-18" dirty="0">
                <a:solidFill>
                  <a:prstClr val="black"/>
                </a:solidFill>
                <a:latin typeface="Arial"/>
                <a:cs typeface="Arial"/>
              </a:rPr>
              <a:t> </a:t>
            </a:r>
            <a:r>
              <a:rPr sz="2250" spc="21" dirty="0">
                <a:solidFill>
                  <a:prstClr val="black"/>
                </a:solidFill>
                <a:latin typeface="Arial"/>
                <a:cs typeface="Arial"/>
              </a:rPr>
              <a:t>term</a:t>
            </a:r>
            <a:endParaRPr sz="2250">
              <a:solidFill>
                <a:prstClr val="black"/>
              </a:solidFill>
              <a:latin typeface="Arial"/>
              <a:cs typeface="Arial"/>
            </a:endParaRPr>
          </a:p>
        </p:txBody>
      </p:sp>
      <p:sp>
        <p:nvSpPr>
          <p:cNvPr id="16" name="object 16"/>
          <p:cNvSpPr/>
          <p:nvPr/>
        </p:nvSpPr>
        <p:spPr>
          <a:xfrm>
            <a:off x="301602" y="6266061"/>
            <a:ext cx="5671245" cy="455414"/>
          </a:xfrm>
          <a:custGeom>
            <a:avLst/>
            <a:gdLst/>
            <a:ahLst/>
            <a:cxnLst/>
            <a:rect l="l" t="t" r="r" b="b"/>
            <a:pathLst>
              <a:path w="8065770" h="647700">
                <a:moveTo>
                  <a:pt x="8065564" y="0"/>
                </a:moveTo>
                <a:lnTo>
                  <a:pt x="0" y="0"/>
                </a:lnTo>
                <a:lnTo>
                  <a:pt x="0" y="647700"/>
                </a:lnTo>
                <a:lnTo>
                  <a:pt x="8065564" y="647700"/>
                </a:lnTo>
                <a:lnTo>
                  <a:pt x="8065564" y="0"/>
                </a:lnTo>
                <a:close/>
              </a:path>
            </a:pathLst>
          </a:custGeom>
          <a:solidFill>
            <a:srgbClr val="FFFFFF"/>
          </a:solidFill>
        </p:spPr>
        <p:txBody>
          <a:bodyPr wrap="square" lIns="0" tIns="0" rIns="0" bIns="0" rtlCol="0"/>
          <a:lstStyle/>
          <a:p>
            <a:endParaRPr sz="1125">
              <a:solidFill>
                <a:prstClr val="black"/>
              </a:solidFill>
            </a:endParaRPr>
          </a:p>
        </p:txBody>
      </p:sp>
      <p:sp>
        <p:nvSpPr>
          <p:cNvPr id="17" name="object 17"/>
          <p:cNvSpPr txBox="1"/>
          <p:nvPr/>
        </p:nvSpPr>
        <p:spPr>
          <a:xfrm>
            <a:off x="292673" y="5853852"/>
            <a:ext cx="6850410" cy="711128"/>
          </a:xfrm>
          <a:prstGeom prst="rect">
            <a:avLst/>
          </a:prstGeom>
        </p:spPr>
        <p:txBody>
          <a:bodyPr vert="horz" wrap="square" lIns="0" tIns="8037" rIns="0" bIns="0" rtlCol="0">
            <a:spAutoFit/>
          </a:bodyPr>
          <a:lstStyle/>
          <a:p>
            <a:pPr marL="8929" marR="3572">
              <a:lnSpc>
                <a:spcPct val="116100"/>
              </a:lnSpc>
              <a:spcBef>
                <a:spcPts val="63"/>
              </a:spcBef>
            </a:pPr>
            <a:r>
              <a:rPr sz="1969" spc="-7" dirty="0">
                <a:solidFill>
                  <a:srgbClr val="333333"/>
                </a:solidFill>
                <a:latin typeface="Arial"/>
                <a:cs typeface="Arial"/>
              </a:rPr>
              <a:t>(Next </a:t>
            </a:r>
            <a:r>
              <a:rPr sz="1969" spc="14" dirty="0">
                <a:solidFill>
                  <a:srgbClr val="333333"/>
                </a:solidFill>
                <a:latin typeface="Arial"/>
                <a:cs typeface="Arial"/>
              </a:rPr>
              <a:t>slides: </a:t>
            </a:r>
            <a:r>
              <a:rPr sz="1969" spc="21" dirty="0">
                <a:solidFill>
                  <a:srgbClr val="333333"/>
                </a:solidFill>
                <a:latin typeface="Arial"/>
                <a:cs typeface="Arial"/>
              </a:rPr>
              <a:t>the </a:t>
            </a:r>
            <a:r>
              <a:rPr sz="1969" spc="32" dirty="0">
                <a:solidFill>
                  <a:srgbClr val="333333"/>
                </a:solidFill>
                <a:latin typeface="Arial"/>
                <a:cs typeface="Arial"/>
              </a:rPr>
              <a:t>expectation </a:t>
            </a:r>
            <a:r>
              <a:rPr sz="1969" spc="7" dirty="0">
                <a:solidFill>
                  <a:srgbClr val="333333"/>
                </a:solidFill>
                <a:latin typeface="Arial"/>
                <a:cs typeface="Arial"/>
              </a:rPr>
              <a:t>is </a:t>
            </a:r>
            <a:r>
              <a:rPr sz="1969" spc="11" dirty="0">
                <a:solidFill>
                  <a:srgbClr val="333333"/>
                </a:solidFill>
                <a:latin typeface="Arial"/>
                <a:cs typeface="Arial"/>
              </a:rPr>
              <a:t>over </a:t>
            </a:r>
            <a:r>
              <a:rPr sz="1969" spc="21" dirty="0">
                <a:solidFill>
                  <a:srgbClr val="333333"/>
                </a:solidFill>
                <a:latin typeface="Arial"/>
                <a:cs typeface="Arial"/>
              </a:rPr>
              <a:t>the </a:t>
            </a:r>
            <a:r>
              <a:rPr sz="1969" spc="18" dirty="0">
                <a:solidFill>
                  <a:srgbClr val="333333"/>
                </a:solidFill>
                <a:latin typeface="Arial"/>
                <a:cs typeface="Arial"/>
              </a:rPr>
              <a:t>training </a:t>
            </a:r>
            <a:r>
              <a:rPr sz="1969" spc="25" dirty="0">
                <a:solidFill>
                  <a:srgbClr val="333333"/>
                </a:solidFill>
                <a:latin typeface="Arial"/>
                <a:cs typeface="Arial"/>
              </a:rPr>
              <a:t>data, </a:t>
            </a:r>
            <a:r>
              <a:rPr sz="1969" spc="-4" dirty="0">
                <a:solidFill>
                  <a:srgbClr val="333333"/>
                </a:solidFill>
                <a:latin typeface="Arial"/>
                <a:cs typeface="Arial"/>
              </a:rPr>
              <a:t>i.e,</a:t>
            </a:r>
            <a:r>
              <a:rPr sz="1969" spc="-105" dirty="0">
                <a:solidFill>
                  <a:srgbClr val="333333"/>
                </a:solidFill>
                <a:latin typeface="Arial"/>
                <a:cs typeface="Arial"/>
              </a:rPr>
              <a:t> </a:t>
            </a:r>
            <a:r>
              <a:rPr sz="1969" spc="21" dirty="0">
                <a:solidFill>
                  <a:srgbClr val="333333"/>
                </a:solidFill>
                <a:latin typeface="Arial"/>
                <a:cs typeface="Arial"/>
              </a:rPr>
              <a:t>the  </a:t>
            </a:r>
            <a:r>
              <a:rPr sz="1969" spc="-7" dirty="0">
                <a:solidFill>
                  <a:srgbClr val="333333"/>
                </a:solidFill>
                <a:latin typeface="Arial"/>
                <a:cs typeface="Arial"/>
              </a:rPr>
              <a:t>average </a:t>
            </a:r>
            <a:r>
              <a:rPr sz="1969" spc="25" dirty="0">
                <a:solidFill>
                  <a:srgbClr val="333333"/>
                </a:solidFill>
                <a:latin typeface="Arial"/>
                <a:cs typeface="Arial"/>
              </a:rPr>
              <a:t>estimator </a:t>
            </a:r>
            <a:r>
              <a:rPr sz="1969" spc="28" dirty="0">
                <a:solidFill>
                  <a:srgbClr val="333333"/>
                </a:solidFill>
                <a:latin typeface="Arial"/>
                <a:cs typeface="Arial"/>
              </a:rPr>
              <a:t>from </a:t>
            </a:r>
            <a:r>
              <a:rPr sz="1969" spc="-42" dirty="0">
                <a:solidFill>
                  <a:srgbClr val="333333"/>
                </a:solidFill>
                <a:latin typeface="Arial"/>
                <a:cs typeface="Arial"/>
              </a:rPr>
              <a:t>diﬀerent </a:t>
            </a:r>
            <a:r>
              <a:rPr sz="1969" spc="18" dirty="0">
                <a:solidFill>
                  <a:srgbClr val="333333"/>
                </a:solidFill>
                <a:latin typeface="Arial"/>
                <a:cs typeface="Arial"/>
              </a:rPr>
              <a:t>training</a:t>
            </a:r>
            <a:r>
              <a:rPr sz="1969" spc="11" dirty="0">
                <a:solidFill>
                  <a:srgbClr val="333333"/>
                </a:solidFill>
                <a:latin typeface="Arial"/>
                <a:cs typeface="Arial"/>
              </a:rPr>
              <a:t> </a:t>
            </a:r>
            <a:r>
              <a:rPr sz="1969" spc="-4" dirty="0">
                <a:solidFill>
                  <a:srgbClr val="333333"/>
                </a:solidFill>
                <a:latin typeface="Arial"/>
                <a:cs typeface="Arial"/>
              </a:rPr>
              <a:t>samples)</a:t>
            </a:r>
            <a:endParaRPr sz="1969">
              <a:solidFill>
                <a:prstClr val="black"/>
              </a:solidFill>
              <a:latin typeface="Arial"/>
              <a:cs typeface="Arial"/>
            </a:endParaRPr>
          </a:p>
        </p:txBody>
      </p:sp>
    </p:spTree>
    <p:extLst>
      <p:ext uri="{BB962C8B-B14F-4D97-AF65-F5344CB8AC3E}">
        <p14:creationId xmlns:p14="http://schemas.microsoft.com/office/powerpoint/2010/main" val="2115783860"/>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634" y="564062"/>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dirty="0"/>
          </a:p>
        </p:txBody>
      </p:sp>
      <p:sp>
        <p:nvSpPr>
          <p:cNvPr id="3" name="object 3"/>
          <p:cNvSpPr txBox="1"/>
          <p:nvPr/>
        </p:nvSpPr>
        <p:spPr>
          <a:xfrm>
            <a:off x="381000" y="1219200"/>
            <a:ext cx="6415534" cy="1159511"/>
          </a:xfrm>
          <a:prstGeom prst="rect">
            <a:avLst/>
          </a:prstGeom>
        </p:spPr>
        <p:txBody>
          <a:bodyPr vert="horz" wrap="square" lIns="0" tIns="105817" rIns="0" bIns="0" rtlCol="0">
            <a:spAutoFit/>
          </a:bodyPr>
          <a:lstStyle/>
          <a:p>
            <a:pPr marL="4212430">
              <a:spcBef>
                <a:spcPts val="833"/>
              </a:spcBef>
              <a:tabLst>
                <a:tab pos="5667918" algn="l"/>
              </a:tabLst>
            </a:pPr>
            <a:r>
              <a:rPr sz="3234" i="1" dirty="0">
                <a:solidFill>
                  <a:prstClr val="black"/>
                </a:solidFill>
                <a:latin typeface="STIXGeneral"/>
                <a:cs typeface="STIXGeneral"/>
              </a:rPr>
              <a:t>y</a:t>
            </a:r>
            <a:r>
              <a:rPr sz="3234" i="1" spc="88" dirty="0">
                <a:solidFill>
                  <a:prstClr val="black"/>
                </a:solidFill>
                <a:latin typeface="STIXGeneral"/>
                <a:cs typeface="STIXGeneral"/>
              </a:rPr>
              <a:t> </a:t>
            </a:r>
            <a:r>
              <a:rPr sz="3234" dirty="0">
                <a:solidFill>
                  <a:prstClr val="black"/>
                </a:solidFill>
                <a:latin typeface="STIXGeneral"/>
                <a:cs typeface="STIXGeneral"/>
              </a:rPr>
              <a:t>=</a:t>
            </a:r>
            <a:r>
              <a:rPr sz="3234" spc="88" dirty="0">
                <a:solidFill>
                  <a:prstClr val="black"/>
                </a:solidFill>
                <a:latin typeface="STIXGeneral"/>
                <a:cs typeface="STIXGeneral"/>
              </a:rPr>
              <a:t> </a:t>
            </a:r>
            <a:r>
              <a:rPr sz="3234" i="1" spc="112" dirty="0">
                <a:solidFill>
                  <a:prstClr val="black"/>
                </a:solidFill>
                <a:latin typeface="STIXGeneral"/>
                <a:cs typeface="STIXGeneral"/>
              </a:rPr>
              <a:t>f</a:t>
            </a:r>
            <a:r>
              <a:rPr sz="3234" dirty="0">
                <a:solidFill>
                  <a:prstClr val="black"/>
                </a:solidFill>
                <a:latin typeface="STIXGeneral"/>
                <a:cs typeface="STIXGeneral"/>
              </a:rPr>
              <a:t>(</a:t>
            </a:r>
            <a:r>
              <a:rPr sz="3234" i="1" dirty="0">
                <a:solidFill>
                  <a:prstClr val="black"/>
                </a:solidFill>
                <a:latin typeface="STIXGeneral"/>
                <a:cs typeface="STIXGeneral"/>
              </a:rPr>
              <a:t>x</a:t>
            </a:r>
            <a:r>
              <a:rPr sz="3234" dirty="0">
                <a:solidFill>
                  <a:prstClr val="black"/>
                </a:solidFill>
                <a:latin typeface="STIXGeneral"/>
                <a:cs typeface="STIXGeneral"/>
              </a:rPr>
              <a:t>)	</a:t>
            </a:r>
            <a:r>
              <a:rPr sz="3375" spc="21" baseline="-3472" dirty="0">
                <a:solidFill>
                  <a:prstClr val="black"/>
                </a:solidFill>
                <a:latin typeface="Arial"/>
                <a:cs typeface="Arial"/>
              </a:rPr>
              <a:t>ta</a:t>
            </a:r>
            <a:r>
              <a:rPr sz="3375" spc="-79" baseline="-3472" dirty="0">
                <a:solidFill>
                  <a:prstClr val="black"/>
                </a:solidFill>
                <a:latin typeface="Arial"/>
                <a:cs typeface="Arial"/>
              </a:rPr>
              <a:t>r</a:t>
            </a:r>
            <a:r>
              <a:rPr sz="3375" spc="37" baseline="-3472" dirty="0">
                <a:solidFill>
                  <a:prstClr val="black"/>
                </a:solidFill>
                <a:latin typeface="Arial"/>
                <a:cs typeface="Arial"/>
              </a:rPr>
              <a:t>get</a:t>
            </a:r>
            <a:endParaRPr sz="3375" baseline="-3472" dirty="0">
              <a:solidFill>
                <a:prstClr val="black"/>
              </a:solidFill>
              <a:latin typeface="Arial"/>
              <a:cs typeface="Arial"/>
            </a:endParaRPr>
          </a:p>
          <a:p>
            <a:pPr marL="8929">
              <a:spcBef>
                <a:spcPts val="745"/>
              </a:spcBef>
            </a:pPr>
            <a:r>
              <a:rPr sz="3023" b="1" spc="60" dirty="0">
                <a:solidFill>
                  <a:prstClr val="black"/>
                </a:solidFill>
                <a:latin typeface="Arial"/>
                <a:cs typeface="Arial"/>
              </a:rPr>
              <a:t>"ML </a:t>
            </a:r>
            <a:r>
              <a:rPr sz="3023" b="1" spc="18" dirty="0">
                <a:solidFill>
                  <a:prstClr val="black"/>
                </a:solidFill>
                <a:latin typeface="Arial"/>
                <a:cs typeface="Arial"/>
              </a:rPr>
              <a:t>Notation"</a:t>
            </a:r>
            <a:r>
              <a:rPr sz="3023" b="1" spc="-49" dirty="0">
                <a:solidFill>
                  <a:prstClr val="black"/>
                </a:solidFill>
                <a:latin typeface="Arial"/>
                <a:cs typeface="Arial"/>
              </a:rPr>
              <a:t> </a:t>
            </a:r>
            <a:r>
              <a:rPr sz="3023" b="1" spc="7" dirty="0">
                <a:solidFill>
                  <a:prstClr val="black"/>
                </a:solidFill>
                <a:latin typeface="Arial"/>
                <a:cs typeface="Arial"/>
              </a:rPr>
              <a:t>for</a:t>
            </a:r>
            <a:endParaRPr sz="3023" dirty="0">
              <a:solidFill>
                <a:prstClr val="black"/>
              </a:solidFill>
              <a:latin typeface="Arial"/>
              <a:cs typeface="Arial"/>
            </a:endParaRPr>
          </a:p>
        </p:txBody>
      </p:sp>
      <p:sp>
        <p:nvSpPr>
          <p:cNvPr id="4" name="object 4"/>
          <p:cNvSpPr txBox="1"/>
          <p:nvPr/>
        </p:nvSpPr>
        <p:spPr>
          <a:xfrm>
            <a:off x="538753" y="2722277"/>
            <a:ext cx="3587502" cy="476914"/>
          </a:xfrm>
          <a:prstGeom prst="rect">
            <a:avLst/>
          </a:prstGeom>
        </p:spPr>
        <p:txBody>
          <a:bodyPr vert="horz" wrap="square" lIns="0" tIns="11609" rIns="0" bIns="0" rtlCol="0">
            <a:spAutoFit/>
          </a:bodyPr>
          <a:lstStyle/>
          <a:p>
            <a:pPr marL="8929">
              <a:spcBef>
                <a:spcPts val="91"/>
              </a:spcBef>
            </a:pPr>
            <a:r>
              <a:rPr sz="3023" b="1" spc="4" dirty="0">
                <a:solidFill>
                  <a:prstClr val="black"/>
                </a:solidFill>
                <a:latin typeface="Arial"/>
                <a:cs typeface="Arial"/>
              </a:rPr>
              <a:t>Squared </a:t>
            </a:r>
            <a:r>
              <a:rPr sz="3023" b="1" spc="-14" dirty="0">
                <a:solidFill>
                  <a:prstClr val="black"/>
                </a:solidFill>
                <a:latin typeface="Arial"/>
                <a:cs typeface="Arial"/>
              </a:rPr>
              <a:t>Error</a:t>
            </a:r>
            <a:r>
              <a:rPr sz="3023" b="1" spc="-25" dirty="0">
                <a:solidFill>
                  <a:prstClr val="black"/>
                </a:solidFill>
                <a:latin typeface="Arial"/>
                <a:cs typeface="Arial"/>
              </a:rPr>
              <a:t> </a:t>
            </a:r>
            <a:r>
              <a:rPr sz="3023" b="1" spc="-32" dirty="0">
                <a:solidFill>
                  <a:prstClr val="black"/>
                </a:solidFill>
                <a:latin typeface="Arial"/>
                <a:cs typeface="Arial"/>
              </a:rPr>
              <a:t>Loss</a:t>
            </a:r>
            <a:endParaRPr sz="3023" dirty="0">
              <a:solidFill>
                <a:prstClr val="black"/>
              </a:solidFill>
              <a:latin typeface="Arial"/>
              <a:cs typeface="Arial"/>
            </a:endParaRPr>
          </a:p>
        </p:txBody>
      </p:sp>
      <p:sp>
        <p:nvSpPr>
          <p:cNvPr id="5" name="object 5"/>
          <p:cNvSpPr txBox="1"/>
          <p:nvPr/>
        </p:nvSpPr>
        <p:spPr>
          <a:xfrm>
            <a:off x="4495800" y="1863152"/>
            <a:ext cx="3902273" cy="1347973"/>
          </a:xfrm>
          <a:prstGeom prst="rect">
            <a:avLst/>
          </a:prstGeom>
        </p:spPr>
        <p:txBody>
          <a:bodyPr vert="horz" wrap="square" lIns="0" tIns="8930" rIns="0" bIns="0" rtlCol="0">
            <a:spAutoFit/>
          </a:bodyPr>
          <a:lstStyle/>
          <a:p>
            <a:pPr marL="71881">
              <a:spcBef>
                <a:spcPts val="70"/>
              </a:spcBef>
              <a:tabLst>
                <a:tab pos="2599340" algn="l"/>
              </a:tabLst>
            </a:pPr>
            <a:r>
              <a:rPr sz="3094" i="1" spc="21" dirty="0">
                <a:solidFill>
                  <a:prstClr val="black"/>
                </a:solidFill>
                <a:latin typeface="STIXGeneral"/>
                <a:cs typeface="STIXGeneral"/>
              </a:rPr>
              <a:t>y</a:t>
            </a:r>
            <a:r>
              <a:rPr sz="3094" spc="21" dirty="0">
                <a:solidFill>
                  <a:prstClr val="black"/>
                </a:solidFill>
                <a:latin typeface="STIXGeneral"/>
                <a:cs typeface="STIXGeneral"/>
              </a:rPr>
              <a:t>̂ </a:t>
            </a:r>
            <a:r>
              <a:rPr sz="3094" dirty="0">
                <a:solidFill>
                  <a:prstClr val="black"/>
                </a:solidFill>
                <a:latin typeface="STIXGeneral"/>
                <a:cs typeface="STIXGeneral"/>
              </a:rPr>
              <a:t>= </a:t>
            </a:r>
            <a:r>
              <a:rPr sz="3094" i="1" spc="-130" dirty="0">
                <a:solidFill>
                  <a:prstClr val="black"/>
                </a:solidFill>
                <a:latin typeface="STIXGeneral"/>
                <a:cs typeface="STIXGeneral"/>
              </a:rPr>
              <a:t>f</a:t>
            </a:r>
            <a:r>
              <a:rPr sz="3094" spc="-130" dirty="0">
                <a:solidFill>
                  <a:prstClr val="black"/>
                </a:solidFill>
                <a:latin typeface="STIXGeneral"/>
                <a:cs typeface="STIXGeneral"/>
              </a:rPr>
              <a:t>(</a:t>
            </a:r>
            <a:r>
              <a:rPr sz="4640" spc="-195" baseline="13888" dirty="0">
                <a:solidFill>
                  <a:prstClr val="black"/>
                </a:solidFill>
                <a:latin typeface="STIXGeneral"/>
                <a:cs typeface="STIXGeneral"/>
              </a:rPr>
              <a:t>̂ </a:t>
            </a:r>
            <a:r>
              <a:rPr sz="3094" i="1" dirty="0">
                <a:solidFill>
                  <a:prstClr val="black"/>
                </a:solidFill>
                <a:latin typeface="STIXGeneral"/>
                <a:cs typeface="STIXGeneral"/>
              </a:rPr>
              <a:t>x</a:t>
            </a:r>
            <a:r>
              <a:rPr sz="3094" dirty="0">
                <a:solidFill>
                  <a:prstClr val="black"/>
                </a:solidFill>
                <a:latin typeface="STIXGeneral"/>
                <a:cs typeface="STIXGeneral"/>
              </a:rPr>
              <a:t>)</a:t>
            </a:r>
            <a:r>
              <a:rPr sz="3094" spc="260" dirty="0">
                <a:solidFill>
                  <a:prstClr val="black"/>
                </a:solidFill>
                <a:latin typeface="STIXGeneral"/>
                <a:cs typeface="STIXGeneral"/>
              </a:rPr>
              <a:t> </a:t>
            </a:r>
            <a:r>
              <a:rPr sz="3094" dirty="0">
                <a:solidFill>
                  <a:prstClr val="black"/>
                </a:solidFill>
                <a:latin typeface="STIXGeneral"/>
                <a:cs typeface="STIXGeneral"/>
              </a:rPr>
              <a:t>=</a:t>
            </a:r>
            <a:r>
              <a:rPr sz="3094" spc="84" dirty="0">
                <a:solidFill>
                  <a:prstClr val="black"/>
                </a:solidFill>
                <a:latin typeface="STIXGeneral"/>
                <a:cs typeface="STIXGeneral"/>
              </a:rPr>
              <a:t> </a:t>
            </a:r>
            <a:r>
              <a:rPr sz="3094" i="1" dirty="0">
                <a:solidFill>
                  <a:prstClr val="black"/>
                </a:solidFill>
                <a:latin typeface="STIXGeneral"/>
                <a:cs typeface="STIXGeneral"/>
              </a:rPr>
              <a:t>h</a:t>
            </a:r>
            <a:r>
              <a:rPr sz="3094" dirty="0">
                <a:solidFill>
                  <a:prstClr val="black"/>
                </a:solidFill>
                <a:latin typeface="STIXGeneral"/>
                <a:cs typeface="STIXGeneral"/>
              </a:rPr>
              <a:t>(</a:t>
            </a:r>
            <a:r>
              <a:rPr sz="3094" i="1" dirty="0">
                <a:solidFill>
                  <a:prstClr val="black"/>
                </a:solidFill>
                <a:latin typeface="STIXGeneral"/>
                <a:cs typeface="STIXGeneral"/>
              </a:rPr>
              <a:t>x</a:t>
            </a:r>
            <a:r>
              <a:rPr sz="3094" dirty="0">
                <a:solidFill>
                  <a:prstClr val="black"/>
                </a:solidFill>
                <a:latin typeface="STIXGeneral"/>
                <a:cs typeface="STIXGeneral"/>
              </a:rPr>
              <a:t>)	</a:t>
            </a:r>
            <a:r>
              <a:rPr sz="3375" spc="42" baseline="8680" dirty="0" smtClean="0">
                <a:solidFill>
                  <a:prstClr val="black"/>
                </a:solidFill>
                <a:latin typeface="Arial"/>
                <a:cs typeface="Arial"/>
              </a:rPr>
              <a:t>prediction</a:t>
            </a:r>
            <a:endParaRPr sz="3375" baseline="8680" dirty="0" smtClean="0">
              <a:solidFill>
                <a:prstClr val="black"/>
              </a:solidFill>
              <a:latin typeface="Arial"/>
              <a:cs typeface="Arial"/>
            </a:endParaRPr>
          </a:p>
          <a:p>
            <a:pPr marL="26788">
              <a:spcBef>
                <a:spcPts val="3090"/>
              </a:spcBef>
              <a:tabLst>
                <a:tab pos="2043933" algn="l"/>
              </a:tabLst>
            </a:pPr>
            <a:r>
              <a:rPr sz="4535" i="1" baseline="-3229" dirty="0" smtClean="0">
                <a:solidFill>
                  <a:prstClr val="black"/>
                </a:solidFill>
                <a:latin typeface="STIXGeneral"/>
                <a:cs typeface="STIXGeneral"/>
              </a:rPr>
              <a:t>S </a:t>
            </a:r>
            <a:r>
              <a:rPr sz="4535" baseline="-3229" dirty="0" smtClean="0">
                <a:solidFill>
                  <a:prstClr val="black"/>
                </a:solidFill>
                <a:latin typeface="STIXGeneral"/>
                <a:cs typeface="STIXGeneral"/>
              </a:rPr>
              <a:t>= </a:t>
            </a:r>
            <a:r>
              <a:rPr sz="4535" spc="37" baseline="-3229" dirty="0" smtClean="0">
                <a:solidFill>
                  <a:prstClr val="black"/>
                </a:solidFill>
                <a:latin typeface="STIXGeneral"/>
                <a:cs typeface="STIXGeneral"/>
              </a:rPr>
              <a:t>(</a:t>
            </a:r>
            <a:r>
              <a:rPr sz="4535" i="1" spc="37" baseline="-3229" dirty="0" smtClean="0">
                <a:solidFill>
                  <a:prstClr val="black"/>
                </a:solidFill>
                <a:latin typeface="STIXGeneral"/>
                <a:cs typeface="STIXGeneral"/>
              </a:rPr>
              <a:t>y </a:t>
            </a:r>
            <a:r>
              <a:rPr sz="4535" baseline="-3229" dirty="0" smtClean="0">
                <a:solidFill>
                  <a:prstClr val="black"/>
                </a:solidFill>
                <a:latin typeface="STIXGeneral"/>
                <a:cs typeface="STIXGeneral"/>
              </a:rPr>
              <a:t>−</a:t>
            </a:r>
            <a:r>
              <a:rPr sz="4535" spc="-42" baseline="-3229" dirty="0" smtClean="0">
                <a:solidFill>
                  <a:prstClr val="black"/>
                </a:solidFill>
                <a:latin typeface="STIXGeneral"/>
                <a:cs typeface="STIXGeneral"/>
              </a:rPr>
              <a:t> </a:t>
            </a:r>
            <a:r>
              <a:rPr sz="4535" i="1" spc="-485" baseline="-3229" dirty="0" smtClean="0">
                <a:solidFill>
                  <a:prstClr val="black"/>
                </a:solidFill>
                <a:latin typeface="STIXGeneral"/>
                <a:cs typeface="STIXGeneral"/>
              </a:rPr>
              <a:t>y</a:t>
            </a:r>
            <a:r>
              <a:rPr sz="4535" spc="-485" baseline="-3229" dirty="0" smtClean="0">
                <a:solidFill>
                  <a:prstClr val="black"/>
                </a:solidFill>
                <a:latin typeface="STIXGeneral"/>
                <a:cs typeface="STIXGeneral"/>
              </a:rPr>
              <a:t>)</a:t>
            </a:r>
            <a:r>
              <a:rPr sz="4535" spc="-485" baseline="-1937" dirty="0" smtClean="0">
                <a:solidFill>
                  <a:prstClr val="black"/>
                </a:solidFill>
                <a:latin typeface="STIXGeneral"/>
                <a:cs typeface="STIXGeneral"/>
              </a:rPr>
              <a:t>̂ </a:t>
            </a:r>
            <a:r>
              <a:rPr sz="4535" spc="-337" baseline="-1937" dirty="0" smtClean="0">
                <a:solidFill>
                  <a:prstClr val="black"/>
                </a:solidFill>
                <a:latin typeface="STIXGeneral"/>
                <a:cs typeface="STIXGeneral"/>
              </a:rPr>
              <a:t> </a:t>
            </a:r>
            <a:r>
              <a:rPr sz="3217" baseline="24590" dirty="0" smtClean="0">
                <a:solidFill>
                  <a:prstClr val="black"/>
                </a:solidFill>
                <a:latin typeface="STIXGeneral"/>
                <a:cs typeface="STIXGeneral"/>
              </a:rPr>
              <a:t>2	</a:t>
            </a:r>
            <a:r>
              <a:rPr sz="2250" spc="4" dirty="0" smtClean="0">
                <a:solidFill>
                  <a:prstClr val="black"/>
                </a:solidFill>
                <a:latin typeface="Arial"/>
                <a:cs typeface="Arial"/>
              </a:rPr>
              <a:t>squared</a:t>
            </a:r>
            <a:r>
              <a:rPr sz="2250" spc="-18" dirty="0" smtClean="0">
                <a:solidFill>
                  <a:prstClr val="black"/>
                </a:solidFill>
                <a:latin typeface="Arial"/>
                <a:cs typeface="Arial"/>
              </a:rPr>
              <a:t> </a:t>
            </a:r>
            <a:r>
              <a:rPr sz="2250" spc="-11" dirty="0" smtClean="0">
                <a:solidFill>
                  <a:prstClr val="black"/>
                </a:solidFill>
                <a:latin typeface="Arial"/>
                <a:cs typeface="Arial"/>
              </a:rPr>
              <a:t>error</a:t>
            </a:r>
            <a:endParaRPr sz="2250" dirty="0">
              <a:solidFill>
                <a:prstClr val="black"/>
              </a:solidFill>
              <a:latin typeface="Arial"/>
              <a:cs typeface="Arial"/>
            </a:endParaRPr>
          </a:p>
        </p:txBody>
      </p:sp>
      <p:sp>
        <p:nvSpPr>
          <p:cNvPr id="6" name="object 6"/>
          <p:cNvSpPr txBox="1"/>
          <p:nvPr/>
        </p:nvSpPr>
        <p:spPr>
          <a:xfrm>
            <a:off x="199276" y="3685488"/>
            <a:ext cx="8909596" cy="1656756"/>
          </a:xfrm>
          <a:prstGeom prst="rect">
            <a:avLst/>
          </a:prstGeom>
        </p:spPr>
        <p:txBody>
          <a:bodyPr vert="horz" wrap="square" lIns="0" tIns="133052" rIns="0" bIns="0" rtlCol="0">
            <a:spAutoFit/>
          </a:bodyPr>
          <a:lstStyle/>
          <a:p>
            <a:pPr marL="26788">
              <a:spcBef>
                <a:spcPts val="1048"/>
              </a:spcBef>
            </a:pPr>
            <a:r>
              <a:rPr sz="2742" i="1" dirty="0">
                <a:solidFill>
                  <a:prstClr val="black"/>
                </a:solidFill>
                <a:latin typeface="STIXGeneral"/>
                <a:cs typeface="STIXGeneral"/>
              </a:rPr>
              <a:t>S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50"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632645">
              <a:spcBef>
                <a:spcPts val="981"/>
              </a:spcBef>
              <a:tabLst>
                <a:tab pos="1794803" algn="l"/>
                <a:tab pos="3483347" algn="l"/>
                <a:tab pos="4481204" algn="l"/>
              </a:tabLst>
            </a:pP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a:t>
            </a:r>
            <a:r>
              <a:rPr sz="2742" spc="-183"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742" spc="-207"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a:t>
            </a:r>
            <a:r>
              <a:rPr sz="2742" i="1"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88"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1794803">
              <a:spcBef>
                <a:spcPts val="977"/>
              </a:spcBef>
              <a:tabLst>
                <a:tab pos="4837040" algn="l"/>
                <a:tab pos="8304314" algn="l"/>
              </a:tabLst>
            </a:pPr>
            <a:r>
              <a:rPr sz="2742" dirty="0" smtClean="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900" baseline="29292" dirty="0">
                <a:solidFill>
                  <a:prstClr val="black"/>
                </a:solidFill>
                <a:latin typeface="STIXGeneral"/>
                <a:cs typeface="STIXGeneral"/>
              </a:rPr>
              <a:t>2</a:t>
            </a:r>
            <a:r>
              <a:rPr sz="2900" spc="-200" baseline="29292"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spc="-141" dirty="0">
                <a:solidFill>
                  <a:prstClr val="black"/>
                </a:solidFill>
                <a:latin typeface="STIXGeneral"/>
                <a:cs typeface="STIXGeneral"/>
              </a:rPr>
              <a:t>(</a:t>
            </a:r>
            <a:r>
              <a:rPr sz="2742" i="1" spc="-141" dirty="0">
                <a:solidFill>
                  <a:prstClr val="black"/>
                </a:solidFill>
                <a:latin typeface="STIXGeneral"/>
                <a:cs typeface="STIXGeneral"/>
              </a:rPr>
              <a:t>E</a:t>
            </a:r>
            <a:r>
              <a:rPr sz="2742" spc="-141" dirty="0">
                <a:solidFill>
                  <a:prstClr val="black"/>
                </a:solidFill>
                <a:latin typeface="STIXGeneral"/>
                <a:cs typeface="STIXGeneral"/>
              </a:rPr>
              <a:t>[</a:t>
            </a:r>
            <a:r>
              <a:rPr sz="2742" i="1" spc="-141" dirty="0">
                <a:solidFill>
                  <a:prstClr val="black"/>
                </a:solidFill>
                <a:latin typeface="STIXGeneral"/>
                <a:cs typeface="STIXGeneral"/>
              </a:rPr>
              <a:t>y</a:t>
            </a:r>
            <a:r>
              <a:rPr sz="2742" spc="-141"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18" dirty="0">
                <a:solidFill>
                  <a:prstClr val="black"/>
                </a:solidFill>
                <a:latin typeface="STIXGeneral"/>
                <a:cs typeface="STIXGeneral"/>
              </a:rPr>
              <a:t>2(</a:t>
            </a:r>
            <a:r>
              <a:rPr sz="2742" i="1" spc="18" dirty="0">
                <a:solidFill>
                  <a:prstClr val="black"/>
                </a:solidFill>
                <a:latin typeface="STIXGeneral"/>
                <a:cs typeface="STIXGeneral"/>
              </a:rPr>
              <a:t>y </a:t>
            </a:r>
            <a:r>
              <a:rPr sz="2742" dirty="0">
                <a:solidFill>
                  <a:prstClr val="black"/>
                </a:solidFill>
                <a:latin typeface="STIXGeneral"/>
                <a:cs typeface="STIXGeneral"/>
              </a:rPr>
              <a:t>−</a:t>
            </a:r>
            <a:r>
              <a:rPr sz="2742" spc="-109"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a:t>
            </a:r>
            <a:r>
              <a:rPr sz="2742" spc="190" dirty="0">
                <a:solidFill>
                  <a:prstClr val="black"/>
                </a:solidFill>
                <a:latin typeface="STIXGeneral"/>
                <a:cs typeface="STIXGeneral"/>
              </a:rPr>
              <a:t> </a:t>
            </a:r>
            <a:r>
              <a:rPr sz="2742" spc="-120" dirty="0">
                <a:solidFill>
                  <a:prstClr val="black"/>
                </a:solidFill>
                <a:latin typeface="STIXGeneral"/>
                <a:cs typeface="STIXGeneral"/>
              </a:rPr>
              <a:t>)(</a:t>
            </a:r>
            <a:r>
              <a:rPr sz="2742" i="1" spc="-120" dirty="0">
                <a:solidFill>
                  <a:prstClr val="black"/>
                </a:solidFill>
                <a:latin typeface="STIXGeneral"/>
                <a:cs typeface="STIXGeneral"/>
              </a:rPr>
              <a:t>E</a:t>
            </a:r>
            <a:r>
              <a:rPr sz="2742" spc="-120" dirty="0">
                <a:solidFill>
                  <a:prstClr val="black"/>
                </a:solidFill>
                <a:latin typeface="STIXGeneral"/>
                <a:cs typeface="STIXGeneral"/>
              </a:rPr>
              <a:t>[</a:t>
            </a:r>
            <a:r>
              <a:rPr sz="2742" i="1" spc="-120" dirty="0">
                <a:solidFill>
                  <a:prstClr val="black"/>
                </a:solidFill>
                <a:latin typeface="STIXGeneral"/>
                <a:cs typeface="STIXGeneral"/>
              </a:rPr>
              <a:t>y</a:t>
            </a:r>
            <a:r>
              <a:rPr sz="2742" spc="-120" dirty="0">
                <a:solidFill>
                  <a:prstClr val="black"/>
                </a:solidFill>
                <a:latin typeface="STIXGeneral"/>
                <a:cs typeface="STIXGeneral"/>
              </a:rPr>
              <a:t>]̂	</a:t>
            </a:r>
            <a:r>
              <a:rPr sz="2742" dirty="0">
                <a:solidFill>
                  <a:prstClr val="black"/>
                </a:solidFill>
                <a:latin typeface="STIXGeneral"/>
                <a:cs typeface="STIXGeneral"/>
              </a:rPr>
              <a:t>−</a:t>
            </a:r>
            <a:r>
              <a:rPr sz="2742" spc="-102" dirty="0">
                <a:solidFill>
                  <a:prstClr val="black"/>
                </a:solidFill>
                <a:latin typeface="STIXGeneral"/>
                <a:cs typeface="STIXGeneral"/>
              </a:rPr>
              <a:t> </a:t>
            </a:r>
            <a:r>
              <a:rPr sz="2742" i="1" spc="-439" dirty="0">
                <a:solidFill>
                  <a:prstClr val="black"/>
                </a:solidFill>
                <a:latin typeface="STIXGeneral"/>
                <a:cs typeface="STIXGeneral"/>
              </a:rPr>
              <a:t>y</a:t>
            </a:r>
            <a:r>
              <a:rPr sz="2742" spc="-439" dirty="0">
                <a:solidFill>
                  <a:prstClr val="black"/>
                </a:solidFill>
                <a:latin typeface="STIXGeneral"/>
                <a:cs typeface="STIXGeneral"/>
              </a:rPr>
              <a:t>)</a:t>
            </a:r>
            <a:endParaRPr sz="2742" dirty="0">
              <a:solidFill>
                <a:prstClr val="black"/>
              </a:solidFill>
              <a:latin typeface="STIXGeneral"/>
              <a:cs typeface="STIXGeneral"/>
            </a:endParaRPr>
          </a:p>
        </p:txBody>
      </p:sp>
    </p:spTree>
    <p:extLst>
      <p:ext uri="{BB962C8B-B14F-4D97-AF65-F5344CB8AC3E}">
        <p14:creationId xmlns:p14="http://schemas.microsoft.com/office/powerpoint/2010/main" val="1308381011"/>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56" y="4301306"/>
            <a:ext cx="6715571" cy="2152242"/>
          </a:xfrm>
          <a:prstGeom prst="rect">
            <a:avLst/>
          </a:prstGeom>
        </p:spPr>
        <p:txBody>
          <a:bodyPr vert="horz" wrap="square" lIns="0" tIns="68312" rIns="0" bIns="0" rtlCol="0">
            <a:spAutoFit/>
          </a:bodyPr>
          <a:lstStyle/>
          <a:p>
            <a:pPr marR="396910" algn="r">
              <a:spcBef>
                <a:spcPts val="538"/>
              </a:spcBef>
              <a:tabLst>
                <a:tab pos="2350657" algn="l"/>
                <a:tab pos="5690687" algn="l"/>
              </a:tabLst>
            </a:pPr>
            <a:r>
              <a:rPr sz="2391" i="1" spc="11" dirty="0">
                <a:solidFill>
                  <a:prstClr val="black"/>
                </a:solidFill>
                <a:latin typeface="STIXGeneral"/>
                <a:cs typeface="STIXGeneral"/>
              </a:rPr>
              <a:t>E</a:t>
            </a:r>
            <a:r>
              <a:rPr sz="2391" spc="11" dirty="0">
                <a:solidFill>
                  <a:prstClr val="black"/>
                </a:solidFill>
                <a:latin typeface="STIXGeneral"/>
                <a:cs typeface="STIXGeneral"/>
              </a:rPr>
              <a:t>[2(</a:t>
            </a:r>
            <a:r>
              <a:rPr sz="2391" i="1" spc="11" dirty="0">
                <a:solidFill>
                  <a:prstClr val="black"/>
                </a:solidFill>
                <a:latin typeface="STIXGeneral"/>
                <a:cs typeface="STIXGeneral"/>
              </a:rPr>
              <a:t>y </a:t>
            </a:r>
            <a:r>
              <a:rPr sz="2391" dirty="0">
                <a:solidFill>
                  <a:prstClr val="black"/>
                </a:solidFill>
                <a:latin typeface="STIXGeneral"/>
                <a:cs typeface="STIXGeneral"/>
              </a:rPr>
              <a:t>−</a:t>
            </a:r>
            <a:r>
              <a:rPr sz="2391" spc="-137"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169" dirty="0">
                <a:solidFill>
                  <a:prstClr val="black"/>
                </a:solidFill>
                <a:latin typeface="STIXGeneral"/>
                <a:cs typeface="STIXGeneral"/>
              </a:rPr>
              <a:t> </a:t>
            </a:r>
            <a:r>
              <a:rPr sz="2391" spc="-105" dirty="0">
                <a:solidFill>
                  <a:prstClr val="black"/>
                </a:solidFill>
                <a:latin typeface="STIXGeneral"/>
                <a:cs typeface="STIXGeneral"/>
              </a:rPr>
              <a:t>)(</a:t>
            </a:r>
            <a:r>
              <a:rPr sz="2391" i="1" spc="-105" dirty="0">
                <a:solidFill>
                  <a:prstClr val="black"/>
                </a:solidFill>
                <a:latin typeface="STIXGeneral"/>
                <a:cs typeface="STIXGeneral"/>
              </a:rPr>
              <a:t>E</a:t>
            </a:r>
            <a:r>
              <a:rPr sz="2391" spc="-105" dirty="0">
                <a:solidFill>
                  <a:prstClr val="black"/>
                </a:solidFill>
                <a:latin typeface="STIXGeneral"/>
                <a:cs typeface="STIXGeneral"/>
              </a:rPr>
              <a:t>[</a:t>
            </a:r>
            <a:r>
              <a:rPr sz="2391" i="1" spc="-105" dirty="0">
                <a:solidFill>
                  <a:prstClr val="black"/>
                </a:solidFill>
                <a:latin typeface="STIXGeneral"/>
                <a:cs typeface="STIXGeneral"/>
              </a:rPr>
              <a:t>y</a:t>
            </a:r>
            <a:r>
              <a:rPr sz="2391" spc="-105" dirty="0">
                <a:solidFill>
                  <a:prstClr val="black"/>
                </a:solidFill>
                <a:latin typeface="STIXGeneral"/>
                <a:cs typeface="STIXGeneral"/>
              </a:rPr>
              <a:t>]̂	</a:t>
            </a:r>
            <a:r>
              <a:rPr sz="2391" dirty="0">
                <a:solidFill>
                  <a:prstClr val="black"/>
                </a:solidFill>
                <a:latin typeface="STIXGeneral"/>
                <a:cs typeface="STIXGeneral"/>
              </a:rPr>
              <a:t>− </a:t>
            </a:r>
            <a:r>
              <a:rPr sz="2391" i="1" spc="-257" dirty="0">
                <a:solidFill>
                  <a:prstClr val="black"/>
                </a:solidFill>
                <a:latin typeface="STIXGeneral"/>
                <a:cs typeface="STIXGeneral"/>
              </a:rPr>
              <a:t>y</a:t>
            </a:r>
            <a:r>
              <a:rPr sz="2391" spc="-257" dirty="0">
                <a:solidFill>
                  <a:prstClr val="black"/>
                </a:solidFill>
                <a:latin typeface="STIXGeneral"/>
                <a:cs typeface="STIXGeneral"/>
              </a:rPr>
              <a:t>)̂  </a:t>
            </a:r>
            <a:r>
              <a:rPr sz="2391" dirty="0">
                <a:solidFill>
                  <a:prstClr val="black"/>
                </a:solidFill>
                <a:latin typeface="STIXGeneral"/>
                <a:cs typeface="STIXGeneral"/>
              </a:rPr>
              <a:t>] = </a:t>
            </a:r>
            <a:r>
              <a:rPr sz="2391" spc="11" dirty="0">
                <a:solidFill>
                  <a:prstClr val="black"/>
                </a:solidFill>
                <a:latin typeface="STIXGeneral"/>
                <a:cs typeface="STIXGeneral"/>
              </a:rPr>
              <a:t>2</a:t>
            </a:r>
            <a:r>
              <a:rPr sz="2391" i="1" spc="11" dirty="0">
                <a:solidFill>
                  <a:prstClr val="black"/>
                </a:solidFill>
                <a:latin typeface="STIXGeneral"/>
                <a:cs typeface="STIXGeneral"/>
              </a:rPr>
              <a:t>E</a:t>
            </a:r>
            <a:r>
              <a:rPr sz="2391" spc="11" dirty="0">
                <a:solidFill>
                  <a:prstClr val="black"/>
                </a:solidFill>
                <a:latin typeface="STIXGeneral"/>
                <a:cs typeface="STIXGeneral"/>
              </a:rPr>
              <a:t>[(</a:t>
            </a:r>
            <a:r>
              <a:rPr sz="2391" i="1" spc="11" dirty="0">
                <a:solidFill>
                  <a:prstClr val="black"/>
                </a:solidFill>
                <a:latin typeface="STIXGeneral"/>
                <a:cs typeface="STIXGeneral"/>
              </a:rPr>
              <a:t>y </a:t>
            </a:r>
            <a:r>
              <a:rPr sz="2391" dirty="0">
                <a:solidFill>
                  <a:prstClr val="black"/>
                </a:solidFill>
                <a:latin typeface="STIXGeneral"/>
                <a:cs typeface="STIXGeneral"/>
              </a:rPr>
              <a:t>−</a:t>
            </a:r>
            <a:r>
              <a:rPr sz="2391" spc="18"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165" dirty="0">
                <a:solidFill>
                  <a:prstClr val="black"/>
                </a:solidFill>
                <a:latin typeface="STIXGeneral"/>
                <a:cs typeface="STIXGeneral"/>
              </a:rPr>
              <a:t> </a:t>
            </a:r>
            <a:r>
              <a:rPr sz="2391" spc="-105" dirty="0">
                <a:solidFill>
                  <a:prstClr val="black"/>
                </a:solidFill>
                <a:latin typeface="STIXGeneral"/>
                <a:cs typeface="STIXGeneral"/>
              </a:rPr>
              <a:t>)(</a:t>
            </a:r>
            <a:r>
              <a:rPr sz="2391" i="1" spc="-105" dirty="0">
                <a:solidFill>
                  <a:prstClr val="black"/>
                </a:solidFill>
                <a:latin typeface="STIXGeneral"/>
                <a:cs typeface="STIXGeneral"/>
              </a:rPr>
              <a:t>E</a:t>
            </a:r>
            <a:r>
              <a:rPr sz="2391" spc="-105" dirty="0">
                <a:solidFill>
                  <a:prstClr val="black"/>
                </a:solidFill>
                <a:latin typeface="STIXGeneral"/>
                <a:cs typeface="STIXGeneral"/>
              </a:rPr>
              <a:t>[</a:t>
            </a:r>
            <a:r>
              <a:rPr sz="2391" i="1" spc="-105" dirty="0">
                <a:solidFill>
                  <a:prstClr val="black"/>
                </a:solidFill>
                <a:latin typeface="STIXGeneral"/>
                <a:cs typeface="STIXGeneral"/>
              </a:rPr>
              <a:t>y</a:t>
            </a:r>
            <a:r>
              <a:rPr sz="2391" spc="-105" dirty="0">
                <a:solidFill>
                  <a:prstClr val="black"/>
                </a:solidFill>
                <a:latin typeface="STIXGeneral"/>
                <a:cs typeface="STIXGeneral"/>
              </a:rPr>
              <a:t>]̂	</a:t>
            </a:r>
            <a:r>
              <a:rPr sz="2391" dirty="0">
                <a:solidFill>
                  <a:prstClr val="black"/>
                </a:solidFill>
                <a:latin typeface="STIXGeneral"/>
                <a:cs typeface="STIXGeneral"/>
              </a:rPr>
              <a:t>− </a:t>
            </a:r>
            <a:r>
              <a:rPr sz="2391" i="1" spc="-257" dirty="0">
                <a:solidFill>
                  <a:prstClr val="black"/>
                </a:solidFill>
                <a:latin typeface="STIXGeneral"/>
                <a:cs typeface="STIXGeneral"/>
              </a:rPr>
              <a:t>y</a:t>
            </a:r>
            <a:r>
              <a:rPr sz="2391" spc="-257" dirty="0">
                <a:solidFill>
                  <a:prstClr val="black"/>
                </a:solidFill>
                <a:latin typeface="STIXGeneral"/>
                <a:cs typeface="STIXGeneral"/>
              </a:rPr>
              <a:t>)̂</a:t>
            </a:r>
            <a:r>
              <a:rPr sz="2391" spc="32" dirty="0">
                <a:solidFill>
                  <a:prstClr val="black"/>
                </a:solidFill>
                <a:latin typeface="STIXGeneral"/>
                <a:cs typeface="STIXGeneral"/>
              </a:rPr>
              <a:t> </a:t>
            </a:r>
            <a:r>
              <a:rPr sz="2391" dirty="0">
                <a:solidFill>
                  <a:prstClr val="black"/>
                </a:solidFill>
                <a:latin typeface="STIXGeneral"/>
                <a:cs typeface="STIXGeneral"/>
              </a:rPr>
              <a:t>]</a:t>
            </a:r>
            <a:endParaRPr sz="2391">
              <a:solidFill>
                <a:prstClr val="black"/>
              </a:solidFill>
              <a:latin typeface="STIXGeneral"/>
              <a:cs typeface="STIXGeneral"/>
            </a:endParaRPr>
          </a:p>
          <a:p>
            <a:pPr marR="396910" algn="r">
              <a:spcBef>
                <a:spcPts val="471"/>
              </a:spcBef>
              <a:tabLst>
                <a:tab pos="2643094" algn="l"/>
              </a:tabLst>
            </a:pPr>
            <a:r>
              <a:rPr sz="2391" dirty="0">
                <a:solidFill>
                  <a:prstClr val="black"/>
                </a:solidFill>
                <a:latin typeface="STIXGeneral"/>
                <a:cs typeface="STIXGeneral"/>
              </a:rPr>
              <a:t>= </a:t>
            </a:r>
            <a:r>
              <a:rPr sz="2391" spc="18" dirty="0">
                <a:solidFill>
                  <a:prstClr val="black"/>
                </a:solidFill>
                <a:latin typeface="STIXGeneral"/>
                <a:cs typeface="STIXGeneral"/>
              </a:rPr>
              <a:t>2(</a:t>
            </a:r>
            <a:r>
              <a:rPr sz="2391" i="1" spc="18" dirty="0">
                <a:solidFill>
                  <a:prstClr val="black"/>
                </a:solidFill>
                <a:latin typeface="STIXGeneral"/>
                <a:cs typeface="STIXGeneral"/>
              </a:rPr>
              <a:t>y </a:t>
            </a:r>
            <a:r>
              <a:rPr sz="2391" dirty="0">
                <a:solidFill>
                  <a:prstClr val="black"/>
                </a:solidFill>
                <a:latin typeface="STIXGeneral"/>
                <a:cs typeface="STIXGeneral"/>
              </a:rPr>
              <a:t>−</a:t>
            </a:r>
            <a:r>
              <a:rPr sz="2391" spc="-80"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165" dirty="0">
                <a:solidFill>
                  <a:prstClr val="black"/>
                </a:solidFill>
                <a:latin typeface="STIXGeneral"/>
                <a:cs typeface="STIXGeneral"/>
              </a:rPr>
              <a:t> </a:t>
            </a:r>
            <a:r>
              <a:rPr sz="2391" spc="-80" dirty="0">
                <a:solidFill>
                  <a:prstClr val="black"/>
                </a:solidFill>
                <a:latin typeface="STIXGeneral"/>
                <a:cs typeface="STIXGeneral"/>
              </a:rPr>
              <a:t>)</a:t>
            </a:r>
            <a:r>
              <a:rPr sz="2391" i="1" spc="-80" dirty="0">
                <a:solidFill>
                  <a:prstClr val="black"/>
                </a:solidFill>
                <a:latin typeface="STIXGeneral"/>
                <a:cs typeface="STIXGeneral"/>
              </a:rPr>
              <a:t>E</a:t>
            </a:r>
            <a:r>
              <a:rPr sz="2391" spc="-80" dirty="0">
                <a:solidFill>
                  <a:prstClr val="black"/>
                </a:solidFill>
                <a:latin typeface="STIXGeneral"/>
                <a:cs typeface="STIXGeneral"/>
              </a:rPr>
              <a:t>[(</a:t>
            </a:r>
            <a:r>
              <a:rPr sz="2391" i="1" spc="-80" dirty="0">
                <a:solidFill>
                  <a:prstClr val="black"/>
                </a:solidFill>
                <a:latin typeface="STIXGeneral"/>
                <a:cs typeface="STIXGeneral"/>
              </a:rPr>
              <a:t>E</a:t>
            </a:r>
            <a:r>
              <a:rPr sz="2391" spc="-80" dirty="0">
                <a:solidFill>
                  <a:prstClr val="black"/>
                </a:solidFill>
                <a:latin typeface="STIXGeneral"/>
                <a:cs typeface="STIXGeneral"/>
              </a:rPr>
              <a:t>[</a:t>
            </a:r>
            <a:r>
              <a:rPr sz="2391" i="1" spc="-80" dirty="0">
                <a:solidFill>
                  <a:prstClr val="black"/>
                </a:solidFill>
                <a:latin typeface="STIXGeneral"/>
                <a:cs typeface="STIXGeneral"/>
              </a:rPr>
              <a:t>y</a:t>
            </a:r>
            <a:r>
              <a:rPr sz="2391" spc="-80" dirty="0">
                <a:solidFill>
                  <a:prstClr val="black"/>
                </a:solidFill>
                <a:latin typeface="STIXGeneral"/>
                <a:cs typeface="STIXGeneral"/>
              </a:rPr>
              <a:t>]̂	</a:t>
            </a:r>
            <a:r>
              <a:rPr sz="2391" dirty="0">
                <a:solidFill>
                  <a:prstClr val="black"/>
                </a:solidFill>
                <a:latin typeface="STIXGeneral"/>
                <a:cs typeface="STIXGeneral"/>
              </a:rPr>
              <a:t>− </a:t>
            </a:r>
            <a:r>
              <a:rPr sz="2391" i="1" spc="-257" dirty="0">
                <a:solidFill>
                  <a:prstClr val="black"/>
                </a:solidFill>
                <a:latin typeface="STIXGeneral"/>
                <a:cs typeface="STIXGeneral"/>
              </a:rPr>
              <a:t>y</a:t>
            </a:r>
            <a:r>
              <a:rPr sz="2391" spc="-257" dirty="0">
                <a:solidFill>
                  <a:prstClr val="black"/>
                </a:solidFill>
                <a:latin typeface="STIXGeneral"/>
                <a:cs typeface="STIXGeneral"/>
              </a:rPr>
              <a:t>)̂</a:t>
            </a:r>
            <a:r>
              <a:rPr sz="2391" spc="32" dirty="0">
                <a:solidFill>
                  <a:prstClr val="black"/>
                </a:solidFill>
                <a:latin typeface="STIXGeneral"/>
                <a:cs typeface="STIXGeneral"/>
              </a:rPr>
              <a:t> </a:t>
            </a:r>
            <a:r>
              <a:rPr sz="2391" dirty="0">
                <a:solidFill>
                  <a:prstClr val="black"/>
                </a:solidFill>
                <a:latin typeface="STIXGeneral"/>
                <a:cs typeface="STIXGeneral"/>
              </a:rPr>
              <a:t>]</a:t>
            </a:r>
            <a:endParaRPr sz="2391">
              <a:solidFill>
                <a:prstClr val="black"/>
              </a:solidFill>
              <a:latin typeface="STIXGeneral"/>
              <a:cs typeface="STIXGeneral"/>
            </a:endParaRPr>
          </a:p>
          <a:p>
            <a:pPr marL="3056523">
              <a:spcBef>
                <a:spcPts val="471"/>
              </a:spcBef>
            </a:pPr>
            <a:r>
              <a:rPr sz="2391" dirty="0">
                <a:solidFill>
                  <a:prstClr val="black"/>
                </a:solidFill>
                <a:latin typeface="STIXGeneral"/>
                <a:cs typeface="STIXGeneral"/>
              </a:rPr>
              <a:t>= </a:t>
            </a:r>
            <a:r>
              <a:rPr sz="2391" spc="18" dirty="0">
                <a:solidFill>
                  <a:prstClr val="black"/>
                </a:solidFill>
                <a:latin typeface="STIXGeneral"/>
                <a:cs typeface="STIXGeneral"/>
              </a:rPr>
              <a:t>2(</a:t>
            </a:r>
            <a:r>
              <a:rPr sz="2391" i="1" spc="18" dirty="0">
                <a:solidFill>
                  <a:prstClr val="black"/>
                </a:solidFill>
                <a:latin typeface="STIXGeneral"/>
                <a:cs typeface="STIXGeneral"/>
              </a:rPr>
              <a:t>y </a:t>
            </a:r>
            <a:r>
              <a:rPr sz="2391"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 </a:t>
            </a:r>
            <a:r>
              <a:rPr sz="2391" spc="-80" dirty="0">
                <a:solidFill>
                  <a:prstClr val="black"/>
                </a:solidFill>
                <a:latin typeface="STIXGeneral"/>
                <a:cs typeface="STIXGeneral"/>
              </a:rPr>
              <a:t>)(</a:t>
            </a:r>
            <a:r>
              <a:rPr sz="2391" i="1" spc="-80" dirty="0">
                <a:solidFill>
                  <a:prstClr val="black"/>
                </a:solidFill>
                <a:latin typeface="STIXGeneral"/>
                <a:cs typeface="STIXGeneral"/>
              </a:rPr>
              <a:t>E</a:t>
            </a:r>
            <a:r>
              <a:rPr sz="2391" spc="-80" dirty="0">
                <a:solidFill>
                  <a:prstClr val="black"/>
                </a:solidFill>
                <a:latin typeface="STIXGeneral"/>
                <a:cs typeface="STIXGeneral"/>
              </a:rPr>
              <a:t>[</a:t>
            </a:r>
            <a:r>
              <a:rPr sz="2391" i="1" spc="-80" dirty="0">
                <a:solidFill>
                  <a:prstClr val="black"/>
                </a:solidFill>
                <a:latin typeface="STIXGeneral"/>
                <a:cs typeface="STIXGeneral"/>
              </a:rPr>
              <a:t>E</a:t>
            </a:r>
            <a:r>
              <a:rPr sz="2391" spc="-80" dirty="0">
                <a:solidFill>
                  <a:prstClr val="black"/>
                </a:solidFill>
                <a:latin typeface="STIXGeneral"/>
                <a:cs typeface="STIXGeneral"/>
              </a:rPr>
              <a:t>[</a:t>
            </a:r>
            <a:r>
              <a:rPr sz="2391" i="1" spc="-80" dirty="0">
                <a:solidFill>
                  <a:prstClr val="black"/>
                </a:solidFill>
                <a:latin typeface="STIXGeneral"/>
                <a:cs typeface="STIXGeneral"/>
              </a:rPr>
              <a:t>y</a:t>
            </a:r>
            <a:r>
              <a:rPr sz="2391" spc="-80" dirty="0">
                <a:solidFill>
                  <a:prstClr val="black"/>
                </a:solidFill>
                <a:latin typeface="STIXGeneral"/>
                <a:cs typeface="STIXGeneral"/>
              </a:rPr>
              <a:t>]̂ </a:t>
            </a:r>
            <a:r>
              <a:rPr sz="2391" dirty="0">
                <a:solidFill>
                  <a:prstClr val="black"/>
                </a:solidFill>
                <a:latin typeface="STIXGeneral"/>
                <a:cs typeface="STIXGeneral"/>
              </a:rPr>
              <a:t>] −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14" dirty="0">
                <a:solidFill>
                  <a:prstClr val="black"/>
                </a:solidFill>
                <a:latin typeface="STIXGeneral"/>
                <a:cs typeface="STIXGeneral"/>
              </a:rPr>
              <a:t> </a:t>
            </a:r>
            <a:r>
              <a:rPr sz="2391" dirty="0">
                <a:solidFill>
                  <a:prstClr val="black"/>
                </a:solidFill>
                <a:latin typeface="STIXGeneral"/>
                <a:cs typeface="STIXGeneral"/>
              </a:rPr>
              <a:t>)</a:t>
            </a:r>
            <a:endParaRPr sz="2391">
              <a:solidFill>
                <a:prstClr val="black"/>
              </a:solidFill>
              <a:latin typeface="STIXGeneral"/>
              <a:cs typeface="STIXGeneral"/>
            </a:endParaRPr>
          </a:p>
          <a:p>
            <a:pPr marL="3056523">
              <a:spcBef>
                <a:spcPts val="471"/>
              </a:spcBef>
              <a:tabLst>
                <a:tab pos="5412984" algn="l"/>
              </a:tabLst>
            </a:pPr>
            <a:r>
              <a:rPr sz="2391" dirty="0">
                <a:solidFill>
                  <a:prstClr val="black"/>
                </a:solidFill>
                <a:latin typeface="STIXGeneral"/>
                <a:cs typeface="STIXGeneral"/>
              </a:rPr>
              <a:t>= </a:t>
            </a:r>
            <a:r>
              <a:rPr sz="2391" spc="18" dirty="0">
                <a:solidFill>
                  <a:prstClr val="black"/>
                </a:solidFill>
                <a:latin typeface="STIXGeneral"/>
                <a:cs typeface="STIXGeneral"/>
              </a:rPr>
              <a:t>2(</a:t>
            </a:r>
            <a:r>
              <a:rPr sz="2391" i="1" spc="18" dirty="0">
                <a:solidFill>
                  <a:prstClr val="black"/>
                </a:solidFill>
                <a:latin typeface="STIXGeneral"/>
                <a:cs typeface="STIXGeneral"/>
              </a:rPr>
              <a:t>y </a:t>
            </a:r>
            <a:r>
              <a:rPr sz="2391" dirty="0">
                <a:solidFill>
                  <a:prstClr val="black"/>
                </a:solidFill>
                <a:latin typeface="STIXGeneral"/>
                <a:cs typeface="STIXGeneral"/>
              </a:rPr>
              <a:t>−</a:t>
            </a:r>
            <a:r>
              <a:rPr sz="2391" spc="-77"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169" dirty="0">
                <a:solidFill>
                  <a:prstClr val="black"/>
                </a:solidFill>
                <a:latin typeface="STIXGeneral"/>
                <a:cs typeface="STIXGeneral"/>
              </a:rPr>
              <a:t> </a:t>
            </a:r>
            <a:r>
              <a:rPr sz="2391" spc="-105" dirty="0">
                <a:solidFill>
                  <a:prstClr val="black"/>
                </a:solidFill>
                <a:latin typeface="STIXGeneral"/>
                <a:cs typeface="STIXGeneral"/>
              </a:rPr>
              <a:t>)(</a:t>
            </a:r>
            <a:r>
              <a:rPr sz="2391" i="1" spc="-105" dirty="0">
                <a:solidFill>
                  <a:prstClr val="black"/>
                </a:solidFill>
                <a:latin typeface="STIXGeneral"/>
                <a:cs typeface="STIXGeneral"/>
              </a:rPr>
              <a:t>E</a:t>
            </a:r>
            <a:r>
              <a:rPr sz="2391" spc="-105" dirty="0">
                <a:solidFill>
                  <a:prstClr val="black"/>
                </a:solidFill>
                <a:latin typeface="STIXGeneral"/>
                <a:cs typeface="STIXGeneral"/>
              </a:rPr>
              <a:t>[</a:t>
            </a:r>
            <a:r>
              <a:rPr sz="2391" i="1" spc="-105" dirty="0">
                <a:solidFill>
                  <a:prstClr val="black"/>
                </a:solidFill>
                <a:latin typeface="STIXGeneral"/>
                <a:cs typeface="STIXGeneral"/>
              </a:rPr>
              <a:t>y</a:t>
            </a:r>
            <a:r>
              <a:rPr sz="2391" spc="-105" dirty="0">
                <a:solidFill>
                  <a:prstClr val="black"/>
                </a:solidFill>
                <a:latin typeface="STIXGeneral"/>
                <a:cs typeface="STIXGeneral"/>
              </a:rPr>
              <a:t>]̂	</a:t>
            </a:r>
            <a:r>
              <a:rPr sz="2391" dirty="0">
                <a:solidFill>
                  <a:prstClr val="black"/>
                </a:solidFill>
                <a:latin typeface="STIXGeneral"/>
                <a:cs typeface="STIXGeneral"/>
              </a:rPr>
              <a:t>− </a:t>
            </a:r>
            <a:r>
              <a:rPr sz="2391" i="1" spc="-143" dirty="0">
                <a:solidFill>
                  <a:prstClr val="black"/>
                </a:solidFill>
                <a:latin typeface="STIXGeneral"/>
                <a:cs typeface="STIXGeneral"/>
              </a:rPr>
              <a:t>E</a:t>
            </a:r>
            <a:r>
              <a:rPr sz="2391" spc="-143" dirty="0">
                <a:solidFill>
                  <a:prstClr val="black"/>
                </a:solidFill>
                <a:latin typeface="STIXGeneral"/>
                <a:cs typeface="STIXGeneral"/>
              </a:rPr>
              <a:t>[</a:t>
            </a:r>
            <a:r>
              <a:rPr sz="2391" i="1" spc="-143" dirty="0">
                <a:solidFill>
                  <a:prstClr val="black"/>
                </a:solidFill>
                <a:latin typeface="STIXGeneral"/>
                <a:cs typeface="STIXGeneral"/>
              </a:rPr>
              <a:t>y</a:t>
            </a:r>
            <a:r>
              <a:rPr sz="2391" spc="-143" dirty="0">
                <a:solidFill>
                  <a:prstClr val="black"/>
                </a:solidFill>
                <a:latin typeface="STIXGeneral"/>
                <a:cs typeface="STIXGeneral"/>
              </a:rPr>
              <a:t>]̂</a:t>
            </a:r>
            <a:r>
              <a:rPr sz="2391" spc="74" dirty="0">
                <a:solidFill>
                  <a:prstClr val="black"/>
                </a:solidFill>
                <a:latin typeface="STIXGeneral"/>
                <a:cs typeface="STIXGeneral"/>
              </a:rPr>
              <a:t> </a:t>
            </a:r>
            <a:r>
              <a:rPr sz="2391" dirty="0">
                <a:solidFill>
                  <a:prstClr val="black"/>
                </a:solidFill>
                <a:latin typeface="STIXGeneral"/>
                <a:cs typeface="STIXGeneral"/>
              </a:rPr>
              <a:t>)</a:t>
            </a:r>
            <a:endParaRPr sz="2391">
              <a:solidFill>
                <a:prstClr val="black"/>
              </a:solidFill>
              <a:latin typeface="STIXGeneral"/>
              <a:cs typeface="STIXGeneral"/>
            </a:endParaRPr>
          </a:p>
          <a:p>
            <a:pPr marL="3056523">
              <a:spcBef>
                <a:spcPts val="436"/>
              </a:spcBef>
            </a:pPr>
            <a:r>
              <a:rPr sz="2391" dirty="0">
                <a:solidFill>
                  <a:prstClr val="black"/>
                </a:solidFill>
                <a:latin typeface="STIXGeneral"/>
                <a:cs typeface="STIXGeneral"/>
              </a:rPr>
              <a:t>=</a:t>
            </a:r>
            <a:r>
              <a:rPr sz="2391" spc="60" dirty="0">
                <a:solidFill>
                  <a:prstClr val="black"/>
                </a:solidFill>
                <a:latin typeface="STIXGeneral"/>
                <a:cs typeface="STIXGeneral"/>
              </a:rPr>
              <a:t> </a:t>
            </a:r>
            <a:r>
              <a:rPr sz="2391" dirty="0">
                <a:solidFill>
                  <a:prstClr val="black"/>
                </a:solidFill>
                <a:latin typeface="STIXGeneral"/>
                <a:cs typeface="STIXGeneral"/>
              </a:rPr>
              <a:t>0</a:t>
            </a:r>
            <a:endParaRPr sz="2391">
              <a:solidFill>
                <a:prstClr val="black"/>
              </a:solidFill>
              <a:latin typeface="STIXGeneral"/>
              <a:cs typeface="STIXGeneral"/>
            </a:endParaRPr>
          </a:p>
        </p:txBody>
      </p:sp>
      <p:sp>
        <p:nvSpPr>
          <p:cNvPr id="3" name="object 3"/>
          <p:cNvSpPr txBox="1"/>
          <p:nvPr/>
        </p:nvSpPr>
        <p:spPr>
          <a:xfrm>
            <a:off x="121740" y="1447800"/>
            <a:ext cx="1935660" cy="430992"/>
          </a:xfrm>
          <a:prstGeom prst="rect">
            <a:avLst/>
          </a:prstGeom>
        </p:spPr>
        <p:txBody>
          <a:bodyPr vert="horz" wrap="square" lIns="0" tIns="8930" rIns="0" bIns="0" rtlCol="0">
            <a:spAutoFit/>
          </a:bodyPr>
          <a:lstStyle/>
          <a:p>
            <a:pPr marL="17859">
              <a:spcBef>
                <a:spcPts val="70"/>
              </a:spcBef>
            </a:pPr>
            <a:r>
              <a:rPr sz="2742" i="1" dirty="0">
                <a:solidFill>
                  <a:prstClr val="black"/>
                </a:solidFill>
                <a:latin typeface="STIXGeneral"/>
                <a:cs typeface="STIXGeneral"/>
              </a:rPr>
              <a:t>S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84"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p:txBody>
      </p:sp>
      <p:sp>
        <p:nvSpPr>
          <p:cNvPr id="4" name="object 4"/>
          <p:cNvSpPr txBox="1"/>
          <p:nvPr/>
        </p:nvSpPr>
        <p:spPr>
          <a:xfrm>
            <a:off x="718973" y="1990024"/>
            <a:ext cx="4767427" cy="430992"/>
          </a:xfrm>
          <a:prstGeom prst="rect">
            <a:avLst/>
          </a:prstGeom>
        </p:spPr>
        <p:txBody>
          <a:bodyPr vert="horz" wrap="square" lIns="0" tIns="8930" rIns="0" bIns="0" rtlCol="0">
            <a:spAutoFit/>
          </a:bodyPr>
          <a:lstStyle/>
          <a:p>
            <a:pPr marL="26788">
              <a:spcBef>
                <a:spcPts val="70"/>
              </a:spcBef>
              <a:tabLst>
                <a:tab pos="1188499" algn="l"/>
                <a:tab pos="2877043" algn="l"/>
                <a:tab pos="3875347" algn="l"/>
              </a:tabLst>
            </a:pP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a:t>
            </a:r>
            <a:r>
              <a:rPr sz="2742" spc="-183"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742" spc="-207"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a:t>
            </a:r>
            <a:r>
              <a:rPr sz="2742" i="1"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49"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p:txBody>
      </p:sp>
      <p:sp>
        <p:nvSpPr>
          <p:cNvPr id="5" name="object 5"/>
          <p:cNvSpPr txBox="1"/>
          <p:nvPr/>
        </p:nvSpPr>
        <p:spPr>
          <a:xfrm>
            <a:off x="1881059" y="2532252"/>
            <a:ext cx="7141518" cy="430992"/>
          </a:xfrm>
          <a:prstGeom prst="rect">
            <a:avLst/>
          </a:prstGeom>
        </p:spPr>
        <p:txBody>
          <a:bodyPr vert="horz" wrap="square" lIns="0" tIns="8930" rIns="0" bIns="0" rtlCol="0">
            <a:spAutoFit/>
          </a:bodyPr>
          <a:lstStyle/>
          <a:p>
            <a:pPr marL="26788">
              <a:spcBef>
                <a:spcPts val="70"/>
              </a:spcBef>
              <a:tabLst>
                <a:tab pos="3068578" algn="l"/>
                <a:tab pos="6536299" algn="l"/>
              </a:tabLst>
            </a:pP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900" baseline="29292" dirty="0">
                <a:solidFill>
                  <a:prstClr val="black"/>
                </a:solidFill>
                <a:latin typeface="STIXGeneral"/>
                <a:cs typeface="STIXGeneral"/>
              </a:rPr>
              <a:t>2</a:t>
            </a:r>
            <a:r>
              <a:rPr sz="2900" spc="-200" baseline="29292"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spc="-141" dirty="0">
                <a:solidFill>
                  <a:prstClr val="black"/>
                </a:solidFill>
                <a:latin typeface="STIXGeneral"/>
                <a:cs typeface="STIXGeneral"/>
              </a:rPr>
              <a:t>(</a:t>
            </a:r>
            <a:r>
              <a:rPr sz="2742" i="1" spc="-141" dirty="0">
                <a:solidFill>
                  <a:prstClr val="black"/>
                </a:solidFill>
                <a:latin typeface="STIXGeneral"/>
                <a:cs typeface="STIXGeneral"/>
              </a:rPr>
              <a:t>E</a:t>
            </a:r>
            <a:r>
              <a:rPr sz="2742" spc="-141" dirty="0">
                <a:solidFill>
                  <a:prstClr val="black"/>
                </a:solidFill>
                <a:latin typeface="STIXGeneral"/>
                <a:cs typeface="STIXGeneral"/>
              </a:rPr>
              <a:t>[</a:t>
            </a:r>
            <a:r>
              <a:rPr sz="2742" i="1" spc="-141" dirty="0">
                <a:solidFill>
                  <a:prstClr val="black"/>
                </a:solidFill>
                <a:latin typeface="STIXGeneral"/>
                <a:cs typeface="STIXGeneral"/>
              </a:rPr>
              <a:t>y</a:t>
            </a:r>
            <a:r>
              <a:rPr sz="2742" spc="-141"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18" dirty="0">
                <a:solidFill>
                  <a:prstClr val="black"/>
                </a:solidFill>
                <a:latin typeface="STIXGeneral"/>
                <a:cs typeface="STIXGeneral"/>
              </a:rPr>
              <a:t>2(</a:t>
            </a:r>
            <a:r>
              <a:rPr sz="2742" i="1" spc="18" dirty="0">
                <a:solidFill>
                  <a:prstClr val="black"/>
                </a:solidFill>
                <a:latin typeface="STIXGeneral"/>
                <a:cs typeface="STIXGeneral"/>
              </a:rPr>
              <a:t>y </a:t>
            </a:r>
            <a:r>
              <a:rPr sz="2742" dirty="0">
                <a:solidFill>
                  <a:prstClr val="black"/>
                </a:solidFill>
                <a:latin typeface="STIXGeneral"/>
                <a:cs typeface="STIXGeneral"/>
              </a:rPr>
              <a:t>−</a:t>
            </a:r>
            <a:r>
              <a:rPr sz="2742" spc="-109"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a:t>
            </a:r>
            <a:r>
              <a:rPr sz="2742" spc="190" dirty="0">
                <a:solidFill>
                  <a:prstClr val="black"/>
                </a:solidFill>
                <a:latin typeface="STIXGeneral"/>
                <a:cs typeface="STIXGeneral"/>
              </a:rPr>
              <a:t> </a:t>
            </a:r>
            <a:r>
              <a:rPr sz="2742" spc="-120" dirty="0">
                <a:solidFill>
                  <a:prstClr val="black"/>
                </a:solidFill>
                <a:latin typeface="STIXGeneral"/>
                <a:cs typeface="STIXGeneral"/>
              </a:rPr>
              <a:t>)(</a:t>
            </a:r>
            <a:r>
              <a:rPr sz="2742" i="1" spc="-120" dirty="0">
                <a:solidFill>
                  <a:prstClr val="black"/>
                </a:solidFill>
                <a:latin typeface="STIXGeneral"/>
                <a:cs typeface="STIXGeneral"/>
              </a:rPr>
              <a:t>E</a:t>
            </a:r>
            <a:r>
              <a:rPr sz="2742" spc="-120" dirty="0">
                <a:solidFill>
                  <a:prstClr val="black"/>
                </a:solidFill>
                <a:latin typeface="STIXGeneral"/>
                <a:cs typeface="STIXGeneral"/>
              </a:rPr>
              <a:t>[</a:t>
            </a:r>
            <a:r>
              <a:rPr sz="2742" i="1" spc="-120" dirty="0">
                <a:solidFill>
                  <a:prstClr val="black"/>
                </a:solidFill>
                <a:latin typeface="STIXGeneral"/>
                <a:cs typeface="STIXGeneral"/>
              </a:rPr>
              <a:t>y</a:t>
            </a:r>
            <a:r>
              <a:rPr sz="2742" spc="-120" dirty="0">
                <a:solidFill>
                  <a:prstClr val="black"/>
                </a:solidFill>
                <a:latin typeface="STIXGeneral"/>
                <a:cs typeface="STIXGeneral"/>
              </a:rPr>
              <a:t>]̂	</a:t>
            </a:r>
            <a:r>
              <a:rPr sz="2742" dirty="0">
                <a:solidFill>
                  <a:prstClr val="black"/>
                </a:solidFill>
                <a:latin typeface="STIXGeneral"/>
                <a:cs typeface="STIXGeneral"/>
              </a:rPr>
              <a:t>−</a:t>
            </a:r>
            <a:r>
              <a:rPr sz="2742" spc="-102" dirty="0">
                <a:solidFill>
                  <a:prstClr val="black"/>
                </a:solidFill>
                <a:latin typeface="STIXGeneral"/>
                <a:cs typeface="STIXGeneral"/>
              </a:rPr>
              <a:t> </a:t>
            </a:r>
            <a:r>
              <a:rPr sz="2742" i="1" spc="-439" dirty="0">
                <a:solidFill>
                  <a:prstClr val="black"/>
                </a:solidFill>
                <a:latin typeface="STIXGeneral"/>
                <a:cs typeface="STIXGeneral"/>
              </a:rPr>
              <a:t>y</a:t>
            </a:r>
            <a:r>
              <a:rPr sz="2742" spc="-439" dirty="0">
                <a:solidFill>
                  <a:prstClr val="black"/>
                </a:solidFill>
                <a:latin typeface="STIXGeneral"/>
                <a:cs typeface="STIXGeneral"/>
              </a:rPr>
              <a:t>)</a:t>
            </a:r>
            <a:endParaRPr sz="2742">
              <a:solidFill>
                <a:prstClr val="black"/>
              </a:solidFill>
              <a:latin typeface="STIXGeneral"/>
              <a:cs typeface="STIXGeneral"/>
            </a:endParaRPr>
          </a:p>
        </p:txBody>
      </p:sp>
      <p:sp>
        <p:nvSpPr>
          <p:cNvPr id="6" name="object 6"/>
          <p:cNvSpPr txBox="1">
            <a:spLocks noGrp="1"/>
          </p:cNvSpPr>
          <p:nvPr>
            <p:ph type="title"/>
          </p:nvPr>
        </p:nvSpPr>
        <p:spPr>
          <a:xfrm>
            <a:off x="609600" y="600846"/>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dirty="0"/>
          </a:p>
        </p:txBody>
      </p:sp>
      <p:sp>
        <p:nvSpPr>
          <p:cNvPr id="7" name="object 7"/>
          <p:cNvSpPr/>
          <p:nvPr/>
        </p:nvSpPr>
        <p:spPr>
          <a:xfrm>
            <a:off x="5723938" y="2387189"/>
            <a:ext cx="3326309" cy="775990"/>
          </a:xfrm>
          <a:custGeom>
            <a:avLst/>
            <a:gdLst/>
            <a:ahLst/>
            <a:cxnLst/>
            <a:rect l="l" t="t" r="r" b="b"/>
            <a:pathLst>
              <a:path w="4730750" h="1103629">
                <a:moveTo>
                  <a:pt x="291211" y="0"/>
                </a:moveTo>
                <a:lnTo>
                  <a:pt x="4438980" y="0"/>
                </a:lnTo>
                <a:lnTo>
                  <a:pt x="4496930" y="222"/>
                </a:lnTo>
                <a:lnTo>
                  <a:pt x="4543663" y="1783"/>
                </a:lnTo>
                <a:lnTo>
                  <a:pt x="4609884" y="14270"/>
                </a:lnTo>
                <a:lnTo>
                  <a:pt x="4644718" y="31474"/>
                </a:lnTo>
                <a:lnTo>
                  <a:pt x="4674654" y="55532"/>
                </a:lnTo>
                <a:lnTo>
                  <a:pt x="4698713" y="85466"/>
                </a:lnTo>
                <a:lnTo>
                  <a:pt x="4715916" y="120299"/>
                </a:lnTo>
                <a:lnTo>
                  <a:pt x="4728406" y="186527"/>
                </a:lnTo>
                <a:lnTo>
                  <a:pt x="4729968" y="233261"/>
                </a:lnTo>
                <a:lnTo>
                  <a:pt x="4730191" y="291211"/>
                </a:lnTo>
                <a:lnTo>
                  <a:pt x="4730191" y="811936"/>
                </a:lnTo>
                <a:lnTo>
                  <a:pt x="4729968" y="869885"/>
                </a:lnTo>
                <a:lnTo>
                  <a:pt x="4728406" y="916619"/>
                </a:lnTo>
                <a:lnTo>
                  <a:pt x="4715916" y="982846"/>
                </a:lnTo>
                <a:lnTo>
                  <a:pt x="4698713" y="1017680"/>
                </a:lnTo>
                <a:lnTo>
                  <a:pt x="4674654" y="1047614"/>
                </a:lnTo>
                <a:lnTo>
                  <a:pt x="4644718" y="1071672"/>
                </a:lnTo>
                <a:lnTo>
                  <a:pt x="4609884" y="1088876"/>
                </a:lnTo>
                <a:lnTo>
                  <a:pt x="4543663" y="1101363"/>
                </a:lnTo>
                <a:lnTo>
                  <a:pt x="4496930" y="1102924"/>
                </a:lnTo>
                <a:lnTo>
                  <a:pt x="4438980" y="1103147"/>
                </a:lnTo>
                <a:lnTo>
                  <a:pt x="291211" y="1103147"/>
                </a:lnTo>
                <a:lnTo>
                  <a:pt x="233261" y="1102924"/>
                </a:lnTo>
                <a:lnTo>
                  <a:pt x="186527" y="1101363"/>
                </a:lnTo>
                <a:lnTo>
                  <a:pt x="120299" y="1088876"/>
                </a:lnTo>
                <a:lnTo>
                  <a:pt x="85466" y="1071672"/>
                </a:lnTo>
                <a:lnTo>
                  <a:pt x="55532" y="1047614"/>
                </a:lnTo>
                <a:lnTo>
                  <a:pt x="31474" y="1017680"/>
                </a:lnTo>
                <a:lnTo>
                  <a:pt x="14270" y="982846"/>
                </a:lnTo>
                <a:lnTo>
                  <a:pt x="1783" y="916619"/>
                </a:lnTo>
                <a:lnTo>
                  <a:pt x="222" y="869885"/>
                </a:lnTo>
                <a:lnTo>
                  <a:pt x="0" y="811936"/>
                </a:lnTo>
                <a:lnTo>
                  <a:pt x="0" y="291211"/>
                </a:lnTo>
                <a:lnTo>
                  <a:pt x="222" y="233261"/>
                </a:lnTo>
                <a:lnTo>
                  <a:pt x="1783" y="186527"/>
                </a:lnTo>
                <a:lnTo>
                  <a:pt x="14270" y="120299"/>
                </a:lnTo>
                <a:lnTo>
                  <a:pt x="31474" y="85466"/>
                </a:lnTo>
                <a:lnTo>
                  <a:pt x="55532" y="55532"/>
                </a:lnTo>
                <a:lnTo>
                  <a:pt x="85466" y="31474"/>
                </a:lnTo>
                <a:lnTo>
                  <a:pt x="120299" y="14270"/>
                </a:lnTo>
                <a:lnTo>
                  <a:pt x="186527" y="1783"/>
                </a:lnTo>
                <a:lnTo>
                  <a:pt x="233261" y="222"/>
                </a:lnTo>
                <a:lnTo>
                  <a:pt x="291211" y="0"/>
                </a:lnTo>
                <a:close/>
              </a:path>
            </a:pathLst>
          </a:custGeom>
          <a:ln w="25400">
            <a:solidFill>
              <a:srgbClr val="EE220C"/>
            </a:solidFill>
          </a:ln>
        </p:spPr>
        <p:txBody>
          <a:bodyPr wrap="square" lIns="0" tIns="0" rIns="0" bIns="0" rtlCol="0"/>
          <a:lstStyle/>
          <a:p>
            <a:endParaRPr sz="1125">
              <a:solidFill>
                <a:prstClr val="black"/>
              </a:solidFill>
            </a:endParaRPr>
          </a:p>
        </p:txBody>
      </p:sp>
      <p:sp>
        <p:nvSpPr>
          <p:cNvPr id="8" name="object 8"/>
          <p:cNvSpPr txBox="1"/>
          <p:nvPr/>
        </p:nvSpPr>
        <p:spPr>
          <a:xfrm>
            <a:off x="7124756" y="1948447"/>
            <a:ext cx="524619" cy="376938"/>
          </a:xfrm>
          <a:prstGeom prst="rect">
            <a:avLst/>
          </a:prstGeom>
        </p:spPr>
        <p:txBody>
          <a:bodyPr vert="horz" wrap="square" lIns="0" tIns="8930" rIns="0" bIns="0" rtlCol="0">
            <a:spAutoFit/>
          </a:bodyPr>
          <a:lstStyle/>
          <a:p>
            <a:pPr marL="8929">
              <a:spcBef>
                <a:spcPts val="70"/>
              </a:spcBef>
            </a:pPr>
            <a:r>
              <a:rPr sz="2391" spc="-4" dirty="0">
                <a:solidFill>
                  <a:srgbClr val="EE220C"/>
                </a:solidFill>
                <a:latin typeface="Arial"/>
                <a:cs typeface="Arial"/>
              </a:rPr>
              <a:t>???</a:t>
            </a:r>
            <a:endParaRPr sz="2391">
              <a:solidFill>
                <a:prstClr val="black"/>
              </a:solidFill>
              <a:latin typeface="Arial"/>
              <a:cs typeface="Arial"/>
            </a:endParaRPr>
          </a:p>
        </p:txBody>
      </p:sp>
    </p:spTree>
    <p:extLst>
      <p:ext uri="{BB962C8B-B14F-4D97-AF65-F5344CB8AC3E}">
        <p14:creationId xmlns:p14="http://schemas.microsoft.com/office/powerpoint/2010/main" val="281395710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09600"/>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dirty="0"/>
          </a:p>
        </p:txBody>
      </p:sp>
      <p:sp>
        <p:nvSpPr>
          <p:cNvPr id="3" name="object 3"/>
          <p:cNvSpPr txBox="1"/>
          <p:nvPr/>
        </p:nvSpPr>
        <p:spPr>
          <a:xfrm>
            <a:off x="112810" y="1371600"/>
            <a:ext cx="8909596" cy="4448225"/>
          </a:xfrm>
          <a:prstGeom prst="rect">
            <a:avLst/>
          </a:prstGeom>
        </p:spPr>
        <p:txBody>
          <a:bodyPr vert="horz" wrap="square" lIns="0" tIns="133052" rIns="0" bIns="0" rtlCol="0">
            <a:spAutoFit/>
          </a:bodyPr>
          <a:lstStyle/>
          <a:p>
            <a:pPr marL="26788">
              <a:spcBef>
                <a:spcPts val="1048"/>
              </a:spcBef>
            </a:pPr>
            <a:r>
              <a:rPr sz="2742" i="1" dirty="0">
                <a:solidFill>
                  <a:prstClr val="black"/>
                </a:solidFill>
                <a:latin typeface="STIXGeneral"/>
                <a:cs typeface="STIXGeneral"/>
              </a:rPr>
              <a:t>S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50"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632645">
              <a:spcBef>
                <a:spcPts val="981"/>
              </a:spcBef>
              <a:tabLst>
                <a:tab pos="1794803" algn="l"/>
                <a:tab pos="3483347" algn="l"/>
                <a:tab pos="4481204" algn="l"/>
              </a:tabLst>
            </a:pP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a:t>
            </a:r>
            <a:r>
              <a:rPr sz="2742" spc="-183"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742" spc="-207"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a:t>
            </a:r>
            <a:r>
              <a:rPr sz="2742" i="1"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88"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1794803">
              <a:spcBef>
                <a:spcPts val="977"/>
              </a:spcBef>
              <a:tabLst>
                <a:tab pos="4837040" algn="l"/>
                <a:tab pos="8304314" algn="l"/>
              </a:tabLst>
            </a:pP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900" baseline="29292" dirty="0">
                <a:solidFill>
                  <a:prstClr val="black"/>
                </a:solidFill>
                <a:latin typeface="STIXGeneral"/>
                <a:cs typeface="STIXGeneral"/>
              </a:rPr>
              <a:t>2</a:t>
            </a:r>
            <a:r>
              <a:rPr sz="2900" spc="-200" baseline="29292"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spc="-141" dirty="0">
                <a:solidFill>
                  <a:prstClr val="black"/>
                </a:solidFill>
                <a:latin typeface="STIXGeneral"/>
                <a:cs typeface="STIXGeneral"/>
              </a:rPr>
              <a:t>(</a:t>
            </a:r>
            <a:r>
              <a:rPr sz="2742" i="1" spc="-141" dirty="0">
                <a:solidFill>
                  <a:prstClr val="black"/>
                </a:solidFill>
                <a:latin typeface="STIXGeneral"/>
                <a:cs typeface="STIXGeneral"/>
              </a:rPr>
              <a:t>E</a:t>
            </a:r>
            <a:r>
              <a:rPr sz="2742" spc="-141" dirty="0">
                <a:solidFill>
                  <a:prstClr val="black"/>
                </a:solidFill>
                <a:latin typeface="STIXGeneral"/>
                <a:cs typeface="STIXGeneral"/>
              </a:rPr>
              <a:t>[</a:t>
            </a:r>
            <a:r>
              <a:rPr sz="2742" i="1" spc="-141" dirty="0">
                <a:solidFill>
                  <a:prstClr val="black"/>
                </a:solidFill>
                <a:latin typeface="STIXGeneral"/>
                <a:cs typeface="STIXGeneral"/>
              </a:rPr>
              <a:t>y</a:t>
            </a:r>
            <a:r>
              <a:rPr sz="2742" spc="-141"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18" dirty="0">
                <a:solidFill>
                  <a:prstClr val="black"/>
                </a:solidFill>
                <a:latin typeface="STIXGeneral"/>
                <a:cs typeface="STIXGeneral"/>
              </a:rPr>
              <a:t>2(</a:t>
            </a:r>
            <a:r>
              <a:rPr sz="2742" i="1" spc="18" dirty="0">
                <a:solidFill>
                  <a:prstClr val="black"/>
                </a:solidFill>
                <a:latin typeface="STIXGeneral"/>
                <a:cs typeface="STIXGeneral"/>
              </a:rPr>
              <a:t>y </a:t>
            </a:r>
            <a:r>
              <a:rPr sz="2742" dirty="0">
                <a:solidFill>
                  <a:prstClr val="black"/>
                </a:solidFill>
                <a:latin typeface="STIXGeneral"/>
                <a:cs typeface="STIXGeneral"/>
              </a:rPr>
              <a:t>−</a:t>
            </a:r>
            <a:r>
              <a:rPr sz="2742" spc="-109"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a:t>
            </a:r>
            <a:r>
              <a:rPr sz="2742" spc="190" dirty="0">
                <a:solidFill>
                  <a:prstClr val="black"/>
                </a:solidFill>
                <a:latin typeface="STIXGeneral"/>
                <a:cs typeface="STIXGeneral"/>
              </a:rPr>
              <a:t> </a:t>
            </a:r>
            <a:r>
              <a:rPr sz="2742" spc="-120" dirty="0">
                <a:solidFill>
                  <a:prstClr val="black"/>
                </a:solidFill>
                <a:latin typeface="STIXGeneral"/>
                <a:cs typeface="STIXGeneral"/>
              </a:rPr>
              <a:t>)(</a:t>
            </a:r>
            <a:r>
              <a:rPr sz="2742" i="1" spc="-120" dirty="0">
                <a:solidFill>
                  <a:prstClr val="black"/>
                </a:solidFill>
                <a:latin typeface="STIXGeneral"/>
                <a:cs typeface="STIXGeneral"/>
              </a:rPr>
              <a:t>E</a:t>
            </a:r>
            <a:r>
              <a:rPr sz="2742" spc="-120" dirty="0">
                <a:solidFill>
                  <a:prstClr val="black"/>
                </a:solidFill>
                <a:latin typeface="STIXGeneral"/>
                <a:cs typeface="STIXGeneral"/>
              </a:rPr>
              <a:t>[</a:t>
            </a:r>
            <a:r>
              <a:rPr sz="2742" i="1" spc="-120" dirty="0">
                <a:solidFill>
                  <a:prstClr val="black"/>
                </a:solidFill>
                <a:latin typeface="STIXGeneral"/>
                <a:cs typeface="STIXGeneral"/>
              </a:rPr>
              <a:t>y</a:t>
            </a:r>
            <a:r>
              <a:rPr sz="2742" spc="-120" dirty="0">
                <a:solidFill>
                  <a:prstClr val="black"/>
                </a:solidFill>
                <a:latin typeface="STIXGeneral"/>
                <a:cs typeface="STIXGeneral"/>
              </a:rPr>
              <a:t>]̂	</a:t>
            </a:r>
            <a:r>
              <a:rPr sz="2742" dirty="0">
                <a:solidFill>
                  <a:prstClr val="black"/>
                </a:solidFill>
                <a:latin typeface="STIXGeneral"/>
                <a:cs typeface="STIXGeneral"/>
              </a:rPr>
              <a:t>−</a:t>
            </a:r>
            <a:r>
              <a:rPr sz="2742" spc="-102" dirty="0">
                <a:solidFill>
                  <a:prstClr val="black"/>
                </a:solidFill>
                <a:latin typeface="STIXGeneral"/>
                <a:cs typeface="STIXGeneral"/>
              </a:rPr>
              <a:t> </a:t>
            </a:r>
            <a:r>
              <a:rPr sz="2742" i="1" spc="-439" dirty="0">
                <a:solidFill>
                  <a:prstClr val="black"/>
                </a:solidFill>
                <a:latin typeface="STIXGeneral"/>
                <a:cs typeface="STIXGeneral"/>
              </a:rPr>
              <a:t>y</a:t>
            </a:r>
            <a:r>
              <a:rPr sz="2742" spc="-439" dirty="0">
                <a:solidFill>
                  <a:prstClr val="black"/>
                </a:solidFill>
                <a:latin typeface="STIXGeneral"/>
                <a:cs typeface="STIXGeneral"/>
              </a:rPr>
              <a:t>)</a:t>
            </a:r>
            <a:endParaRPr sz="2742" dirty="0">
              <a:solidFill>
                <a:prstClr val="black"/>
              </a:solidFill>
              <a:latin typeface="STIXGeneral"/>
              <a:cs typeface="STIXGeneral"/>
            </a:endParaRPr>
          </a:p>
          <a:p>
            <a:endParaRPr sz="5133" dirty="0">
              <a:solidFill>
                <a:prstClr val="black"/>
              </a:solidFill>
              <a:latin typeface="STIXGeneral"/>
              <a:cs typeface="STIXGeneral"/>
            </a:endParaRPr>
          </a:p>
          <a:p>
            <a:pPr marL="1258594"/>
            <a:r>
              <a:rPr sz="3305" i="1" spc="11" dirty="0">
                <a:solidFill>
                  <a:prstClr val="black"/>
                </a:solidFill>
                <a:latin typeface="STIXGeneral"/>
                <a:cs typeface="STIXGeneral"/>
              </a:rPr>
              <a:t>E</a:t>
            </a:r>
            <a:r>
              <a:rPr sz="3305" spc="11" dirty="0">
                <a:solidFill>
                  <a:prstClr val="black"/>
                </a:solidFill>
                <a:latin typeface="STIXGeneral"/>
                <a:cs typeface="STIXGeneral"/>
              </a:rPr>
              <a:t>[</a:t>
            </a:r>
            <a:r>
              <a:rPr sz="3305" i="1" spc="11" dirty="0">
                <a:solidFill>
                  <a:prstClr val="black"/>
                </a:solidFill>
                <a:latin typeface="STIXGeneral"/>
                <a:cs typeface="STIXGeneral"/>
              </a:rPr>
              <a:t>S</a:t>
            </a:r>
            <a:r>
              <a:rPr sz="3305" spc="11" dirty="0">
                <a:solidFill>
                  <a:prstClr val="black"/>
                </a:solidFill>
                <a:latin typeface="STIXGeneral"/>
                <a:cs typeface="STIXGeneral"/>
              </a:rPr>
              <a:t>] </a:t>
            </a:r>
            <a:r>
              <a:rPr sz="3305" dirty="0">
                <a:solidFill>
                  <a:prstClr val="black"/>
                </a:solidFill>
                <a:latin typeface="STIXGeneral"/>
                <a:cs typeface="STIXGeneral"/>
              </a:rPr>
              <a:t>= </a:t>
            </a:r>
            <a:r>
              <a:rPr sz="3305" i="1" dirty="0">
                <a:solidFill>
                  <a:prstClr val="black"/>
                </a:solidFill>
                <a:latin typeface="STIXGeneral"/>
                <a:cs typeface="STIXGeneral"/>
              </a:rPr>
              <a:t>E </a:t>
            </a:r>
            <a:r>
              <a:rPr sz="4957" spc="26" baseline="-11229" dirty="0">
                <a:solidFill>
                  <a:prstClr val="black"/>
                </a:solidFill>
                <a:latin typeface="STIXSizeOneSym"/>
                <a:cs typeface="STIXSizeOneSym"/>
              </a:rPr>
              <a:t>[</a:t>
            </a:r>
            <a:r>
              <a:rPr sz="3305" spc="18" dirty="0">
                <a:solidFill>
                  <a:prstClr val="black"/>
                </a:solidFill>
                <a:latin typeface="STIXGeneral"/>
                <a:cs typeface="STIXGeneral"/>
              </a:rPr>
              <a:t>(</a:t>
            </a:r>
            <a:r>
              <a:rPr sz="3305" i="1" spc="18" dirty="0">
                <a:solidFill>
                  <a:prstClr val="black"/>
                </a:solidFill>
                <a:latin typeface="STIXGeneral"/>
                <a:cs typeface="STIXGeneral"/>
              </a:rPr>
              <a:t>y </a:t>
            </a:r>
            <a:r>
              <a:rPr sz="3305" dirty="0">
                <a:solidFill>
                  <a:prstClr val="black"/>
                </a:solidFill>
                <a:latin typeface="STIXGeneral"/>
                <a:cs typeface="STIXGeneral"/>
              </a:rPr>
              <a:t>− </a:t>
            </a:r>
            <a:r>
              <a:rPr sz="3305" i="1" spc="-352" dirty="0">
                <a:solidFill>
                  <a:prstClr val="black"/>
                </a:solidFill>
                <a:latin typeface="STIXGeneral"/>
                <a:cs typeface="STIXGeneral"/>
              </a:rPr>
              <a:t>y</a:t>
            </a:r>
            <a:r>
              <a:rPr sz="3305" spc="-352" dirty="0">
                <a:solidFill>
                  <a:prstClr val="black"/>
                </a:solidFill>
                <a:latin typeface="STIXGeneral"/>
                <a:cs typeface="STIXGeneral"/>
              </a:rPr>
              <a:t>)̂</a:t>
            </a:r>
            <a:r>
              <a:rPr sz="3305" spc="-95" dirty="0">
                <a:solidFill>
                  <a:prstClr val="black"/>
                </a:solidFill>
                <a:latin typeface="STIXGeneral"/>
                <a:cs typeface="STIXGeneral"/>
              </a:rPr>
              <a:t> </a:t>
            </a:r>
            <a:r>
              <a:rPr sz="3480" spc="5" baseline="29461" dirty="0">
                <a:solidFill>
                  <a:prstClr val="black"/>
                </a:solidFill>
                <a:latin typeface="STIXGeneral"/>
                <a:cs typeface="STIXGeneral"/>
              </a:rPr>
              <a:t>2</a:t>
            </a:r>
            <a:r>
              <a:rPr sz="4957" spc="5" baseline="-11229" dirty="0">
                <a:solidFill>
                  <a:prstClr val="black"/>
                </a:solidFill>
                <a:latin typeface="STIXSizeOneSym"/>
                <a:cs typeface="STIXSizeOneSym"/>
              </a:rPr>
              <a:t>]</a:t>
            </a:r>
            <a:endParaRPr sz="4957" baseline="-11229" dirty="0">
              <a:solidFill>
                <a:prstClr val="black"/>
              </a:solidFill>
              <a:latin typeface="STIXSizeOneSym"/>
              <a:cs typeface="STIXSizeOneSym"/>
            </a:endParaRPr>
          </a:p>
          <a:p>
            <a:pPr marL="128136">
              <a:spcBef>
                <a:spcPts val="988"/>
              </a:spcBef>
              <a:tabLst>
                <a:tab pos="6191625" algn="l"/>
              </a:tabLst>
            </a:pPr>
            <a:r>
              <a:rPr sz="3234" i="1" dirty="0">
                <a:solidFill>
                  <a:prstClr val="black"/>
                </a:solidFill>
                <a:latin typeface="STIXGeneral"/>
                <a:cs typeface="STIXGeneral"/>
              </a:rPr>
              <a:t>E </a:t>
            </a:r>
            <a:r>
              <a:rPr sz="4851" spc="26" baseline="-10869" dirty="0">
                <a:solidFill>
                  <a:prstClr val="black"/>
                </a:solidFill>
                <a:latin typeface="STIXSizeOneSym"/>
                <a:cs typeface="STIXSizeOneSym"/>
              </a:rPr>
              <a:t>[</a:t>
            </a:r>
            <a:r>
              <a:rPr sz="3234" spc="18" dirty="0">
                <a:solidFill>
                  <a:prstClr val="black"/>
                </a:solidFill>
                <a:latin typeface="STIXGeneral"/>
                <a:cs typeface="STIXGeneral"/>
              </a:rPr>
              <a:t>(</a:t>
            </a:r>
            <a:r>
              <a:rPr sz="3234" i="1" spc="18" dirty="0">
                <a:solidFill>
                  <a:prstClr val="black"/>
                </a:solidFill>
                <a:latin typeface="STIXGeneral"/>
                <a:cs typeface="STIXGeneral"/>
              </a:rPr>
              <a:t>y </a:t>
            </a:r>
            <a:r>
              <a:rPr sz="3234" dirty="0">
                <a:solidFill>
                  <a:prstClr val="black"/>
                </a:solidFill>
                <a:latin typeface="STIXGeneral"/>
                <a:cs typeface="STIXGeneral"/>
              </a:rPr>
              <a:t>− </a:t>
            </a:r>
            <a:r>
              <a:rPr sz="3234" i="1" spc="-345" dirty="0">
                <a:solidFill>
                  <a:prstClr val="black"/>
                </a:solidFill>
                <a:latin typeface="STIXGeneral"/>
                <a:cs typeface="STIXGeneral"/>
              </a:rPr>
              <a:t>y</a:t>
            </a:r>
            <a:r>
              <a:rPr sz="3234" spc="-345" dirty="0">
                <a:solidFill>
                  <a:prstClr val="black"/>
                </a:solidFill>
                <a:latin typeface="STIXGeneral"/>
                <a:cs typeface="STIXGeneral"/>
              </a:rPr>
              <a:t>)̂  </a:t>
            </a:r>
            <a:r>
              <a:rPr sz="3428" baseline="29059" dirty="0">
                <a:solidFill>
                  <a:prstClr val="black"/>
                </a:solidFill>
                <a:latin typeface="STIXGeneral"/>
                <a:cs typeface="STIXGeneral"/>
              </a:rPr>
              <a:t>2</a:t>
            </a:r>
            <a:r>
              <a:rPr sz="4851" baseline="-10869" dirty="0">
                <a:solidFill>
                  <a:prstClr val="black"/>
                </a:solidFill>
                <a:latin typeface="STIXSizeOneSym"/>
                <a:cs typeface="STIXSizeOneSym"/>
              </a:rPr>
              <a:t>] </a:t>
            </a:r>
            <a:r>
              <a:rPr sz="3234" dirty="0">
                <a:solidFill>
                  <a:prstClr val="black"/>
                </a:solidFill>
                <a:latin typeface="STIXGeneral"/>
                <a:cs typeface="STIXGeneral"/>
              </a:rPr>
              <a:t>= </a:t>
            </a:r>
            <a:r>
              <a:rPr sz="3234" spc="25" dirty="0">
                <a:solidFill>
                  <a:prstClr val="black"/>
                </a:solidFill>
                <a:latin typeface="STIXGeneral"/>
                <a:cs typeface="STIXGeneral"/>
              </a:rPr>
              <a:t>(</a:t>
            </a:r>
            <a:r>
              <a:rPr sz="3234" i="1" spc="25" dirty="0">
                <a:solidFill>
                  <a:prstClr val="black"/>
                </a:solidFill>
                <a:latin typeface="STIXGeneral"/>
                <a:cs typeface="STIXGeneral"/>
              </a:rPr>
              <a:t>y </a:t>
            </a:r>
            <a:r>
              <a:rPr sz="3234" dirty="0">
                <a:solidFill>
                  <a:prstClr val="black"/>
                </a:solidFill>
                <a:latin typeface="STIXGeneral"/>
                <a:cs typeface="STIXGeneral"/>
              </a:rPr>
              <a:t>− </a:t>
            </a:r>
            <a:r>
              <a:rPr sz="3234" i="1" spc="-200" dirty="0">
                <a:solidFill>
                  <a:prstClr val="black"/>
                </a:solidFill>
                <a:latin typeface="STIXGeneral"/>
                <a:cs typeface="STIXGeneral"/>
              </a:rPr>
              <a:t>E</a:t>
            </a:r>
            <a:r>
              <a:rPr sz="3234" spc="-200" dirty="0">
                <a:solidFill>
                  <a:prstClr val="black"/>
                </a:solidFill>
                <a:latin typeface="STIXGeneral"/>
                <a:cs typeface="STIXGeneral"/>
              </a:rPr>
              <a:t>[</a:t>
            </a:r>
            <a:r>
              <a:rPr sz="3234" i="1" spc="-200" dirty="0">
                <a:solidFill>
                  <a:prstClr val="black"/>
                </a:solidFill>
                <a:latin typeface="STIXGeneral"/>
                <a:cs typeface="STIXGeneral"/>
              </a:rPr>
              <a:t>y</a:t>
            </a:r>
            <a:r>
              <a:rPr sz="3234" spc="-200" dirty="0">
                <a:solidFill>
                  <a:prstClr val="black"/>
                </a:solidFill>
                <a:latin typeface="STIXGeneral"/>
                <a:cs typeface="STIXGeneral"/>
              </a:rPr>
              <a:t>]̂  </a:t>
            </a:r>
            <a:r>
              <a:rPr sz="3234" dirty="0">
                <a:solidFill>
                  <a:prstClr val="black"/>
                </a:solidFill>
                <a:latin typeface="STIXGeneral"/>
                <a:cs typeface="STIXGeneral"/>
              </a:rPr>
              <a:t>)</a:t>
            </a:r>
            <a:r>
              <a:rPr sz="3428" baseline="29059" dirty="0">
                <a:solidFill>
                  <a:prstClr val="black"/>
                </a:solidFill>
                <a:latin typeface="STIXGeneral"/>
                <a:cs typeface="STIXGeneral"/>
              </a:rPr>
              <a:t>2 </a:t>
            </a:r>
            <a:r>
              <a:rPr sz="3234" dirty="0">
                <a:solidFill>
                  <a:prstClr val="black"/>
                </a:solidFill>
                <a:latin typeface="STIXGeneral"/>
                <a:cs typeface="STIXGeneral"/>
              </a:rPr>
              <a:t>+</a:t>
            </a:r>
            <a:r>
              <a:rPr sz="3234" spc="-513" dirty="0">
                <a:solidFill>
                  <a:prstClr val="black"/>
                </a:solidFill>
                <a:latin typeface="STIXGeneral"/>
                <a:cs typeface="STIXGeneral"/>
              </a:rPr>
              <a:t> </a:t>
            </a:r>
            <a:r>
              <a:rPr sz="3234" i="1" dirty="0">
                <a:solidFill>
                  <a:prstClr val="black"/>
                </a:solidFill>
                <a:latin typeface="STIXGeneral"/>
                <a:cs typeface="STIXGeneral"/>
              </a:rPr>
              <a:t>E</a:t>
            </a:r>
            <a:r>
              <a:rPr sz="3234" i="1" spc="-271" dirty="0">
                <a:solidFill>
                  <a:prstClr val="black"/>
                </a:solidFill>
                <a:latin typeface="STIXGeneral"/>
                <a:cs typeface="STIXGeneral"/>
              </a:rPr>
              <a:t> </a:t>
            </a:r>
            <a:r>
              <a:rPr sz="4851" spc="-216" baseline="-10869" dirty="0">
                <a:solidFill>
                  <a:prstClr val="black"/>
                </a:solidFill>
                <a:latin typeface="STIXSizeOneSym"/>
                <a:cs typeface="STIXSizeOneSym"/>
              </a:rPr>
              <a:t>[</a:t>
            </a:r>
            <a:r>
              <a:rPr sz="3234" spc="-143" dirty="0">
                <a:solidFill>
                  <a:prstClr val="black"/>
                </a:solidFill>
                <a:latin typeface="STIXGeneral"/>
                <a:cs typeface="STIXGeneral"/>
              </a:rPr>
              <a:t>(</a:t>
            </a:r>
            <a:r>
              <a:rPr sz="3234" i="1" spc="-143" dirty="0">
                <a:solidFill>
                  <a:prstClr val="black"/>
                </a:solidFill>
                <a:latin typeface="STIXGeneral"/>
                <a:cs typeface="STIXGeneral"/>
              </a:rPr>
              <a:t>E</a:t>
            </a:r>
            <a:r>
              <a:rPr sz="3234" spc="-143" dirty="0">
                <a:solidFill>
                  <a:prstClr val="black"/>
                </a:solidFill>
                <a:latin typeface="STIXGeneral"/>
                <a:cs typeface="STIXGeneral"/>
              </a:rPr>
              <a:t>[</a:t>
            </a:r>
            <a:r>
              <a:rPr sz="3234" i="1" spc="-143" dirty="0">
                <a:solidFill>
                  <a:prstClr val="black"/>
                </a:solidFill>
                <a:latin typeface="STIXGeneral"/>
                <a:cs typeface="STIXGeneral"/>
              </a:rPr>
              <a:t>y</a:t>
            </a:r>
            <a:r>
              <a:rPr sz="3234" spc="-143" dirty="0">
                <a:solidFill>
                  <a:prstClr val="black"/>
                </a:solidFill>
                <a:latin typeface="STIXGeneral"/>
                <a:cs typeface="STIXGeneral"/>
              </a:rPr>
              <a:t>]̂	</a:t>
            </a:r>
            <a:r>
              <a:rPr sz="3234" dirty="0">
                <a:solidFill>
                  <a:prstClr val="black"/>
                </a:solidFill>
                <a:latin typeface="STIXGeneral"/>
                <a:cs typeface="STIXGeneral"/>
              </a:rPr>
              <a:t>− </a:t>
            </a:r>
            <a:r>
              <a:rPr sz="3234" i="1" spc="-345" dirty="0">
                <a:solidFill>
                  <a:prstClr val="black"/>
                </a:solidFill>
                <a:latin typeface="STIXGeneral"/>
                <a:cs typeface="STIXGeneral"/>
              </a:rPr>
              <a:t>y</a:t>
            </a:r>
            <a:r>
              <a:rPr sz="3234" spc="-345" dirty="0">
                <a:solidFill>
                  <a:prstClr val="black"/>
                </a:solidFill>
                <a:latin typeface="STIXGeneral"/>
                <a:cs typeface="STIXGeneral"/>
              </a:rPr>
              <a:t>)̂</a:t>
            </a:r>
            <a:r>
              <a:rPr sz="3234" spc="-340" dirty="0">
                <a:solidFill>
                  <a:prstClr val="black"/>
                </a:solidFill>
                <a:latin typeface="STIXGeneral"/>
                <a:cs typeface="STIXGeneral"/>
              </a:rPr>
              <a:t> </a:t>
            </a:r>
            <a:r>
              <a:rPr sz="3428" baseline="29059" dirty="0">
                <a:solidFill>
                  <a:prstClr val="black"/>
                </a:solidFill>
                <a:latin typeface="STIXGeneral"/>
                <a:cs typeface="STIXGeneral"/>
              </a:rPr>
              <a:t>2</a:t>
            </a:r>
            <a:r>
              <a:rPr sz="4851" baseline="-10869" dirty="0">
                <a:solidFill>
                  <a:prstClr val="black"/>
                </a:solidFill>
                <a:latin typeface="STIXSizeOneSym"/>
                <a:cs typeface="STIXSizeOneSym"/>
              </a:rPr>
              <a:t>]</a:t>
            </a:r>
          </a:p>
          <a:p>
            <a:pPr marL="2156889">
              <a:spcBef>
                <a:spcPts val="2492"/>
              </a:spcBef>
            </a:pPr>
            <a:r>
              <a:rPr sz="3551" spc="11" dirty="0">
                <a:solidFill>
                  <a:srgbClr val="333333"/>
                </a:solidFill>
                <a:latin typeface="STIXGeneral"/>
                <a:cs typeface="STIXGeneral"/>
              </a:rPr>
              <a:t>= </a:t>
            </a:r>
            <a:r>
              <a:rPr sz="2953" spc="-4" dirty="0">
                <a:solidFill>
                  <a:srgbClr val="333333"/>
                </a:solidFill>
                <a:latin typeface="Arial"/>
                <a:cs typeface="Arial"/>
              </a:rPr>
              <a:t>Bias</a:t>
            </a:r>
            <a:r>
              <a:rPr sz="3797" spc="-5" baseline="27006" dirty="0">
                <a:solidFill>
                  <a:srgbClr val="333333"/>
                </a:solidFill>
                <a:latin typeface="STIXGeneral"/>
                <a:cs typeface="STIXGeneral"/>
              </a:rPr>
              <a:t>2 </a:t>
            </a:r>
            <a:r>
              <a:rPr sz="3551" spc="11" dirty="0">
                <a:solidFill>
                  <a:srgbClr val="333333"/>
                </a:solidFill>
                <a:latin typeface="STIXGeneral"/>
                <a:cs typeface="STIXGeneral"/>
              </a:rPr>
              <a:t>+</a:t>
            </a:r>
            <a:r>
              <a:rPr sz="3551" spc="148" dirty="0">
                <a:solidFill>
                  <a:srgbClr val="333333"/>
                </a:solidFill>
                <a:latin typeface="STIXGeneral"/>
                <a:cs typeface="STIXGeneral"/>
              </a:rPr>
              <a:t> </a:t>
            </a:r>
            <a:r>
              <a:rPr sz="2953" spc="-130" dirty="0">
                <a:solidFill>
                  <a:srgbClr val="333333"/>
                </a:solidFill>
                <a:latin typeface="Arial"/>
                <a:cs typeface="Arial"/>
              </a:rPr>
              <a:t>Var</a:t>
            </a:r>
            <a:endParaRPr sz="2953" dirty="0">
              <a:solidFill>
                <a:prstClr val="black"/>
              </a:solidFill>
              <a:latin typeface="Arial"/>
              <a:cs typeface="Arial"/>
            </a:endParaRPr>
          </a:p>
        </p:txBody>
      </p:sp>
    </p:spTree>
    <p:extLst>
      <p:ext uri="{BB962C8B-B14F-4D97-AF65-F5344CB8AC3E}">
        <p14:creationId xmlns:p14="http://schemas.microsoft.com/office/powerpoint/2010/main" val="3558923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609306"/>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a:p>
        </p:txBody>
      </p:sp>
      <p:sp>
        <p:nvSpPr>
          <p:cNvPr id="3" name="object 3"/>
          <p:cNvSpPr txBox="1"/>
          <p:nvPr/>
        </p:nvSpPr>
        <p:spPr>
          <a:xfrm>
            <a:off x="112810" y="1315510"/>
            <a:ext cx="8909596" cy="3709433"/>
          </a:xfrm>
          <a:prstGeom prst="rect">
            <a:avLst/>
          </a:prstGeom>
        </p:spPr>
        <p:txBody>
          <a:bodyPr vert="horz" wrap="square" lIns="0" tIns="133052" rIns="0" bIns="0" rtlCol="0">
            <a:spAutoFit/>
          </a:bodyPr>
          <a:lstStyle/>
          <a:p>
            <a:pPr marL="26788">
              <a:spcBef>
                <a:spcPts val="1048"/>
              </a:spcBef>
            </a:pPr>
            <a:r>
              <a:rPr lang="en-IN" sz="2742" i="1" dirty="0" smtClean="0">
                <a:solidFill>
                  <a:prstClr val="black"/>
                </a:solidFill>
                <a:latin typeface="STIXGeneral"/>
                <a:cs typeface="STIXGeneral"/>
              </a:rPr>
              <a:t>	</a:t>
            </a:r>
            <a:r>
              <a:rPr sz="2742" i="1" dirty="0" smtClean="0">
                <a:solidFill>
                  <a:prstClr val="black"/>
                </a:solidFill>
                <a:latin typeface="STIXGeneral"/>
                <a:cs typeface="STIXGeneral"/>
              </a:rPr>
              <a:t>S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50"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632645">
              <a:spcBef>
                <a:spcPts val="981"/>
              </a:spcBef>
              <a:tabLst>
                <a:tab pos="1794803" algn="l"/>
                <a:tab pos="3483347" algn="l"/>
                <a:tab pos="4481204" algn="l"/>
              </a:tabLst>
            </a:pPr>
            <a:r>
              <a:rPr lang="en-IN" sz="2742" spc="28" dirty="0" smtClean="0">
                <a:solidFill>
                  <a:prstClr val="black"/>
                </a:solidFill>
                <a:latin typeface="STIXGeneral"/>
                <a:cs typeface="STIXGeneral"/>
              </a:rPr>
              <a:t>	</a:t>
            </a:r>
            <a:r>
              <a:rPr sz="2742" spc="28" dirty="0" smtClean="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a:t>
            </a:r>
            <a:r>
              <a:rPr sz="2742" spc="-183"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742" spc="-207" dirty="0">
                <a:solidFill>
                  <a:prstClr val="black"/>
                </a:solidFill>
                <a:latin typeface="STIXGeneral"/>
                <a:cs typeface="STIXGeneral"/>
              </a:rPr>
              <a:t> </a:t>
            </a:r>
            <a:r>
              <a:rPr sz="2900" spc="5" baseline="29292" dirty="0" smtClean="0">
                <a:solidFill>
                  <a:prstClr val="black"/>
                </a:solidFill>
                <a:latin typeface="STIXGeneral"/>
                <a:cs typeface="STIXGeneral"/>
              </a:rPr>
              <a:t>2</a:t>
            </a:r>
            <a:r>
              <a:rPr lang="en-IN" sz="2900" spc="5" dirty="0" smtClean="0">
                <a:solidFill>
                  <a:prstClr val="black"/>
                </a:solidFill>
                <a:latin typeface="STIXGeneral"/>
                <a:cs typeface="STIXGeneral"/>
              </a:rPr>
              <a:t> </a:t>
            </a:r>
            <a:r>
              <a:rPr sz="2742" dirty="0" smtClean="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a:t>
            </a:r>
            <a:r>
              <a:rPr sz="2742" i="1"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288"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a:p>
            <a:pPr marL="1794803">
              <a:spcBef>
                <a:spcPts val="977"/>
              </a:spcBef>
              <a:tabLst>
                <a:tab pos="4837040" algn="l"/>
                <a:tab pos="8304314" algn="l"/>
              </a:tabLst>
            </a:pP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900" baseline="29292" dirty="0">
                <a:solidFill>
                  <a:prstClr val="black"/>
                </a:solidFill>
                <a:latin typeface="STIXGeneral"/>
                <a:cs typeface="STIXGeneral"/>
              </a:rPr>
              <a:t>2</a:t>
            </a:r>
            <a:r>
              <a:rPr sz="2900" spc="-200" baseline="29292"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spc="-141" dirty="0">
                <a:solidFill>
                  <a:prstClr val="black"/>
                </a:solidFill>
                <a:latin typeface="STIXGeneral"/>
                <a:cs typeface="STIXGeneral"/>
              </a:rPr>
              <a:t>(</a:t>
            </a:r>
            <a:r>
              <a:rPr sz="2742" i="1" spc="-141" dirty="0">
                <a:solidFill>
                  <a:prstClr val="black"/>
                </a:solidFill>
                <a:latin typeface="STIXGeneral"/>
                <a:cs typeface="STIXGeneral"/>
              </a:rPr>
              <a:t>E</a:t>
            </a:r>
            <a:r>
              <a:rPr sz="2742" spc="-141" dirty="0">
                <a:solidFill>
                  <a:prstClr val="black"/>
                </a:solidFill>
                <a:latin typeface="STIXGeneral"/>
                <a:cs typeface="STIXGeneral"/>
              </a:rPr>
              <a:t>[</a:t>
            </a:r>
            <a:r>
              <a:rPr sz="2742" i="1" spc="-141" dirty="0">
                <a:solidFill>
                  <a:prstClr val="black"/>
                </a:solidFill>
                <a:latin typeface="STIXGeneral"/>
                <a:cs typeface="STIXGeneral"/>
              </a:rPr>
              <a:t>y</a:t>
            </a:r>
            <a:r>
              <a:rPr sz="2742" spc="-141"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900" spc="5" baseline="29292" dirty="0" smtClean="0">
                <a:solidFill>
                  <a:prstClr val="black"/>
                </a:solidFill>
                <a:latin typeface="STIXGeneral"/>
                <a:cs typeface="STIXGeneral"/>
              </a:rPr>
              <a:t>2</a:t>
            </a:r>
            <a:endParaRPr lang="en-IN" sz="2900" spc="5" baseline="29292" dirty="0" smtClean="0">
              <a:solidFill>
                <a:prstClr val="black"/>
              </a:solidFill>
              <a:latin typeface="STIXGeneral"/>
              <a:cs typeface="STIXGeneral"/>
            </a:endParaRPr>
          </a:p>
          <a:p>
            <a:pPr marL="1794803">
              <a:spcBef>
                <a:spcPts val="977"/>
              </a:spcBef>
              <a:tabLst>
                <a:tab pos="4837040" algn="l"/>
                <a:tab pos="8304314" algn="l"/>
              </a:tabLst>
            </a:pPr>
            <a:endParaRPr sz="5133" dirty="0">
              <a:solidFill>
                <a:prstClr val="black"/>
              </a:solidFill>
              <a:latin typeface="STIXGeneral"/>
              <a:cs typeface="STIXGeneral"/>
            </a:endParaRPr>
          </a:p>
          <a:p>
            <a:pPr marL="1258594"/>
            <a:r>
              <a:rPr sz="3305" i="1" spc="11" dirty="0">
                <a:solidFill>
                  <a:prstClr val="black"/>
                </a:solidFill>
                <a:latin typeface="STIXGeneral"/>
                <a:cs typeface="STIXGeneral"/>
              </a:rPr>
              <a:t>E</a:t>
            </a:r>
            <a:r>
              <a:rPr sz="3305" spc="11" dirty="0">
                <a:solidFill>
                  <a:prstClr val="black"/>
                </a:solidFill>
                <a:latin typeface="STIXGeneral"/>
                <a:cs typeface="STIXGeneral"/>
              </a:rPr>
              <a:t>[</a:t>
            </a:r>
            <a:r>
              <a:rPr sz="3305" i="1" spc="11" dirty="0">
                <a:solidFill>
                  <a:prstClr val="black"/>
                </a:solidFill>
                <a:latin typeface="STIXGeneral"/>
                <a:cs typeface="STIXGeneral"/>
              </a:rPr>
              <a:t>S</a:t>
            </a:r>
            <a:r>
              <a:rPr sz="3305" spc="11" dirty="0">
                <a:solidFill>
                  <a:prstClr val="black"/>
                </a:solidFill>
                <a:latin typeface="STIXGeneral"/>
                <a:cs typeface="STIXGeneral"/>
              </a:rPr>
              <a:t>] </a:t>
            </a:r>
            <a:r>
              <a:rPr sz="3305" dirty="0">
                <a:solidFill>
                  <a:prstClr val="black"/>
                </a:solidFill>
                <a:latin typeface="STIXGeneral"/>
                <a:cs typeface="STIXGeneral"/>
              </a:rPr>
              <a:t>= </a:t>
            </a:r>
            <a:r>
              <a:rPr sz="3305" i="1" dirty="0">
                <a:solidFill>
                  <a:prstClr val="black"/>
                </a:solidFill>
                <a:latin typeface="STIXGeneral"/>
                <a:cs typeface="STIXGeneral"/>
              </a:rPr>
              <a:t>E </a:t>
            </a:r>
            <a:r>
              <a:rPr sz="3200" spc="26" dirty="0">
                <a:solidFill>
                  <a:prstClr val="black"/>
                </a:solidFill>
                <a:latin typeface="STIXSizeOneSym"/>
                <a:cs typeface="STIXSizeOneSym"/>
              </a:rPr>
              <a:t>[</a:t>
            </a:r>
            <a:r>
              <a:rPr sz="3305" spc="18" dirty="0">
                <a:solidFill>
                  <a:prstClr val="black"/>
                </a:solidFill>
                <a:latin typeface="STIXGeneral"/>
                <a:cs typeface="STIXGeneral"/>
              </a:rPr>
              <a:t>(</a:t>
            </a:r>
            <a:r>
              <a:rPr sz="3305" i="1" spc="18" dirty="0">
                <a:solidFill>
                  <a:prstClr val="black"/>
                </a:solidFill>
                <a:latin typeface="STIXGeneral"/>
                <a:cs typeface="STIXGeneral"/>
              </a:rPr>
              <a:t>y </a:t>
            </a:r>
            <a:r>
              <a:rPr sz="3305" dirty="0">
                <a:solidFill>
                  <a:prstClr val="black"/>
                </a:solidFill>
                <a:latin typeface="STIXGeneral"/>
                <a:cs typeface="STIXGeneral"/>
              </a:rPr>
              <a:t>− </a:t>
            </a:r>
            <a:r>
              <a:rPr sz="3305" i="1" spc="-352" dirty="0">
                <a:solidFill>
                  <a:prstClr val="black"/>
                </a:solidFill>
                <a:latin typeface="STIXGeneral"/>
                <a:cs typeface="STIXGeneral"/>
              </a:rPr>
              <a:t>y</a:t>
            </a:r>
            <a:r>
              <a:rPr sz="3305" spc="-352" dirty="0">
                <a:solidFill>
                  <a:prstClr val="black"/>
                </a:solidFill>
                <a:latin typeface="STIXGeneral"/>
                <a:cs typeface="STIXGeneral"/>
              </a:rPr>
              <a:t>)̂</a:t>
            </a:r>
            <a:r>
              <a:rPr sz="3305" spc="-95" dirty="0">
                <a:solidFill>
                  <a:prstClr val="black"/>
                </a:solidFill>
                <a:latin typeface="STIXGeneral"/>
                <a:cs typeface="STIXGeneral"/>
              </a:rPr>
              <a:t> </a:t>
            </a:r>
            <a:r>
              <a:rPr sz="3480" spc="5" baseline="29461" dirty="0">
                <a:solidFill>
                  <a:prstClr val="black"/>
                </a:solidFill>
                <a:latin typeface="STIXGeneral"/>
                <a:cs typeface="STIXGeneral"/>
              </a:rPr>
              <a:t>2</a:t>
            </a:r>
            <a:r>
              <a:rPr sz="2800" spc="5" dirty="0">
                <a:solidFill>
                  <a:prstClr val="black"/>
                </a:solidFill>
                <a:latin typeface="STIXSizeOneSym"/>
                <a:cs typeface="STIXSizeOneSym"/>
              </a:rPr>
              <a:t>]</a:t>
            </a:r>
            <a:endParaRPr sz="2800" dirty="0">
              <a:solidFill>
                <a:prstClr val="black"/>
              </a:solidFill>
              <a:latin typeface="STIXSizeOneSym"/>
              <a:cs typeface="STIXSizeOneSym"/>
            </a:endParaRPr>
          </a:p>
          <a:p>
            <a:pPr marL="128136">
              <a:spcBef>
                <a:spcPts val="988"/>
              </a:spcBef>
              <a:tabLst>
                <a:tab pos="6191625" algn="l"/>
              </a:tabLst>
            </a:pPr>
            <a:r>
              <a:rPr sz="3234" i="1" dirty="0">
                <a:solidFill>
                  <a:prstClr val="black"/>
                </a:solidFill>
                <a:latin typeface="STIXGeneral"/>
                <a:cs typeface="STIXGeneral"/>
              </a:rPr>
              <a:t>E </a:t>
            </a:r>
            <a:r>
              <a:rPr sz="2800" spc="26" dirty="0">
                <a:solidFill>
                  <a:prstClr val="black"/>
                </a:solidFill>
                <a:latin typeface="STIXSizeOneSym"/>
                <a:cs typeface="STIXSizeOneSym"/>
              </a:rPr>
              <a:t>[</a:t>
            </a:r>
            <a:r>
              <a:rPr sz="3234" spc="18" dirty="0">
                <a:solidFill>
                  <a:prstClr val="black"/>
                </a:solidFill>
                <a:latin typeface="STIXGeneral"/>
                <a:cs typeface="STIXGeneral"/>
              </a:rPr>
              <a:t>(</a:t>
            </a:r>
            <a:r>
              <a:rPr sz="3234" i="1" spc="18" dirty="0">
                <a:solidFill>
                  <a:prstClr val="black"/>
                </a:solidFill>
                <a:latin typeface="STIXGeneral"/>
                <a:cs typeface="STIXGeneral"/>
              </a:rPr>
              <a:t>y </a:t>
            </a:r>
            <a:r>
              <a:rPr sz="3234" dirty="0">
                <a:solidFill>
                  <a:prstClr val="black"/>
                </a:solidFill>
                <a:latin typeface="STIXGeneral"/>
                <a:cs typeface="STIXGeneral"/>
              </a:rPr>
              <a:t>− </a:t>
            </a:r>
            <a:r>
              <a:rPr sz="3234" i="1" spc="-345" dirty="0">
                <a:solidFill>
                  <a:prstClr val="black"/>
                </a:solidFill>
                <a:latin typeface="STIXGeneral"/>
                <a:cs typeface="STIXGeneral"/>
              </a:rPr>
              <a:t>y</a:t>
            </a:r>
            <a:r>
              <a:rPr sz="3234" spc="-345" dirty="0">
                <a:solidFill>
                  <a:prstClr val="black"/>
                </a:solidFill>
                <a:latin typeface="STIXGeneral"/>
                <a:cs typeface="STIXGeneral"/>
              </a:rPr>
              <a:t>)̂  </a:t>
            </a:r>
            <a:r>
              <a:rPr sz="3428" baseline="29059" dirty="0">
                <a:solidFill>
                  <a:prstClr val="black"/>
                </a:solidFill>
                <a:latin typeface="STIXGeneral"/>
                <a:cs typeface="STIXGeneral"/>
              </a:rPr>
              <a:t>2</a:t>
            </a:r>
            <a:r>
              <a:rPr sz="2800" dirty="0">
                <a:solidFill>
                  <a:prstClr val="black"/>
                </a:solidFill>
                <a:latin typeface="STIXSizeOneSym"/>
                <a:cs typeface="STIXSizeOneSym"/>
              </a:rPr>
              <a:t>]</a:t>
            </a:r>
            <a:r>
              <a:rPr sz="4851" baseline="-10869" dirty="0">
                <a:solidFill>
                  <a:prstClr val="black"/>
                </a:solidFill>
                <a:latin typeface="STIXSizeOneSym"/>
                <a:cs typeface="STIXSizeOneSym"/>
              </a:rPr>
              <a:t> </a:t>
            </a:r>
            <a:r>
              <a:rPr sz="3234" dirty="0">
                <a:solidFill>
                  <a:prstClr val="black"/>
                </a:solidFill>
                <a:latin typeface="STIXGeneral"/>
                <a:cs typeface="STIXGeneral"/>
              </a:rPr>
              <a:t>= </a:t>
            </a:r>
            <a:r>
              <a:rPr sz="3234" spc="25" dirty="0">
                <a:solidFill>
                  <a:prstClr val="black"/>
                </a:solidFill>
                <a:latin typeface="STIXGeneral"/>
                <a:cs typeface="STIXGeneral"/>
              </a:rPr>
              <a:t>(</a:t>
            </a:r>
            <a:r>
              <a:rPr sz="3234" i="1" spc="25" dirty="0">
                <a:solidFill>
                  <a:prstClr val="black"/>
                </a:solidFill>
                <a:latin typeface="STIXGeneral"/>
                <a:cs typeface="STIXGeneral"/>
              </a:rPr>
              <a:t>y </a:t>
            </a:r>
            <a:r>
              <a:rPr sz="3234" dirty="0">
                <a:solidFill>
                  <a:prstClr val="black"/>
                </a:solidFill>
                <a:latin typeface="STIXGeneral"/>
                <a:cs typeface="STIXGeneral"/>
              </a:rPr>
              <a:t>− </a:t>
            </a:r>
            <a:r>
              <a:rPr sz="3234" i="1" spc="-200" dirty="0">
                <a:solidFill>
                  <a:prstClr val="black"/>
                </a:solidFill>
                <a:latin typeface="STIXGeneral"/>
                <a:cs typeface="STIXGeneral"/>
              </a:rPr>
              <a:t>E</a:t>
            </a:r>
            <a:r>
              <a:rPr sz="3234" spc="-200" dirty="0">
                <a:solidFill>
                  <a:prstClr val="black"/>
                </a:solidFill>
                <a:latin typeface="STIXGeneral"/>
                <a:cs typeface="STIXGeneral"/>
              </a:rPr>
              <a:t>[</a:t>
            </a:r>
            <a:r>
              <a:rPr sz="3234" i="1" spc="-200" dirty="0">
                <a:solidFill>
                  <a:prstClr val="black"/>
                </a:solidFill>
                <a:latin typeface="STIXGeneral"/>
                <a:cs typeface="STIXGeneral"/>
              </a:rPr>
              <a:t>y</a:t>
            </a:r>
            <a:r>
              <a:rPr sz="3234" spc="-200" dirty="0">
                <a:solidFill>
                  <a:prstClr val="black"/>
                </a:solidFill>
                <a:latin typeface="STIXGeneral"/>
                <a:cs typeface="STIXGeneral"/>
              </a:rPr>
              <a:t>]̂ </a:t>
            </a:r>
            <a:r>
              <a:rPr sz="3234" dirty="0" smtClean="0">
                <a:solidFill>
                  <a:prstClr val="black"/>
                </a:solidFill>
                <a:latin typeface="STIXGeneral"/>
                <a:cs typeface="STIXGeneral"/>
              </a:rPr>
              <a:t>)</a:t>
            </a:r>
            <a:r>
              <a:rPr sz="3428" baseline="29059" dirty="0">
                <a:solidFill>
                  <a:prstClr val="black"/>
                </a:solidFill>
                <a:latin typeface="STIXGeneral"/>
                <a:cs typeface="STIXGeneral"/>
              </a:rPr>
              <a:t>2 </a:t>
            </a:r>
            <a:r>
              <a:rPr sz="3234" dirty="0">
                <a:solidFill>
                  <a:prstClr val="black"/>
                </a:solidFill>
                <a:latin typeface="STIXGeneral"/>
                <a:cs typeface="STIXGeneral"/>
              </a:rPr>
              <a:t>+</a:t>
            </a:r>
            <a:r>
              <a:rPr sz="3234" spc="-513" dirty="0">
                <a:solidFill>
                  <a:prstClr val="black"/>
                </a:solidFill>
                <a:latin typeface="STIXGeneral"/>
                <a:cs typeface="STIXGeneral"/>
              </a:rPr>
              <a:t> </a:t>
            </a:r>
            <a:r>
              <a:rPr sz="3234" i="1" dirty="0">
                <a:solidFill>
                  <a:prstClr val="black"/>
                </a:solidFill>
                <a:latin typeface="STIXGeneral"/>
                <a:cs typeface="STIXGeneral"/>
              </a:rPr>
              <a:t>E</a:t>
            </a:r>
            <a:r>
              <a:rPr sz="3234" i="1" spc="-271" dirty="0">
                <a:solidFill>
                  <a:prstClr val="black"/>
                </a:solidFill>
                <a:latin typeface="STIXGeneral"/>
                <a:cs typeface="STIXGeneral"/>
              </a:rPr>
              <a:t> </a:t>
            </a:r>
            <a:r>
              <a:rPr sz="2800" spc="-216" dirty="0">
                <a:solidFill>
                  <a:prstClr val="black"/>
                </a:solidFill>
                <a:latin typeface="STIXSizeOneSym"/>
                <a:cs typeface="STIXSizeOneSym"/>
              </a:rPr>
              <a:t>[</a:t>
            </a:r>
            <a:r>
              <a:rPr sz="3234" spc="-143" dirty="0">
                <a:solidFill>
                  <a:prstClr val="black"/>
                </a:solidFill>
                <a:latin typeface="STIXGeneral"/>
                <a:cs typeface="STIXGeneral"/>
              </a:rPr>
              <a:t>(</a:t>
            </a:r>
            <a:r>
              <a:rPr sz="3234" i="1" spc="-143" dirty="0">
                <a:solidFill>
                  <a:prstClr val="black"/>
                </a:solidFill>
                <a:latin typeface="STIXGeneral"/>
                <a:cs typeface="STIXGeneral"/>
              </a:rPr>
              <a:t>E</a:t>
            </a:r>
            <a:r>
              <a:rPr sz="3234" spc="-143" dirty="0">
                <a:solidFill>
                  <a:prstClr val="black"/>
                </a:solidFill>
                <a:latin typeface="STIXGeneral"/>
                <a:cs typeface="STIXGeneral"/>
              </a:rPr>
              <a:t>[</a:t>
            </a:r>
            <a:r>
              <a:rPr sz="3234" i="1" spc="-143" dirty="0">
                <a:solidFill>
                  <a:prstClr val="black"/>
                </a:solidFill>
                <a:latin typeface="STIXGeneral"/>
                <a:cs typeface="STIXGeneral"/>
              </a:rPr>
              <a:t>y</a:t>
            </a:r>
            <a:r>
              <a:rPr sz="3234" spc="-143" dirty="0">
                <a:solidFill>
                  <a:prstClr val="black"/>
                </a:solidFill>
                <a:latin typeface="STIXGeneral"/>
                <a:cs typeface="STIXGeneral"/>
              </a:rPr>
              <a:t>]̂	</a:t>
            </a:r>
            <a:r>
              <a:rPr sz="3234" dirty="0">
                <a:solidFill>
                  <a:prstClr val="black"/>
                </a:solidFill>
                <a:latin typeface="STIXGeneral"/>
                <a:cs typeface="STIXGeneral"/>
              </a:rPr>
              <a:t>− </a:t>
            </a:r>
            <a:r>
              <a:rPr sz="3234" i="1" spc="-345" dirty="0">
                <a:solidFill>
                  <a:prstClr val="black"/>
                </a:solidFill>
                <a:latin typeface="STIXGeneral"/>
                <a:cs typeface="STIXGeneral"/>
              </a:rPr>
              <a:t>y</a:t>
            </a:r>
            <a:r>
              <a:rPr sz="3234" spc="-345" dirty="0">
                <a:solidFill>
                  <a:prstClr val="black"/>
                </a:solidFill>
                <a:latin typeface="STIXGeneral"/>
                <a:cs typeface="STIXGeneral"/>
              </a:rPr>
              <a:t>)̂</a:t>
            </a:r>
            <a:r>
              <a:rPr sz="3234" spc="-340" dirty="0">
                <a:solidFill>
                  <a:prstClr val="black"/>
                </a:solidFill>
                <a:latin typeface="STIXGeneral"/>
                <a:cs typeface="STIXGeneral"/>
              </a:rPr>
              <a:t> </a:t>
            </a:r>
            <a:r>
              <a:rPr sz="3428" baseline="29059" dirty="0">
                <a:solidFill>
                  <a:prstClr val="black"/>
                </a:solidFill>
                <a:latin typeface="STIXGeneral"/>
                <a:cs typeface="STIXGeneral"/>
              </a:rPr>
              <a:t>2</a:t>
            </a:r>
            <a:r>
              <a:rPr sz="2800" dirty="0">
                <a:solidFill>
                  <a:prstClr val="black"/>
                </a:solidFill>
                <a:latin typeface="STIXSizeOneSym"/>
                <a:cs typeface="STIXSizeOneSym"/>
              </a:rPr>
              <a:t>]</a:t>
            </a:r>
            <a:endParaRPr sz="4851" dirty="0">
              <a:solidFill>
                <a:prstClr val="black"/>
              </a:solidFill>
              <a:latin typeface="STIXSizeOneSym"/>
              <a:cs typeface="STIXSizeOneSym"/>
            </a:endParaRPr>
          </a:p>
        </p:txBody>
      </p:sp>
      <p:sp>
        <p:nvSpPr>
          <p:cNvPr id="4" name="object 4"/>
          <p:cNvSpPr txBox="1"/>
          <p:nvPr/>
        </p:nvSpPr>
        <p:spPr>
          <a:xfrm>
            <a:off x="2286000" y="5054374"/>
            <a:ext cx="2426196" cy="557252"/>
          </a:xfrm>
          <a:prstGeom prst="rect">
            <a:avLst/>
          </a:prstGeom>
        </p:spPr>
        <p:txBody>
          <a:bodyPr vert="horz" wrap="square" lIns="0" tIns="10716" rIns="0" bIns="0" rtlCol="0">
            <a:spAutoFit/>
          </a:bodyPr>
          <a:lstStyle/>
          <a:p>
            <a:pPr marL="26788">
              <a:spcBef>
                <a:spcPts val="84"/>
              </a:spcBef>
            </a:pPr>
            <a:r>
              <a:rPr sz="3551" spc="11" dirty="0">
                <a:solidFill>
                  <a:srgbClr val="333333"/>
                </a:solidFill>
                <a:latin typeface="STIXGeneral"/>
                <a:cs typeface="STIXGeneral"/>
              </a:rPr>
              <a:t>= </a:t>
            </a:r>
            <a:r>
              <a:rPr sz="2953" spc="-4" dirty="0">
                <a:solidFill>
                  <a:srgbClr val="333333"/>
                </a:solidFill>
                <a:latin typeface="Arial"/>
                <a:cs typeface="Arial"/>
              </a:rPr>
              <a:t>Bias</a:t>
            </a:r>
            <a:r>
              <a:rPr sz="3797" spc="-5" baseline="27006" dirty="0">
                <a:solidFill>
                  <a:srgbClr val="333333"/>
                </a:solidFill>
                <a:latin typeface="STIXGeneral"/>
                <a:cs typeface="STIXGeneral"/>
              </a:rPr>
              <a:t>2 </a:t>
            </a:r>
            <a:r>
              <a:rPr sz="3551" spc="11" dirty="0">
                <a:solidFill>
                  <a:srgbClr val="333333"/>
                </a:solidFill>
                <a:latin typeface="STIXGeneral"/>
                <a:cs typeface="STIXGeneral"/>
              </a:rPr>
              <a:t>+</a:t>
            </a:r>
            <a:r>
              <a:rPr sz="3551" spc="105" dirty="0">
                <a:solidFill>
                  <a:srgbClr val="333333"/>
                </a:solidFill>
                <a:latin typeface="STIXGeneral"/>
                <a:cs typeface="STIXGeneral"/>
              </a:rPr>
              <a:t> </a:t>
            </a:r>
            <a:r>
              <a:rPr sz="2953" spc="-130" dirty="0">
                <a:solidFill>
                  <a:srgbClr val="333333"/>
                </a:solidFill>
                <a:latin typeface="Arial"/>
                <a:cs typeface="Arial"/>
              </a:rPr>
              <a:t>Var</a:t>
            </a:r>
            <a:endParaRPr sz="2953" dirty="0">
              <a:solidFill>
                <a:prstClr val="black"/>
              </a:solidFill>
              <a:latin typeface="Arial"/>
              <a:cs typeface="Arial"/>
            </a:endParaRPr>
          </a:p>
        </p:txBody>
      </p:sp>
      <p:sp>
        <p:nvSpPr>
          <p:cNvPr id="5" name="object 5"/>
          <p:cNvSpPr/>
          <p:nvPr/>
        </p:nvSpPr>
        <p:spPr>
          <a:xfrm>
            <a:off x="6130561" y="5454486"/>
            <a:ext cx="2619524" cy="471041"/>
          </a:xfrm>
          <a:custGeom>
            <a:avLst/>
            <a:gdLst/>
            <a:ahLst/>
            <a:cxnLst/>
            <a:rect l="l" t="t" r="r" b="b"/>
            <a:pathLst>
              <a:path w="3725545" h="669925">
                <a:moveTo>
                  <a:pt x="0" y="0"/>
                </a:moveTo>
                <a:lnTo>
                  <a:pt x="3725316" y="0"/>
                </a:lnTo>
                <a:lnTo>
                  <a:pt x="3725316" y="669797"/>
                </a:lnTo>
                <a:lnTo>
                  <a:pt x="0" y="669797"/>
                </a:lnTo>
                <a:lnTo>
                  <a:pt x="0" y="0"/>
                </a:lnTo>
                <a:close/>
              </a:path>
            </a:pathLst>
          </a:custGeom>
          <a:solidFill>
            <a:srgbClr val="FFFFFF"/>
          </a:solidFill>
        </p:spPr>
        <p:txBody>
          <a:bodyPr wrap="square" lIns="0" tIns="0" rIns="0" bIns="0" rtlCol="0"/>
          <a:lstStyle/>
          <a:p>
            <a:endParaRPr sz="1125">
              <a:solidFill>
                <a:prstClr val="black"/>
              </a:solidFill>
            </a:endParaRPr>
          </a:p>
        </p:txBody>
      </p:sp>
      <p:sp>
        <p:nvSpPr>
          <p:cNvPr id="6" name="object 6"/>
          <p:cNvSpPr txBox="1"/>
          <p:nvPr/>
        </p:nvSpPr>
        <p:spPr>
          <a:xfrm>
            <a:off x="6086761" y="5002471"/>
            <a:ext cx="2690068" cy="900804"/>
          </a:xfrm>
          <a:prstGeom prst="rect">
            <a:avLst/>
          </a:prstGeom>
        </p:spPr>
        <p:txBody>
          <a:bodyPr vert="horz" wrap="square" lIns="0" tIns="124123" rIns="0" bIns="0" rtlCol="0">
            <a:spAutoFit/>
          </a:bodyPr>
          <a:lstStyle/>
          <a:p>
            <a:pPr marL="26788">
              <a:spcBef>
                <a:spcPts val="977"/>
              </a:spcBef>
              <a:tabLst>
                <a:tab pos="859452" algn="l"/>
                <a:tab pos="1667113" algn="l"/>
              </a:tabLst>
            </a:pPr>
            <a:r>
              <a:rPr sz="1793" spc="-74" dirty="0">
                <a:solidFill>
                  <a:srgbClr val="333333"/>
                </a:solidFill>
                <a:latin typeface="Arial"/>
                <a:cs typeface="Arial"/>
              </a:rPr>
              <a:t>Bias</a:t>
            </a:r>
            <a:r>
              <a:rPr sz="2144" spc="-74" dirty="0">
                <a:solidFill>
                  <a:srgbClr val="333333"/>
                </a:solidFill>
                <a:latin typeface="STIXGeneral"/>
                <a:cs typeface="STIXGeneral"/>
              </a:rPr>
              <a:t>[</a:t>
            </a:r>
            <a:r>
              <a:rPr sz="2144" i="1" spc="-74" dirty="0">
                <a:solidFill>
                  <a:srgbClr val="333333"/>
                </a:solidFill>
                <a:latin typeface="STIXGeneral"/>
                <a:cs typeface="STIXGeneral"/>
              </a:rPr>
              <a:t>θ</a:t>
            </a:r>
            <a:r>
              <a:rPr sz="2144" spc="-74" dirty="0">
                <a:solidFill>
                  <a:srgbClr val="333333"/>
                </a:solidFill>
                <a:latin typeface="STIXGeneral"/>
                <a:cs typeface="STIXGeneral"/>
              </a:rPr>
              <a:t>]</a:t>
            </a:r>
            <a:r>
              <a:rPr sz="3217" spc="-110" baseline="14571" dirty="0">
                <a:solidFill>
                  <a:srgbClr val="333333"/>
                </a:solidFill>
                <a:latin typeface="STIXGeneral"/>
                <a:cs typeface="STIXGeneral"/>
              </a:rPr>
              <a:t>̂	</a:t>
            </a:r>
            <a:r>
              <a:rPr sz="2144" spc="7" dirty="0">
                <a:solidFill>
                  <a:srgbClr val="333333"/>
                </a:solidFill>
                <a:latin typeface="STIXGeneral"/>
                <a:cs typeface="STIXGeneral"/>
              </a:rPr>
              <a:t>=</a:t>
            </a:r>
            <a:r>
              <a:rPr sz="2144" spc="67" dirty="0">
                <a:solidFill>
                  <a:srgbClr val="333333"/>
                </a:solidFill>
                <a:latin typeface="STIXGeneral"/>
                <a:cs typeface="STIXGeneral"/>
              </a:rPr>
              <a:t> </a:t>
            </a:r>
            <a:r>
              <a:rPr sz="2144" i="1" spc="-116" dirty="0">
                <a:solidFill>
                  <a:srgbClr val="333333"/>
                </a:solidFill>
                <a:latin typeface="STIXGeneral"/>
                <a:cs typeface="STIXGeneral"/>
              </a:rPr>
              <a:t>E</a:t>
            </a:r>
            <a:r>
              <a:rPr sz="2144" spc="-116" dirty="0">
                <a:solidFill>
                  <a:srgbClr val="333333"/>
                </a:solidFill>
                <a:latin typeface="STIXGeneral"/>
                <a:cs typeface="STIXGeneral"/>
              </a:rPr>
              <a:t>[</a:t>
            </a:r>
            <a:r>
              <a:rPr sz="2144" i="1" spc="-116" dirty="0">
                <a:solidFill>
                  <a:srgbClr val="333333"/>
                </a:solidFill>
                <a:latin typeface="STIXGeneral"/>
                <a:cs typeface="STIXGeneral"/>
              </a:rPr>
              <a:t>θ</a:t>
            </a:r>
            <a:r>
              <a:rPr sz="2144" spc="-116" dirty="0">
                <a:solidFill>
                  <a:srgbClr val="333333"/>
                </a:solidFill>
                <a:latin typeface="STIXGeneral"/>
                <a:cs typeface="STIXGeneral"/>
              </a:rPr>
              <a:t>]</a:t>
            </a:r>
            <a:r>
              <a:rPr sz="3217" spc="-174" baseline="14571" dirty="0">
                <a:solidFill>
                  <a:srgbClr val="333333"/>
                </a:solidFill>
                <a:latin typeface="STIXGeneral"/>
                <a:cs typeface="STIXGeneral"/>
              </a:rPr>
              <a:t>̂	</a:t>
            </a:r>
            <a:r>
              <a:rPr sz="2144" spc="7" dirty="0">
                <a:solidFill>
                  <a:srgbClr val="333333"/>
                </a:solidFill>
                <a:latin typeface="STIXGeneral"/>
                <a:cs typeface="STIXGeneral"/>
              </a:rPr>
              <a:t>−</a:t>
            </a:r>
            <a:r>
              <a:rPr sz="2144" spc="-63" dirty="0">
                <a:solidFill>
                  <a:srgbClr val="333333"/>
                </a:solidFill>
                <a:latin typeface="STIXGeneral"/>
                <a:cs typeface="STIXGeneral"/>
              </a:rPr>
              <a:t> </a:t>
            </a:r>
            <a:r>
              <a:rPr sz="2144" i="1" spc="4" dirty="0">
                <a:solidFill>
                  <a:srgbClr val="333333"/>
                </a:solidFill>
                <a:latin typeface="STIXGeneral"/>
                <a:cs typeface="STIXGeneral"/>
              </a:rPr>
              <a:t>θ</a:t>
            </a:r>
            <a:endParaRPr sz="2144">
              <a:solidFill>
                <a:prstClr val="black"/>
              </a:solidFill>
              <a:latin typeface="STIXGeneral"/>
              <a:cs typeface="STIXGeneral"/>
            </a:endParaRPr>
          </a:p>
          <a:p>
            <a:pPr marL="43754">
              <a:spcBef>
                <a:spcPts val="896"/>
              </a:spcBef>
              <a:tabLst>
                <a:tab pos="754978" algn="l"/>
              </a:tabLst>
            </a:pPr>
            <a:r>
              <a:rPr sz="1758" spc="-112" dirty="0">
                <a:solidFill>
                  <a:srgbClr val="333333"/>
                </a:solidFill>
                <a:latin typeface="Arial"/>
                <a:cs typeface="Arial"/>
              </a:rPr>
              <a:t>Var</a:t>
            </a:r>
            <a:r>
              <a:rPr sz="2144" spc="-112" dirty="0">
                <a:solidFill>
                  <a:srgbClr val="333333"/>
                </a:solidFill>
                <a:latin typeface="STIXGeneral"/>
                <a:cs typeface="STIXGeneral"/>
              </a:rPr>
              <a:t>[</a:t>
            </a:r>
            <a:r>
              <a:rPr sz="2144" i="1" spc="-112" dirty="0">
                <a:solidFill>
                  <a:srgbClr val="333333"/>
                </a:solidFill>
                <a:latin typeface="STIXGeneral"/>
                <a:cs typeface="STIXGeneral"/>
              </a:rPr>
              <a:t>θ</a:t>
            </a:r>
            <a:r>
              <a:rPr sz="2144" spc="-112" dirty="0">
                <a:solidFill>
                  <a:srgbClr val="333333"/>
                </a:solidFill>
                <a:latin typeface="STIXGeneral"/>
                <a:cs typeface="STIXGeneral"/>
              </a:rPr>
              <a:t>]</a:t>
            </a:r>
            <a:r>
              <a:rPr sz="3217" spc="-169" baseline="13661" dirty="0">
                <a:solidFill>
                  <a:srgbClr val="333333"/>
                </a:solidFill>
                <a:latin typeface="STIXGeneral"/>
                <a:cs typeface="STIXGeneral"/>
              </a:rPr>
              <a:t>̂	</a:t>
            </a:r>
            <a:r>
              <a:rPr sz="2144" spc="4" dirty="0">
                <a:solidFill>
                  <a:srgbClr val="333333"/>
                </a:solidFill>
                <a:latin typeface="STIXGeneral"/>
                <a:cs typeface="STIXGeneral"/>
              </a:rPr>
              <a:t>= </a:t>
            </a:r>
            <a:r>
              <a:rPr sz="2144" i="1" spc="-127" dirty="0">
                <a:solidFill>
                  <a:srgbClr val="333333"/>
                </a:solidFill>
                <a:latin typeface="STIXGeneral"/>
                <a:cs typeface="STIXGeneral"/>
              </a:rPr>
              <a:t>E</a:t>
            </a:r>
            <a:r>
              <a:rPr sz="2144" spc="-127" dirty="0">
                <a:solidFill>
                  <a:srgbClr val="333333"/>
                </a:solidFill>
                <a:latin typeface="STIXGeneral"/>
                <a:cs typeface="STIXGeneral"/>
              </a:rPr>
              <a:t>[</a:t>
            </a:r>
            <a:r>
              <a:rPr sz="2144" i="1" spc="-127" dirty="0">
                <a:solidFill>
                  <a:srgbClr val="333333"/>
                </a:solidFill>
                <a:latin typeface="STIXGeneral"/>
                <a:cs typeface="STIXGeneral"/>
              </a:rPr>
              <a:t>θ</a:t>
            </a:r>
            <a:r>
              <a:rPr sz="2267" spc="-190" baseline="29715" dirty="0">
                <a:solidFill>
                  <a:srgbClr val="333333"/>
                </a:solidFill>
                <a:latin typeface="STIXGeneral"/>
                <a:cs typeface="STIXGeneral"/>
              </a:rPr>
              <a:t>2</a:t>
            </a:r>
            <a:r>
              <a:rPr sz="3217" spc="-190" baseline="13661" dirty="0">
                <a:solidFill>
                  <a:srgbClr val="333333"/>
                </a:solidFill>
                <a:latin typeface="STIXGeneral"/>
                <a:cs typeface="STIXGeneral"/>
              </a:rPr>
              <a:t>̂ </a:t>
            </a:r>
            <a:r>
              <a:rPr sz="2144" dirty="0">
                <a:solidFill>
                  <a:srgbClr val="333333"/>
                </a:solidFill>
                <a:latin typeface="STIXGeneral"/>
                <a:cs typeface="STIXGeneral"/>
              </a:rPr>
              <a:t>] </a:t>
            </a:r>
            <a:r>
              <a:rPr sz="2144" spc="4" dirty="0">
                <a:solidFill>
                  <a:srgbClr val="333333"/>
                </a:solidFill>
                <a:latin typeface="STIXGeneral"/>
                <a:cs typeface="STIXGeneral"/>
              </a:rPr>
              <a:t>− </a:t>
            </a:r>
            <a:r>
              <a:rPr sz="2144" spc="-98" dirty="0">
                <a:solidFill>
                  <a:srgbClr val="333333"/>
                </a:solidFill>
                <a:latin typeface="STIXGeneral"/>
                <a:cs typeface="STIXGeneral"/>
              </a:rPr>
              <a:t>(</a:t>
            </a:r>
            <a:r>
              <a:rPr sz="2144" i="1" spc="-98" dirty="0">
                <a:solidFill>
                  <a:srgbClr val="333333"/>
                </a:solidFill>
                <a:latin typeface="STIXGeneral"/>
                <a:cs typeface="STIXGeneral"/>
              </a:rPr>
              <a:t>E</a:t>
            </a:r>
            <a:r>
              <a:rPr sz="2144" spc="-98" dirty="0">
                <a:solidFill>
                  <a:srgbClr val="333333"/>
                </a:solidFill>
                <a:latin typeface="STIXGeneral"/>
                <a:cs typeface="STIXGeneral"/>
              </a:rPr>
              <a:t>[</a:t>
            </a:r>
            <a:r>
              <a:rPr sz="2144" i="1" spc="-98" dirty="0">
                <a:solidFill>
                  <a:srgbClr val="333333"/>
                </a:solidFill>
                <a:latin typeface="STIXGeneral"/>
                <a:cs typeface="STIXGeneral"/>
              </a:rPr>
              <a:t>θ</a:t>
            </a:r>
            <a:r>
              <a:rPr sz="2144" spc="-98" dirty="0">
                <a:solidFill>
                  <a:srgbClr val="333333"/>
                </a:solidFill>
                <a:latin typeface="STIXGeneral"/>
                <a:cs typeface="STIXGeneral"/>
              </a:rPr>
              <a:t>]</a:t>
            </a:r>
            <a:r>
              <a:rPr sz="3217" spc="-147" baseline="13661" dirty="0">
                <a:solidFill>
                  <a:srgbClr val="333333"/>
                </a:solidFill>
                <a:latin typeface="STIXGeneral"/>
                <a:cs typeface="STIXGeneral"/>
              </a:rPr>
              <a:t>̂</a:t>
            </a:r>
            <a:r>
              <a:rPr sz="3217" spc="-364" baseline="13661" dirty="0">
                <a:solidFill>
                  <a:srgbClr val="333333"/>
                </a:solidFill>
                <a:latin typeface="STIXGeneral"/>
                <a:cs typeface="STIXGeneral"/>
              </a:rPr>
              <a:t> </a:t>
            </a:r>
            <a:r>
              <a:rPr sz="2144" spc="4" dirty="0">
                <a:solidFill>
                  <a:srgbClr val="333333"/>
                </a:solidFill>
                <a:latin typeface="STIXGeneral"/>
                <a:cs typeface="STIXGeneral"/>
              </a:rPr>
              <a:t>)</a:t>
            </a:r>
            <a:r>
              <a:rPr sz="2267" spc="5" baseline="29715" dirty="0">
                <a:solidFill>
                  <a:srgbClr val="333333"/>
                </a:solidFill>
                <a:latin typeface="STIXGeneral"/>
                <a:cs typeface="STIXGeneral"/>
              </a:rPr>
              <a:t>2</a:t>
            </a:r>
            <a:endParaRPr sz="2267" baseline="29715">
              <a:solidFill>
                <a:prstClr val="black"/>
              </a:solidFill>
              <a:latin typeface="STIXGeneral"/>
              <a:cs typeface="STIXGeneral"/>
            </a:endParaRPr>
          </a:p>
        </p:txBody>
      </p:sp>
      <p:sp>
        <p:nvSpPr>
          <p:cNvPr id="7" name="object 7"/>
          <p:cNvSpPr/>
          <p:nvPr/>
        </p:nvSpPr>
        <p:spPr>
          <a:xfrm>
            <a:off x="6088011" y="5927251"/>
            <a:ext cx="2776239" cy="582216"/>
          </a:xfrm>
          <a:custGeom>
            <a:avLst/>
            <a:gdLst/>
            <a:ahLst/>
            <a:cxnLst/>
            <a:rect l="l" t="t" r="r" b="b"/>
            <a:pathLst>
              <a:path w="3948429" h="828040">
                <a:moveTo>
                  <a:pt x="0" y="0"/>
                </a:moveTo>
                <a:lnTo>
                  <a:pt x="3947947" y="0"/>
                </a:lnTo>
                <a:lnTo>
                  <a:pt x="3947947" y="828001"/>
                </a:lnTo>
                <a:lnTo>
                  <a:pt x="0" y="828001"/>
                </a:lnTo>
                <a:lnTo>
                  <a:pt x="0" y="0"/>
                </a:lnTo>
                <a:close/>
              </a:path>
            </a:pathLst>
          </a:custGeom>
          <a:solidFill>
            <a:srgbClr val="FFFFFF"/>
          </a:solidFill>
        </p:spPr>
        <p:txBody>
          <a:bodyPr wrap="square" lIns="0" tIns="0" rIns="0" bIns="0" rtlCol="0"/>
          <a:lstStyle/>
          <a:p>
            <a:endParaRPr sz="1125">
              <a:solidFill>
                <a:prstClr val="black"/>
              </a:solidFill>
            </a:endParaRPr>
          </a:p>
        </p:txBody>
      </p:sp>
      <p:sp>
        <p:nvSpPr>
          <p:cNvPr id="8" name="object 8"/>
          <p:cNvSpPr txBox="1"/>
          <p:nvPr/>
        </p:nvSpPr>
        <p:spPr>
          <a:xfrm>
            <a:off x="6061222" y="6016135"/>
            <a:ext cx="2829817" cy="441708"/>
          </a:xfrm>
          <a:prstGeom prst="rect">
            <a:avLst/>
          </a:prstGeom>
        </p:spPr>
        <p:txBody>
          <a:bodyPr vert="horz" wrap="square" lIns="0" tIns="10716" rIns="0" bIns="0" rtlCol="0">
            <a:spAutoFit/>
          </a:bodyPr>
          <a:lstStyle/>
          <a:p>
            <a:pPr marL="26788">
              <a:spcBef>
                <a:spcPts val="84"/>
              </a:spcBef>
              <a:tabLst>
                <a:tab pos="775962" algn="l"/>
                <a:tab pos="2073846" algn="l"/>
              </a:tabLst>
            </a:pPr>
            <a:r>
              <a:rPr sz="1863" spc="-120" dirty="0">
                <a:solidFill>
                  <a:srgbClr val="333333"/>
                </a:solidFill>
                <a:latin typeface="Arial"/>
                <a:cs typeface="Arial"/>
              </a:rPr>
              <a:t>Var</a:t>
            </a:r>
            <a:r>
              <a:rPr sz="2250" spc="-120" dirty="0">
                <a:solidFill>
                  <a:srgbClr val="333333"/>
                </a:solidFill>
                <a:latin typeface="STIXGeneral"/>
                <a:cs typeface="STIXGeneral"/>
              </a:rPr>
              <a:t>[</a:t>
            </a:r>
            <a:r>
              <a:rPr sz="2250" i="1" spc="-120" dirty="0">
                <a:solidFill>
                  <a:srgbClr val="333333"/>
                </a:solidFill>
                <a:latin typeface="STIXGeneral"/>
                <a:cs typeface="STIXGeneral"/>
              </a:rPr>
              <a:t>θ</a:t>
            </a:r>
            <a:r>
              <a:rPr sz="2250" spc="-120" dirty="0">
                <a:solidFill>
                  <a:srgbClr val="333333"/>
                </a:solidFill>
                <a:latin typeface="STIXGeneral"/>
                <a:cs typeface="STIXGeneral"/>
              </a:rPr>
              <a:t>]</a:t>
            </a:r>
            <a:r>
              <a:rPr sz="3375" spc="-179" baseline="13888" dirty="0">
                <a:solidFill>
                  <a:srgbClr val="333333"/>
                </a:solidFill>
                <a:latin typeface="STIXGeneral"/>
                <a:cs typeface="STIXGeneral"/>
              </a:rPr>
              <a:t>̂	</a:t>
            </a:r>
            <a:r>
              <a:rPr sz="2250" spc="7" dirty="0">
                <a:solidFill>
                  <a:srgbClr val="333333"/>
                </a:solidFill>
                <a:latin typeface="STIXGeneral"/>
                <a:cs typeface="STIXGeneral"/>
              </a:rPr>
              <a:t>=</a:t>
            </a:r>
            <a:r>
              <a:rPr sz="2250" spc="67" dirty="0">
                <a:solidFill>
                  <a:srgbClr val="333333"/>
                </a:solidFill>
                <a:latin typeface="STIXGeneral"/>
                <a:cs typeface="STIXGeneral"/>
              </a:rPr>
              <a:t> </a:t>
            </a:r>
            <a:r>
              <a:rPr sz="2250" i="1" spc="7" dirty="0">
                <a:solidFill>
                  <a:srgbClr val="333333"/>
                </a:solidFill>
                <a:latin typeface="STIXGeneral"/>
                <a:cs typeface="STIXGeneral"/>
              </a:rPr>
              <a:t>E</a:t>
            </a:r>
            <a:r>
              <a:rPr sz="2250" i="1" spc="-186" dirty="0">
                <a:solidFill>
                  <a:srgbClr val="333333"/>
                </a:solidFill>
                <a:latin typeface="STIXGeneral"/>
                <a:cs typeface="STIXGeneral"/>
              </a:rPr>
              <a:t> </a:t>
            </a:r>
            <a:r>
              <a:rPr sz="2800" spc="-126" dirty="0">
                <a:solidFill>
                  <a:srgbClr val="333333"/>
                </a:solidFill>
                <a:latin typeface="STIXSizeTwoSym"/>
                <a:cs typeface="STIXSizeTwoSym"/>
              </a:rPr>
              <a:t>[</a:t>
            </a:r>
            <a:r>
              <a:rPr sz="2250" spc="-84" dirty="0">
                <a:solidFill>
                  <a:srgbClr val="333333"/>
                </a:solidFill>
                <a:latin typeface="STIXGeneral"/>
                <a:cs typeface="STIXGeneral"/>
              </a:rPr>
              <a:t>(</a:t>
            </a:r>
            <a:r>
              <a:rPr sz="2250" i="1" spc="-84" dirty="0">
                <a:solidFill>
                  <a:srgbClr val="333333"/>
                </a:solidFill>
                <a:latin typeface="STIXGeneral"/>
                <a:cs typeface="STIXGeneral"/>
              </a:rPr>
              <a:t>E</a:t>
            </a:r>
            <a:r>
              <a:rPr sz="2250" spc="-84" dirty="0">
                <a:solidFill>
                  <a:srgbClr val="333333"/>
                </a:solidFill>
                <a:latin typeface="STIXGeneral"/>
                <a:cs typeface="STIXGeneral"/>
              </a:rPr>
              <a:t>[</a:t>
            </a:r>
            <a:r>
              <a:rPr sz="2250" i="1" spc="-84" dirty="0">
                <a:solidFill>
                  <a:srgbClr val="333333"/>
                </a:solidFill>
                <a:latin typeface="STIXGeneral"/>
                <a:cs typeface="STIXGeneral"/>
              </a:rPr>
              <a:t>θ</a:t>
            </a:r>
            <a:r>
              <a:rPr sz="2250" spc="-84" dirty="0">
                <a:solidFill>
                  <a:srgbClr val="333333"/>
                </a:solidFill>
                <a:latin typeface="STIXGeneral"/>
                <a:cs typeface="STIXGeneral"/>
              </a:rPr>
              <a:t>]</a:t>
            </a:r>
            <a:r>
              <a:rPr sz="3375" spc="-126" baseline="13888" dirty="0">
                <a:solidFill>
                  <a:srgbClr val="333333"/>
                </a:solidFill>
                <a:latin typeface="STIXGeneral"/>
                <a:cs typeface="STIXGeneral"/>
              </a:rPr>
              <a:t>̂	</a:t>
            </a:r>
            <a:r>
              <a:rPr sz="2250" spc="7" dirty="0">
                <a:solidFill>
                  <a:srgbClr val="333333"/>
                </a:solidFill>
                <a:latin typeface="STIXGeneral"/>
                <a:cs typeface="STIXGeneral"/>
              </a:rPr>
              <a:t>− </a:t>
            </a:r>
            <a:r>
              <a:rPr sz="2250" i="1" spc="-204" dirty="0">
                <a:solidFill>
                  <a:srgbClr val="333333"/>
                </a:solidFill>
                <a:latin typeface="STIXGeneral"/>
                <a:cs typeface="STIXGeneral"/>
              </a:rPr>
              <a:t>θ</a:t>
            </a:r>
            <a:r>
              <a:rPr sz="2250" spc="-204" dirty="0">
                <a:solidFill>
                  <a:srgbClr val="333333"/>
                </a:solidFill>
                <a:latin typeface="STIXGeneral"/>
                <a:cs typeface="STIXGeneral"/>
              </a:rPr>
              <a:t>)</a:t>
            </a:r>
            <a:r>
              <a:rPr sz="3375" spc="-305" baseline="13888" dirty="0">
                <a:solidFill>
                  <a:srgbClr val="333333"/>
                </a:solidFill>
                <a:latin typeface="STIXGeneral"/>
                <a:cs typeface="STIXGeneral"/>
              </a:rPr>
              <a:t>̂</a:t>
            </a:r>
            <a:r>
              <a:rPr sz="3375" spc="-95" baseline="13888" dirty="0">
                <a:solidFill>
                  <a:srgbClr val="333333"/>
                </a:solidFill>
                <a:latin typeface="STIXGeneral"/>
                <a:cs typeface="STIXGeneral"/>
              </a:rPr>
              <a:t> </a:t>
            </a:r>
            <a:r>
              <a:rPr sz="2373" spc="11" baseline="29629" dirty="0">
                <a:solidFill>
                  <a:srgbClr val="333333"/>
                </a:solidFill>
                <a:latin typeface="STIXGeneral"/>
                <a:cs typeface="STIXGeneral"/>
              </a:rPr>
              <a:t>2</a:t>
            </a:r>
            <a:r>
              <a:rPr sz="2800" spc="11" dirty="0">
                <a:solidFill>
                  <a:srgbClr val="333333"/>
                </a:solidFill>
                <a:latin typeface="STIXSizeTwoSym"/>
                <a:cs typeface="STIXSizeTwoSym"/>
              </a:rPr>
              <a:t>]</a:t>
            </a:r>
            <a:endParaRPr sz="3375" dirty="0">
              <a:solidFill>
                <a:prstClr val="black"/>
              </a:solidFill>
              <a:latin typeface="STIXSizeTwoSym"/>
              <a:cs typeface="STIXSizeTwoSym"/>
            </a:endParaRPr>
          </a:p>
        </p:txBody>
      </p:sp>
    </p:spTree>
    <p:extLst>
      <p:ext uri="{BB962C8B-B14F-4D97-AF65-F5344CB8AC3E}">
        <p14:creationId xmlns:p14="http://schemas.microsoft.com/office/powerpoint/2010/main" val="78311692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21740" y="1371600"/>
            <a:ext cx="2088060" cy="430992"/>
          </a:xfrm>
          <a:prstGeom prst="rect">
            <a:avLst/>
          </a:prstGeom>
        </p:spPr>
        <p:txBody>
          <a:bodyPr vert="horz" wrap="square" lIns="0" tIns="8930" rIns="0" bIns="0" rtlCol="0">
            <a:spAutoFit/>
          </a:bodyPr>
          <a:lstStyle/>
          <a:p>
            <a:pPr marL="17859">
              <a:spcBef>
                <a:spcPts val="70"/>
              </a:spcBef>
            </a:pPr>
            <a:r>
              <a:rPr sz="2742" i="1" dirty="0">
                <a:solidFill>
                  <a:prstClr val="black"/>
                </a:solidFill>
                <a:latin typeface="STIXGeneral"/>
                <a:cs typeface="STIXGeneral"/>
              </a:rPr>
              <a:t>S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84"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p:txBody>
      </p:sp>
      <p:sp>
        <p:nvSpPr>
          <p:cNvPr id="3" name="object 3"/>
          <p:cNvSpPr txBox="1"/>
          <p:nvPr/>
        </p:nvSpPr>
        <p:spPr>
          <a:xfrm>
            <a:off x="718973" y="1913824"/>
            <a:ext cx="4843627" cy="430992"/>
          </a:xfrm>
          <a:prstGeom prst="rect">
            <a:avLst/>
          </a:prstGeom>
        </p:spPr>
        <p:txBody>
          <a:bodyPr vert="horz" wrap="square" lIns="0" tIns="8930" rIns="0" bIns="0" rtlCol="0">
            <a:spAutoFit/>
          </a:bodyPr>
          <a:lstStyle/>
          <a:p>
            <a:pPr marL="26788">
              <a:spcBef>
                <a:spcPts val="70"/>
              </a:spcBef>
              <a:tabLst>
                <a:tab pos="1188499" algn="l"/>
                <a:tab pos="2877043" algn="l"/>
                <a:tab pos="3875347" algn="l"/>
              </a:tabLst>
            </a:pP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a:t>
            </a:r>
            <a:r>
              <a:rPr sz="2742" spc="-183"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742" spc="-207"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a:t>
            </a:r>
            <a:r>
              <a:rPr sz="2742" i="1"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a:t>
            </a:r>
            <a:r>
              <a:rPr sz="2742" spc="49" dirty="0">
                <a:solidFill>
                  <a:prstClr val="black"/>
                </a:solidFill>
                <a:latin typeface="STIXGeneral"/>
                <a:cs typeface="STIXGeneral"/>
              </a:rPr>
              <a:t> </a:t>
            </a:r>
            <a:r>
              <a:rPr sz="2900" spc="5" baseline="29292" dirty="0">
                <a:solidFill>
                  <a:prstClr val="black"/>
                </a:solidFill>
                <a:latin typeface="STIXGeneral"/>
                <a:cs typeface="STIXGeneral"/>
              </a:rPr>
              <a:t>2</a:t>
            </a:r>
            <a:endParaRPr sz="2900" baseline="29292" dirty="0">
              <a:solidFill>
                <a:prstClr val="black"/>
              </a:solidFill>
              <a:latin typeface="STIXGeneral"/>
              <a:cs typeface="STIXGeneral"/>
            </a:endParaRPr>
          </a:p>
        </p:txBody>
      </p:sp>
      <p:sp>
        <p:nvSpPr>
          <p:cNvPr id="4" name="object 4"/>
          <p:cNvSpPr txBox="1"/>
          <p:nvPr/>
        </p:nvSpPr>
        <p:spPr>
          <a:xfrm>
            <a:off x="1881059" y="2456052"/>
            <a:ext cx="7141518" cy="430992"/>
          </a:xfrm>
          <a:prstGeom prst="rect">
            <a:avLst/>
          </a:prstGeom>
        </p:spPr>
        <p:txBody>
          <a:bodyPr vert="horz" wrap="square" lIns="0" tIns="8930" rIns="0" bIns="0" rtlCol="0">
            <a:spAutoFit/>
          </a:bodyPr>
          <a:lstStyle/>
          <a:p>
            <a:pPr marL="26788">
              <a:spcBef>
                <a:spcPts val="70"/>
              </a:spcBef>
              <a:tabLst>
                <a:tab pos="3068578" algn="l"/>
                <a:tab pos="6536299" algn="l"/>
              </a:tabLst>
            </a:pPr>
            <a:r>
              <a:rPr sz="2742" dirty="0">
                <a:solidFill>
                  <a:prstClr val="black"/>
                </a:solidFill>
                <a:latin typeface="STIXGeneral"/>
                <a:cs typeface="STIXGeneral"/>
              </a:rPr>
              <a:t>= </a:t>
            </a:r>
            <a:r>
              <a:rPr sz="2742" spc="28" dirty="0">
                <a:solidFill>
                  <a:prstClr val="black"/>
                </a:solidFill>
                <a:latin typeface="STIXGeneral"/>
                <a:cs typeface="STIXGeneral"/>
              </a:rPr>
              <a:t>(</a:t>
            </a:r>
            <a:r>
              <a:rPr sz="2742" i="1" spc="28" dirty="0">
                <a:solidFill>
                  <a:prstClr val="black"/>
                </a:solidFill>
                <a:latin typeface="STIXGeneral"/>
                <a:cs typeface="STIXGeneral"/>
              </a:rPr>
              <a:t>y </a:t>
            </a:r>
            <a:r>
              <a:rPr sz="2742"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  </a:t>
            </a:r>
            <a:r>
              <a:rPr sz="2742" dirty="0">
                <a:solidFill>
                  <a:prstClr val="black"/>
                </a:solidFill>
                <a:latin typeface="STIXGeneral"/>
                <a:cs typeface="STIXGeneral"/>
              </a:rPr>
              <a:t>)</a:t>
            </a:r>
            <a:r>
              <a:rPr sz="2900" baseline="29292" dirty="0">
                <a:solidFill>
                  <a:prstClr val="black"/>
                </a:solidFill>
                <a:latin typeface="STIXGeneral"/>
                <a:cs typeface="STIXGeneral"/>
              </a:rPr>
              <a:t>2</a:t>
            </a:r>
            <a:r>
              <a:rPr sz="2900" spc="-200" baseline="29292" dirty="0">
                <a:solidFill>
                  <a:prstClr val="black"/>
                </a:solidFill>
                <a:latin typeface="STIXGeneral"/>
                <a:cs typeface="STIXGeneral"/>
              </a:rPr>
              <a:t> </a:t>
            </a:r>
            <a:r>
              <a:rPr sz="2742" dirty="0">
                <a:solidFill>
                  <a:prstClr val="black"/>
                </a:solidFill>
                <a:latin typeface="STIXGeneral"/>
                <a:cs typeface="STIXGeneral"/>
              </a:rPr>
              <a:t>+</a:t>
            </a:r>
            <a:r>
              <a:rPr sz="2742" spc="-74" dirty="0">
                <a:solidFill>
                  <a:prstClr val="black"/>
                </a:solidFill>
                <a:latin typeface="STIXGeneral"/>
                <a:cs typeface="STIXGeneral"/>
              </a:rPr>
              <a:t> </a:t>
            </a:r>
            <a:r>
              <a:rPr sz="2742" spc="-141" dirty="0">
                <a:solidFill>
                  <a:prstClr val="black"/>
                </a:solidFill>
                <a:latin typeface="STIXGeneral"/>
                <a:cs typeface="STIXGeneral"/>
              </a:rPr>
              <a:t>(</a:t>
            </a:r>
            <a:r>
              <a:rPr sz="2742" i="1" spc="-141" dirty="0">
                <a:solidFill>
                  <a:prstClr val="black"/>
                </a:solidFill>
                <a:latin typeface="STIXGeneral"/>
                <a:cs typeface="STIXGeneral"/>
              </a:rPr>
              <a:t>E</a:t>
            </a:r>
            <a:r>
              <a:rPr sz="2742" spc="-141" dirty="0">
                <a:solidFill>
                  <a:prstClr val="black"/>
                </a:solidFill>
                <a:latin typeface="STIXGeneral"/>
                <a:cs typeface="STIXGeneral"/>
              </a:rPr>
              <a:t>[</a:t>
            </a:r>
            <a:r>
              <a:rPr sz="2742" i="1" spc="-141" dirty="0">
                <a:solidFill>
                  <a:prstClr val="black"/>
                </a:solidFill>
                <a:latin typeface="STIXGeneral"/>
                <a:cs typeface="STIXGeneral"/>
              </a:rPr>
              <a:t>y</a:t>
            </a:r>
            <a:r>
              <a:rPr sz="2742" spc="-141" dirty="0">
                <a:solidFill>
                  <a:prstClr val="black"/>
                </a:solidFill>
                <a:latin typeface="STIXGeneral"/>
                <a:cs typeface="STIXGeneral"/>
              </a:rPr>
              <a:t>]̂	</a:t>
            </a:r>
            <a:r>
              <a:rPr sz="2742" dirty="0">
                <a:solidFill>
                  <a:prstClr val="black"/>
                </a:solidFill>
                <a:latin typeface="STIXGeneral"/>
                <a:cs typeface="STIXGeneral"/>
              </a:rPr>
              <a:t>− </a:t>
            </a:r>
            <a:r>
              <a:rPr sz="2742" i="1" spc="-292" dirty="0">
                <a:solidFill>
                  <a:prstClr val="black"/>
                </a:solidFill>
                <a:latin typeface="STIXGeneral"/>
                <a:cs typeface="STIXGeneral"/>
              </a:rPr>
              <a:t>y</a:t>
            </a:r>
            <a:r>
              <a:rPr sz="2742" spc="-292" dirty="0">
                <a:solidFill>
                  <a:prstClr val="black"/>
                </a:solidFill>
                <a:latin typeface="STIXGeneral"/>
                <a:cs typeface="STIXGeneral"/>
              </a:rPr>
              <a:t>)̂  </a:t>
            </a:r>
            <a:r>
              <a:rPr sz="2900" spc="5" baseline="29292" dirty="0">
                <a:solidFill>
                  <a:prstClr val="black"/>
                </a:solidFill>
                <a:latin typeface="STIXGeneral"/>
                <a:cs typeface="STIXGeneral"/>
              </a:rPr>
              <a:t>2 </a:t>
            </a:r>
            <a:r>
              <a:rPr sz="2742" dirty="0">
                <a:solidFill>
                  <a:prstClr val="black"/>
                </a:solidFill>
                <a:latin typeface="STIXGeneral"/>
                <a:cs typeface="STIXGeneral"/>
              </a:rPr>
              <a:t>− </a:t>
            </a:r>
            <a:r>
              <a:rPr sz="2742" spc="18" dirty="0">
                <a:solidFill>
                  <a:prstClr val="black"/>
                </a:solidFill>
                <a:latin typeface="STIXGeneral"/>
                <a:cs typeface="STIXGeneral"/>
              </a:rPr>
              <a:t>2(</a:t>
            </a:r>
            <a:r>
              <a:rPr sz="2742" i="1" spc="18" dirty="0">
                <a:solidFill>
                  <a:prstClr val="black"/>
                </a:solidFill>
                <a:latin typeface="STIXGeneral"/>
                <a:cs typeface="STIXGeneral"/>
              </a:rPr>
              <a:t>y </a:t>
            </a:r>
            <a:r>
              <a:rPr sz="2742" dirty="0">
                <a:solidFill>
                  <a:prstClr val="black"/>
                </a:solidFill>
                <a:latin typeface="STIXGeneral"/>
                <a:cs typeface="STIXGeneral"/>
              </a:rPr>
              <a:t>−</a:t>
            </a:r>
            <a:r>
              <a:rPr sz="2742" spc="-109" dirty="0">
                <a:solidFill>
                  <a:prstClr val="black"/>
                </a:solidFill>
                <a:latin typeface="STIXGeneral"/>
                <a:cs typeface="STIXGeneral"/>
              </a:rPr>
              <a:t> </a:t>
            </a:r>
            <a:r>
              <a:rPr sz="2742" i="1" spc="-169" dirty="0">
                <a:solidFill>
                  <a:prstClr val="black"/>
                </a:solidFill>
                <a:latin typeface="STIXGeneral"/>
                <a:cs typeface="STIXGeneral"/>
              </a:rPr>
              <a:t>E</a:t>
            </a:r>
            <a:r>
              <a:rPr sz="2742" spc="-169" dirty="0">
                <a:solidFill>
                  <a:prstClr val="black"/>
                </a:solidFill>
                <a:latin typeface="STIXGeneral"/>
                <a:cs typeface="STIXGeneral"/>
              </a:rPr>
              <a:t>[</a:t>
            </a:r>
            <a:r>
              <a:rPr sz="2742" i="1" spc="-169" dirty="0">
                <a:solidFill>
                  <a:prstClr val="black"/>
                </a:solidFill>
                <a:latin typeface="STIXGeneral"/>
                <a:cs typeface="STIXGeneral"/>
              </a:rPr>
              <a:t>y</a:t>
            </a:r>
            <a:r>
              <a:rPr sz="2742" spc="-169" dirty="0">
                <a:solidFill>
                  <a:prstClr val="black"/>
                </a:solidFill>
                <a:latin typeface="STIXGeneral"/>
                <a:cs typeface="STIXGeneral"/>
              </a:rPr>
              <a:t>]̂</a:t>
            </a:r>
            <a:r>
              <a:rPr sz="2742" spc="190" dirty="0">
                <a:solidFill>
                  <a:prstClr val="black"/>
                </a:solidFill>
                <a:latin typeface="STIXGeneral"/>
                <a:cs typeface="STIXGeneral"/>
              </a:rPr>
              <a:t> </a:t>
            </a:r>
            <a:r>
              <a:rPr sz="2742" spc="-120" dirty="0">
                <a:solidFill>
                  <a:prstClr val="black"/>
                </a:solidFill>
                <a:latin typeface="STIXGeneral"/>
                <a:cs typeface="STIXGeneral"/>
              </a:rPr>
              <a:t>)(</a:t>
            </a:r>
            <a:r>
              <a:rPr sz="2742" i="1" spc="-120" dirty="0">
                <a:solidFill>
                  <a:prstClr val="black"/>
                </a:solidFill>
                <a:latin typeface="STIXGeneral"/>
                <a:cs typeface="STIXGeneral"/>
              </a:rPr>
              <a:t>E</a:t>
            </a:r>
            <a:r>
              <a:rPr sz="2742" spc="-120" dirty="0">
                <a:solidFill>
                  <a:prstClr val="black"/>
                </a:solidFill>
                <a:latin typeface="STIXGeneral"/>
                <a:cs typeface="STIXGeneral"/>
              </a:rPr>
              <a:t>[</a:t>
            </a:r>
            <a:r>
              <a:rPr sz="2742" i="1" spc="-120" dirty="0">
                <a:solidFill>
                  <a:prstClr val="black"/>
                </a:solidFill>
                <a:latin typeface="STIXGeneral"/>
                <a:cs typeface="STIXGeneral"/>
              </a:rPr>
              <a:t>y</a:t>
            </a:r>
            <a:r>
              <a:rPr sz="2742" spc="-120" dirty="0">
                <a:solidFill>
                  <a:prstClr val="black"/>
                </a:solidFill>
                <a:latin typeface="STIXGeneral"/>
                <a:cs typeface="STIXGeneral"/>
              </a:rPr>
              <a:t>]̂	</a:t>
            </a:r>
            <a:r>
              <a:rPr sz="2742" dirty="0">
                <a:solidFill>
                  <a:prstClr val="black"/>
                </a:solidFill>
                <a:latin typeface="STIXGeneral"/>
                <a:cs typeface="STIXGeneral"/>
              </a:rPr>
              <a:t>−</a:t>
            </a:r>
            <a:r>
              <a:rPr sz="2742" spc="-102" dirty="0">
                <a:solidFill>
                  <a:prstClr val="black"/>
                </a:solidFill>
                <a:latin typeface="STIXGeneral"/>
                <a:cs typeface="STIXGeneral"/>
              </a:rPr>
              <a:t> </a:t>
            </a:r>
            <a:r>
              <a:rPr sz="2742" i="1" spc="-439" dirty="0">
                <a:solidFill>
                  <a:prstClr val="black"/>
                </a:solidFill>
                <a:latin typeface="STIXGeneral"/>
                <a:cs typeface="STIXGeneral"/>
              </a:rPr>
              <a:t>y</a:t>
            </a:r>
            <a:r>
              <a:rPr sz="2742" spc="-439" dirty="0">
                <a:solidFill>
                  <a:prstClr val="black"/>
                </a:solidFill>
                <a:latin typeface="STIXGeneral"/>
                <a:cs typeface="STIXGeneral"/>
              </a:rPr>
              <a:t>)</a:t>
            </a:r>
            <a:endParaRPr sz="2742">
              <a:solidFill>
                <a:prstClr val="black"/>
              </a:solidFill>
              <a:latin typeface="STIXGeneral"/>
              <a:cs typeface="STIXGeneral"/>
            </a:endParaRPr>
          </a:p>
        </p:txBody>
      </p:sp>
      <p:sp>
        <p:nvSpPr>
          <p:cNvPr id="5" name="object 5"/>
          <p:cNvSpPr txBox="1">
            <a:spLocks noGrp="1"/>
          </p:cNvSpPr>
          <p:nvPr>
            <p:ph type="title"/>
          </p:nvPr>
        </p:nvSpPr>
        <p:spPr>
          <a:xfrm>
            <a:off x="533400" y="578321"/>
            <a:ext cx="8001893" cy="593344"/>
          </a:xfrm>
          <a:prstGeom prst="rect">
            <a:avLst/>
          </a:prstGeom>
        </p:spPr>
        <p:txBody>
          <a:bodyPr vert="horz" wrap="square" lIns="0" tIns="8930" rIns="0" bIns="0" rtlCol="0" anchor="ctr">
            <a:spAutoFit/>
          </a:bodyPr>
          <a:lstStyle/>
          <a:p>
            <a:pPr marL="8929">
              <a:spcBef>
                <a:spcPts val="70"/>
              </a:spcBef>
            </a:pPr>
            <a:r>
              <a:rPr sz="3797" spc="-11" dirty="0"/>
              <a:t>Bias-Variance </a:t>
            </a:r>
            <a:r>
              <a:rPr sz="3797" dirty="0"/>
              <a:t>of </a:t>
            </a:r>
            <a:r>
              <a:rPr sz="3797" spc="21" dirty="0"/>
              <a:t>the </a:t>
            </a:r>
            <a:r>
              <a:rPr sz="3797" spc="-11" dirty="0"/>
              <a:t>Squared </a:t>
            </a:r>
            <a:r>
              <a:rPr sz="3797" spc="-32" dirty="0"/>
              <a:t>Error</a:t>
            </a:r>
            <a:endParaRPr sz="3797" dirty="0"/>
          </a:p>
        </p:txBody>
      </p:sp>
      <p:sp>
        <p:nvSpPr>
          <p:cNvPr id="6" name="object 6"/>
          <p:cNvSpPr/>
          <p:nvPr/>
        </p:nvSpPr>
        <p:spPr>
          <a:xfrm>
            <a:off x="5723938" y="2310989"/>
            <a:ext cx="3326309" cy="775990"/>
          </a:xfrm>
          <a:custGeom>
            <a:avLst/>
            <a:gdLst/>
            <a:ahLst/>
            <a:cxnLst/>
            <a:rect l="l" t="t" r="r" b="b"/>
            <a:pathLst>
              <a:path w="4730750" h="1103629">
                <a:moveTo>
                  <a:pt x="291211" y="0"/>
                </a:moveTo>
                <a:lnTo>
                  <a:pt x="4438980" y="0"/>
                </a:lnTo>
                <a:lnTo>
                  <a:pt x="4496930" y="222"/>
                </a:lnTo>
                <a:lnTo>
                  <a:pt x="4543663" y="1783"/>
                </a:lnTo>
                <a:lnTo>
                  <a:pt x="4609884" y="14270"/>
                </a:lnTo>
                <a:lnTo>
                  <a:pt x="4644718" y="31474"/>
                </a:lnTo>
                <a:lnTo>
                  <a:pt x="4674654" y="55532"/>
                </a:lnTo>
                <a:lnTo>
                  <a:pt x="4698713" y="85466"/>
                </a:lnTo>
                <a:lnTo>
                  <a:pt x="4715916" y="120299"/>
                </a:lnTo>
                <a:lnTo>
                  <a:pt x="4728406" y="186527"/>
                </a:lnTo>
                <a:lnTo>
                  <a:pt x="4729968" y="233261"/>
                </a:lnTo>
                <a:lnTo>
                  <a:pt x="4730191" y="291211"/>
                </a:lnTo>
                <a:lnTo>
                  <a:pt x="4730191" y="811936"/>
                </a:lnTo>
                <a:lnTo>
                  <a:pt x="4729968" y="869885"/>
                </a:lnTo>
                <a:lnTo>
                  <a:pt x="4728406" y="916619"/>
                </a:lnTo>
                <a:lnTo>
                  <a:pt x="4715916" y="982846"/>
                </a:lnTo>
                <a:lnTo>
                  <a:pt x="4698713" y="1017680"/>
                </a:lnTo>
                <a:lnTo>
                  <a:pt x="4674654" y="1047614"/>
                </a:lnTo>
                <a:lnTo>
                  <a:pt x="4644718" y="1071672"/>
                </a:lnTo>
                <a:lnTo>
                  <a:pt x="4609884" y="1088876"/>
                </a:lnTo>
                <a:lnTo>
                  <a:pt x="4543663" y="1101363"/>
                </a:lnTo>
                <a:lnTo>
                  <a:pt x="4496930" y="1102924"/>
                </a:lnTo>
                <a:lnTo>
                  <a:pt x="4438980" y="1103147"/>
                </a:lnTo>
                <a:lnTo>
                  <a:pt x="291211" y="1103147"/>
                </a:lnTo>
                <a:lnTo>
                  <a:pt x="233261" y="1102924"/>
                </a:lnTo>
                <a:lnTo>
                  <a:pt x="186527" y="1101363"/>
                </a:lnTo>
                <a:lnTo>
                  <a:pt x="120299" y="1088876"/>
                </a:lnTo>
                <a:lnTo>
                  <a:pt x="85466" y="1071672"/>
                </a:lnTo>
                <a:lnTo>
                  <a:pt x="55532" y="1047614"/>
                </a:lnTo>
                <a:lnTo>
                  <a:pt x="31474" y="1017680"/>
                </a:lnTo>
                <a:lnTo>
                  <a:pt x="14270" y="982846"/>
                </a:lnTo>
                <a:lnTo>
                  <a:pt x="1783" y="916619"/>
                </a:lnTo>
                <a:lnTo>
                  <a:pt x="222" y="869885"/>
                </a:lnTo>
                <a:lnTo>
                  <a:pt x="0" y="811936"/>
                </a:lnTo>
                <a:lnTo>
                  <a:pt x="0" y="291211"/>
                </a:lnTo>
                <a:lnTo>
                  <a:pt x="222" y="233261"/>
                </a:lnTo>
                <a:lnTo>
                  <a:pt x="1783" y="186527"/>
                </a:lnTo>
                <a:lnTo>
                  <a:pt x="14270" y="120299"/>
                </a:lnTo>
                <a:lnTo>
                  <a:pt x="31474" y="85466"/>
                </a:lnTo>
                <a:lnTo>
                  <a:pt x="55532" y="55532"/>
                </a:lnTo>
                <a:lnTo>
                  <a:pt x="85466" y="31474"/>
                </a:lnTo>
                <a:lnTo>
                  <a:pt x="120299" y="14270"/>
                </a:lnTo>
                <a:lnTo>
                  <a:pt x="186527" y="1783"/>
                </a:lnTo>
                <a:lnTo>
                  <a:pt x="233261" y="222"/>
                </a:lnTo>
                <a:lnTo>
                  <a:pt x="291211" y="0"/>
                </a:lnTo>
                <a:close/>
              </a:path>
            </a:pathLst>
          </a:custGeom>
          <a:ln w="25400">
            <a:solidFill>
              <a:srgbClr val="EE220C"/>
            </a:solidFill>
          </a:ln>
        </p:spPr>
        <p:txBody>
          <a:bodyPr wrap="square" lIns="0" tIns="0" rIns="0" bIns="0" rtlCol="0"/>
          <a:lstStyle/>
          <a:p>
            <a:endParaRPr sz="1125">
              <a:solidFill>
                <a:prstClr val="black"/>
              </a:solidFill>
            </a:endParaRPr>
          </a:p>
        </p:txBody>
      </p:sp>
      <p:sp>
        <p:nvSpPr>
          <p:cNvPr id="7" name="object 7"/>
          <p:cNvSpPr txBox="1"/>
          <p:nvPr/>
        </p:nvSpPr>
        <p:spPr>
          <a:xfrm>
            <a:off x="7124756" y="1872247"/>
            <a:ext cx="524619" cy="376938"/>
          </a:xfrm>
          <a:prstGeom prst="rect">
            <a:avLst/>
          </a:prstGeom>
        </p:spPr>
        <p:txBody>
          <a:bodyPr vert="horz" wrap="square" lIns="0" tIns="8930" rIns="0" bIns="0" rtlCol="0">
            <a:spAutoFit/>
          </a:bodyPr>
          <a:lstStyle/>
          <a:p>
            <a:pPr marL="8929">
              <a:spcBef>
                <a:spcPts val="70"/>
              </a:spcBef>
            </a:pPr>
            <a:r>
              <a:rPr sz="2391" spc="-4" dirty="0">
                <a:solidFill>
                  <a:srgbClr val="EE220C"/>
                </a:solidFill>
                <a:latin typeface="Arial"/>
                <a:cs typeface="Arial"/>
              </a:rPr>
              <a:t>???</a:t>
            </a:r>
            <a:endParaRPr sz="2391">
              <a:solidFill>
                <a:prstClr val="black"/>
              </a:solidFill>
              <a:latin typeface="Arial"/>
              <a:cs typeface="Arial"/>
            </a:endParaRPr>
          </a:p>
        </p:txBody>
      </p:sp>
    </p:spTree>
    <p:extLst>
      <p:ext uri="{BB962C8B-B14F-4D97-AF65-F5344CB8AC3E}">
        <p14:creationId xmlns:p14="http://schemas.microsoft.com/office/powerpoint/2010/main" val="219152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6195" y="2760255"/>
            <a:ext cx="7142857" cy="1349928"/>
          </a:xfrm>
          <a:prstGeom prst="rect">
            <a:avLst/>
          </a:prstGeom>
        </p:spPr>
        <p:txBody>
          <a:bodyPr vert="horz" wrap="square" lIns="0" tIns="16073" rIns="0" bIns="0" rtlCol="0">
            <a:spAutoFit/>
          </a:bodyPr>
          <a:lstStyle/>
          <a:p>
            <a:pPr marL="8929" marR="3572">
              <a:lnSpc>
                <a:spcPts val="5203"/>
              </a:lnSpc>
              <a:spcBef>
                <a:spcPts val="127"/>
              </a:spcBef>
            </a:pPr>
            <a:r>
              <a:rPr sz="4219" dirty="0"/>
              <a:t>Now, </a:t>
            </a:r>
            <a:r>
              <a:rPr sz="4219" spc="25" dirty="0"/>
              <a:t>how </a:t>
            </a:r>
            <a:r>
              <a:rPr sz="4219" spc="-84" dirty="0"/>
              <a:t>is </a:t>
            </a:r>
            <a:r>
              <a:rPr sz="4219" spc="-42" dirty="0"/>
              <a:t>this </a:t>
            </a:r>
            <a:r>
              <a:rPr sz="4219" spc="18" dirty="0"/>
              <a:t>related </a:t>
            </a:r>
            <a:r>
              <a:rPr sz="4219" spc="39" dirty="0"/>
              <a:t>to  </a:t>
            </a:r>
            <a:r>
              <a:rPr sz="4219" spc="-7" dirty="0"/>
              <a:t>overfitting </a:t>
            </a:r>
            <a:r>
              <a:rPr sz="4219" dirty="0"/>
              <a:t>and</a:t>
            </a:r>
            <a:r>
              <a:rPr sz="4219" spc="-46" dirty="0"/>
              <a:t> </a:t>
            </a:r>
            <a:r>
              <a:rPr sz="4219" spc="-25" dirty="0"/>
              <a:t>underfitting?</a:t>
            </a:r>
            <a:endParaRPr sz="4219"/>
          </a:p>
        </p:txBody>
      </p:sp>
    </p:spTree>
    <p:extLst>
      <p:ext uri="{BB962C8B-B14F-4D97-AF65-F5344CB8AC3E}">
        <p14:creationId xmlns:p14="http://schemas.microsoft.com/office/powerpoint/2010/main" val="516257470"/>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39574"/>
            <a:ext cx="8933617" cy="4596851"/>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p:spTree>
    <p:extLst>
      <p:ext uri="{BB962C8B-B14F-4D97-AF65-F5344CB8AC3E}">
        <p14:creationId xmlns:p14="http://schemas.microsoft.com/office/powerpoint/2010/main" val="2806220908"/>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83298" y="917841"/>
            <a:ext cx="8577402" cy="4770379"/>
          </a:xfrm>
          <a:prstGeom prst="rect">
            <a:avLst/>
          </a:prstGeom>
          <a:blipFill>
            <a:blip r:embed="rId2" cstate="print"/>
            <a:stretch>
              <a:fillRect/>
            </a:stretch>
          </a:blipFill>
        </p:spPr>
        <p:txBody>
          <a:bodyPr wrap="square" lIns="0" tIns="0" rIns="0" bIns="0" rtlCol="0"/>
          <a:lstStyle/>
          <a:p>
            <a:endParaRPr sz="1125">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88200" y="3984480"/>
              <a:ext cx="6182280" cy="796680"/>
            </p14:xfrm>
          </p:contentPart>
        </mc:Choice>
        <mc:Fallback xmlns="">
          <p:pic>
            <p:nvPicPr>
              <p:cNvPr id="2" name="Ink 1"/>
              <p:cNvPicPr/>
              <p:nvPr/>
            </p:nvPicPr>
            <p:blipFill>
              <a:blip r:embed="rId4"/>
              <a:stretch>
                <a:fillRect/>
              </a:stretch>
            </p:blipFill>
            <p:spPr>
              <a:xfrm>
                <a:off x="1884960" y="3975480"/>
                <a:ext cx="6194160" cy="808200"/>
              </a:xfrm>
              <a:prstGeom prst="rect">
                <a:avLst/>
              </a:prstGeom>
            </p:spPr>
          </p:pic>
        </mc:Fallback>
      </mc:AlternateContent>
    </p:spTree>
    <p:extLst>
      <p:ext uri="{BB962C8B-B14F-4D97-AF65-F5344CB8AC3E}">
        <p14:creationId xmlns:p14="http://schemas.microsoft.com/office/powerpoint/2010/main" val="2449453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Calibri"/>
              <a:buNone/>
            </a:pPr>
            <a:r>
              <a:rPr lang="en-US" b="1"/>
              <a:t>Robotics</a:t>
            </a:r>
            <a:endParaRPr b="1"/>
          </a:p>
        </p:txBody>
      </p:sp>
      <p:pic>
        <p:nvPicPr>
          <p:cNvPr id="698" name="Google Shape;698;p29"/>
          <p:cNvPicPr preferRelativeResize="0"/>
          <p:nvPr/>
        </p:nvPicPr>
        <p:blipFill rotWithShape="1">
          <a:blip r:embed="rId3">
            <a:alphaModFix/>
          </a:blip>
          <a:srcRect/>
          <a:stretch/>
        </p:blipFill>
        <p:spPr>
          <a:xfrm>
            <a:off x="1417093" y="2019204"/>
            <a:ext cx="6539551" cy="3576377"/>
          </a:xfrm>
          <a:prstGeom prst="rect">
            <a:avLst/>
          </a:prstGeom>
          <a:noFill/>
          <a:ln>
            <a:noFill/>
          </a:ln>
        </p:spPr>
      </p:pic>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895600"/>
            <a:ext cx="6096000" cy="1143000"/>
          </a:xfrm>
        </p:spPr>
        <p:txBody>
          <a:bodyPr/>
          <a:lstStyle/>
          <a:p>
            <a:r>
              <a:rPr lang="en-US" dirty="0"/>
              <a:t>Thank you !</a:t>
            </a:r>
          </a:p>
        </p:txBody>
      </p:sp>
    </p:spTree>
    <p:extLst>
      <p:ext uri="{BB962C8B-B14F-4D97-AF65-F5344CB8AC3E}">
        <p14:creationId xmlns:p14="http://schemas.microsoft.com/office/powerpoint/2010/main" val="3690661004"/>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9;p1"/>
          <p:cNvSpPr txBox="1"/>
          <p:nvPr/>
        </p:nvSpPr>
        <p:spPr>
          <a:xfrm>
            <a:off x="800100" y="3456720"/>
            <a:ext cx="7875900" cy="2060280"/>
          </a:xfrm>
          <a:prstGeom prst="rect">
            <a:avLst/>
          </a:prstGeom>
          <a:noFill/>
          <a:ln>
            <a:noFill/>
          </a:ln>
        </p:spPr>
        <p:txBody>
          <a:bodyPr spcFirstLastPara="1" wrap="square" lIns="91425" tIns="45700" rIns="91425" bIns="45700" anchor="ctr" anchorCtr="0">
            <a:noAutofit/>
          </a:bodyPr>
          <a:lstStyle/>
          <a:p>
            <a:pPr lvl="0" algn="ctr">
              <a:buSzPts val="2200"/>
            </a:pPr>
            <a:r>
              <a:rPr lang="en-IN" sz="3200" b="1" i="0" u="none" strike="noStrike" cap="none" dirty="0" smtClean="0">
                <a:solidFill>
                  <a:srgbClr val="FFFFFF"/>
                </a:solidFill>
                <a:latin typeface="Calibri" panose="020F0502020204030204" pitchFamily="34" charset="0"/>
                <a:ea typeface="Times New Roman"/>
                <a:cs typeface="Calibri" panose="020F0502020204030204" pitchFamily="34" charset="0"/>
                <a:sym typeface="Times New Roman"/>
              </a:rPr>
              <a:t>Machine Learning</a:t>
            </a:r>
            <a:r>
              <a:rPr lang="en-IN" sz="3200" b="0" i="0" u="none" strike="noStrike" cap="none" dirty="0">
                <a:solidFill>
                  <a:srgbClr val="000000"/>
                </a:solidFill>
                <a:latin typeface="Calibri" panose="020F0502020204030204" pitchFamily="34" charset="0"/>
                <a:cs typeface="Calibri" panose="020F0502020204030204" pitchFamily="34" charset="0"/>
                <a:sym typeface="Arial"/>
              </a:rPr>
              <a:t/>
            </a:r>
            <a:br>
              <a:rPr lang="en-IN" sz="3200" b="0" i="0" u="none" strike="noStrike" cap="none" dirty="0">
                <a:solidFill>
                  <a:srgbClr val="000000"/>
                </a:solidFill>
                <a:latin typeface="Calibri" panose="020F0502020204030204" pitchFamily="34" charset="0"/>
                <a:cs typeface="Calibri" panose="020F0502020204030204" pitchFamily="34" charset="0"/>
                <a:sym typeface="Arial"/>
              </a:rPr>
            </a:br>
            <a:r>
              <a:rPr lang="en-IN" sz="2400" b="1" dirty="0" smtClean="0">
                <a:solidFill>
                  <a:srgbClr val="FFC000"/>
                </a:solidFill>
                <a:latin typeface="Calibri" panose="020F0502020204030204" pitchFamily="34" charset="0"/>
                <a:cs typeface="Calibri" panose="020F0502020204030204" pitchFamily="34" charset="0"/>
                <a:sym typeface="Times New Roman"/>
              </a:rPr>
              <a:t>AIML</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 CZG565</a:t>
            </a:r>
          </a:p>
          <a:p>
            <a:pPr lvl="0" algn="ctr">
              <a:buSzPts val="2200"/>
            </a:pP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Linear </a:t>
            </a:r>
            <a:r>
              <a:rPr lang="en-IN" sz="2400" b="1" dirty="0">
                <a:solidFill>
                  <a:srgbClr val="FFC000"/>
                </a:solidFill>
                <a:latin typeface="Calibri" panose="020F0502020204030204" pitchFamily="34" charset="0"/>
                <a:ea typeface="Times New Roman"/>
                <a:cs typeface="Calibri" panose="020F0502020204030204" pitchFamily="34" charset="0"/>
                <a:sym typeface="Times New Roman"/>
              </a:rPr>
              <a:t>Models for </a:t>
            </a:r>
            <a:r>
              <a:rPr lang="en-IN" sz="2400" b="1" dirty="0" smtClean="0">
                <a:solidFill>
                  <a:srgbClr val="FFC000"/>
                </a:solidFill>
                <a:latin typeface="Calibri" panose="020F0502020204030204" pitchFamily="34" charset="0"/>
                <a:ea typeface="Times New Roman"/>
                <a:cs typeface="Calibri" panose="020F0502020204030204" pitchFamily="34" charset="0"/>
                <a:sym typeface="Times New Roman"/>
              </a:rPr>
              <a:t>Classification  </a:t>
            </a:r>
          </a:p>
          <a:p>
            <a:pPr marL="0" marR="0" lvl="0" indent="0" algn="r" rtl="0">
              <a:lnSpc>
                <a:spcPct val="100000"/>
              </a:lnSpc>
              <a:spcBef>
                <a:spcPts val="0"/>
              </a:spcBef>
              <a:spcAft>
                <a:spcPts val="0"/>
              </a:spcAft>
              <a:buClr>
                <a:srgbClr val="000000"/>
              </a:buClr>
              <a:buSzPts val="2200"/>
              <a:buFont typeface="Arial"/>
              <a:buNone/>
            </a:pPr>
            <a:endParaRPr sz="3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9" name="Google Shape;200;p1"/>
          <p:cNvSpPr txBox="1"/>
          <p:nvPr/>
        </p:nvSpPr>
        <p:spPr>
          <a:xfrm>
            <a:off x="2267640" y="5410080"/>
            <a:ext cx="6266160" cy="53316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rgbClr val="000000"/>
              </a:buClr>
              <a:buSzPts val="1300"/>
              <a:buFont typeface="Arial"/>
              <a:buNone/>
            </a:pPr>
            <a:r>
              <a:rPr lang="en-US" sz="2000" b="0" i="0" u="none" strike="noStrike" cap="none" dirty="0" smtClean="0">
                <a:solidFill>
                  <a:srgbClr val="FF9900"/>
                </a:solidFill>
                <a:latin typeface="Calibri" panose="020F0502020204030204" pitchFamily="34" charset="0"/>
                <a:cs typeface="Calibri" panose="020F0502020204030204" pitchFamily="34" charset="0"/>
                <a:sym typeface="Arial"/>
              </a:rPr>
              <a:t>Dr. </a:t>
            </a:r>
            <a:r>
              <a:rPr lang="en-US" sz="2000" b="0" i="0" u="none" strike="noStrike" cap="none" dirty="0" err="1" smtClean="0">
                <a:solidFill>
                  <a:srgbClr val="FF9900"/>
                </a:solidFill>
                <a:latin typeface="Calibri" panose="020F0502020204030204" pitchFamily="34" charset="0"/>
                <a:cs typeface="Calibri" panose="020F0502020204030204" pitchFamily="34" charset="0"/>
                <a:sym typeface="Arial"/>
              </a:rPr>
              <a:t>Sugata</a:t>
            </a:r>
            <a:r>
              <a:rPr lang="en-US" sz="2000" b="0" i="0" u="none" strike="noStrike" cap="none" dirty="0" smtClean="0">
                <a:solidFill>
                  <a:srgbClr val="FF9900"/>
                </a:solidFill>
                <a:latin typeface="Calibri" panose="020F0502020204030204" pitchFamily="34" charset="0"/>
                <a:cs typeface="Calibri" panose="020F0502020204030204" pitchFamily="34" charset="0"/>
                <a:sym typeface="Arial"/>
              </a:rPr>
              <a:t> </a:t>
            </a:r>
            <a:r>
              <a:rPr lang="en-US" sz="2000" b="0" i="0" u="none" strike="noStrike" cap="none" dirty="0" err="1" smtClean="0">
                <a:solidFill>
                  <a:srgbClr val="FF9900"/>
                </a:solidFill>
                <a:latin typeface="Calibri" panose="020F0502020204030204" pitchFamily="34" charset="0"/>
                <a:cs typeface="Calibri" panose="020F0502020204030204" pitchFamily="34" charset="0"/>
                <a:sym typeface="Arial"/>
              </a:rPr>
              <a:t>Ghosal</a:t>
            </a:r>
            <a:endParaRPr lang="en-US" sz="2000" b="0" i="0" u="none" strike="noStrike" cap="none" dirty="0" smtClean="0">
              <a:solidFill>
                <a:srgbClr val="FF9900"/>
              </a:solidFill>
              <a:latin typeface="Calibri" panose="020F0502020204030204" pitchFamily="34" charset="0"/>
              <a:cs typeface="Calibri" panose="020F0502020204030204" pitchFamily="34" charset="0"/>
              <a:sym typeface="Arial"/>
            </a:endParaRPr>
          </a:p>
          <a:p>
            <a:pPr marL="0" marR="0" lvl="0" indent="0" algn="r" rtl="0">
              <a:spcBef>
                <a:spcPts val="0"/>
              </a:spcBef>
              <a:spcAft>
                <a:spcPts val="0"/>
              </a:spcAft>
              <a:buClr>
                <a:srgbClr val="000000"/>
              </a:buClr>
              <a:buSzPts val="1300"/>
              <a:buFont typeface="Arial"/>
              <a:buNone/>
            </a:pPr>
            <a:r>
              <a:rPr lang="en-US" sz="2000" dirty="0">
                <a:solidFill>
                  <a:srgbClr val="FF9900"/>
                </a:solidFill>
                <a:latin typeface="Calibri" panose="020F0502020204030204" pitchFamily="34" charset="0"/>
                <a:cs typeface="Calibri" panose="020F0502020204030204" pitchFamily="34" charset="0"/>
                <a:sym typeface="Arial"/>
              </a:rPr>
              <a:t>s</a:t>
            </a:r>
            <a:r>
              <a:rPr lang="en-US" sz="2000" dirty="0" smtClean="0">
                <a:solidFill>
                  <a:srgbClr val="FF9900"/>
                </a:solidFill>
                <a:latin typeface="Calibri" panose="020F0502020204030204" pitchFamily="34" charset="0"/>
                <a:cs typeface="Calibri" panose="020F0502020204030204" pitchFamily="34" charset="0"/>
                <a:sym typeface="Arial"/>
              </a:rPr>
              <a:t>ugata.ghosal@pilani.bits-pilani.ac.in</a:t>
            </a:r>
            <a:endParaRPr sz="2000" b="0" i="0" u="none" strike="noStrike" cap="none" dirty="0">
              <a:solidFill>
                <a:srgbClr val="FF9900"/>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464566026"/>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3059" y="429320"/>
            <a:ext cx="7926388" cy="461665"/>
          </a:xfrm>
          <a:prstGeom prst="rect">
            <a:avLst/>
          </a:prstGeom>
          <a:noFill/>
          <a:ln w="9525">
            <a:noFill/>
            <a:miter lim="800000"/>
            <a:headEnd/>
            <a:tailEnd/>
          </a:ln>
          <a:effectLst/>
        </p:spPr>
        <p:txBody>
          <a:bodyPr wrap="square">
            <a:spAutoFit/>
          </a:bodyPr>
          <a:lstStyle/>
          <a:p>
            <a:r>
              <a:rPr lang="en-US" sz="2400" dirty="0" smtClean="0">
                <a:ea typeface="Cambria" panose="02040503050406030204" pitchFamily="18" charset="0"/>
              </a:rPr>
              <a:t>Machine Learning</a:t>
            </a:r>
            <a:endParaRPr sz="2400" dirty="0">
              <a:ea typeface="Cambria" panose="02040503050406030204" pitchFamily="18" charset="0"/>
            </a:endParaRPr>
          </a:p>
        </p:txBody>
      </p:sp>
      <p:sp>
        <p:nvSpPr>
          <p:cNvPr id="3" name="object 3"/>
          <p:cNvSpPr txBox="1"/>
          <p:nvPr/>
        </p:nvSpPr>
        <p:spPr>
          <a:xfrm>
            <a:off x="349344" y="3581400"/>
            <a:ext cx="8642256" cy="2251669"/>
          </a:xfrm>
          <a:prstGeom prst="rect">
            <a:avLst/>
          </a:prstGeom>
        </p:spPr>
        <p:txBody>
          <a:bodyPr vert="horz" wrap="square" lIns="0" tIns="32793" rIns="0" bIns="0" rtlCol="0">
            <a:spAutoFit/>
          </a:bodyPr>
          <a:lstStyle/>
          <a:p>
            <a:pPr marL="133281" marR="39100" indent="-125292">
              <a:lnSpc>
                <a:spcPct val="150000"/>
              </a:lnSpc>
              <a:spcBef>
                <a:spcPts val="259"/>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The </a:t>
            </a:r>
            <a:r>
              <a:rPr sz="1800" spc="-10" dirty="0">
                <a:latin typeface="Arial" panose="020B0604020202020204" pitchFamily="34" charset="0"/>
                <a:ea typeface="Cambria" panose="02040503050406030204" pitchFamily="18" charset="0"/>
                <a:cs typeface="Arial" panose="020B0604020202020204" pitchFamily="34" charset="0"/>
              </a:rPr>
              <a:t>content </a:t>
            </a:r>
            <a:r>
              <a:rPr sz="1800" spc="-13" dirty="0">
                <a:latin typeface="Arial" panose="020B0604020202020204" pitchFamily="34" charset="0"/>
                <a:ea typeface="Cambria" panose="02040503050406030204" pitchFamily="18" charset="0"/>
                <a:cs typeface="Arial" panose="020B0604020202020204" pitchFamily="34" charset="0"/>
              </a:rPr>
              <a:t>for </a:t>
            </a:r>
            <a:r>
              <a:rPr sz="1800" spc="-3" dirty="0">
                <a:latin typeface="Arial" panose="020B0604020202020204" pitchFamily="34" charset="0"/>
                <a:ea typeface="Cambria" panose="02040503050406030204" pitchFamily="18" charset="0"/>
                <a:cs typeface="Arial" panose="020B0604020202020204" pitchFamily="34" charset="0"/>
              </a:rPr>
              <a:t>these slides has been </a:t>
            </a:r>
            <a:r>
              <a:rPr sz="1800" spc="-6" dirty="0">
                <a:latin typeface="Arial" panose="020B0604020202020204" pitchFamily="34" charset="0"/>
                <a:ea typeface="Cambria" panose="02040503050406030204" pitchFamily="18" charset="0"/>
                <a:cs typeface="Arial" panose="020B0604020202020204" pitchFamily="34" charset="0"/>
              </a:rPr>
              <a:t>obtained </a:t>
            </a:r>
            <a:r>
              <a:rPr sz="1800" spc="-10" dirty="0">
                <a:latin typeface="Arial" panose="020B0604020202020204" pitchFamily="34" charset="0"/>
                <a:ea typeface="Cambria" panose="02040503050406030204" pitchFamily="18" charset="0"/>
                <a:cs typeface="Arial" panose="020B0604020202020204" pitchFamily="34" charset="0"/>
              </a:rPr>
              <a:t>from </a:t>
            </a:r>
            <a:r>
              <a:rPr sz="1800" spc="-6" dirty="0">
                <a:latin typeface="Arial" panose="020B0604020202020204" pitchFamily="34" charset="0"/>
                <a:ea typeface="Cambria" panose="02040503050406030204" pitchFamily="18" charset="0"/>
                <a:cs typeface="Arial" panose="020B0604020202020204" pitchFamily="34" charset="0"/>
              </a:rPr>
              <a:t>books </a:t>
            </a:r>
            <a:r>
              <a:rPr sz="1800" spc="-3" dirty="0">
                <a:latin typeface="Arial" panose="020B0604020202020204" pitchFamily="34" charset="0"/>
                <a:ea typeface="Cambria" panose="02040503050406030204" pitchFamily="18" charset="0"/>
                <a:cs typeface="Arial" panose="020B0604020202020204" pitchFamily="34" charset="0"/>
              </a:rPr>
              <a:t>and </a:t>
            </a:r>
            <a:r>
              <a:rPr sz="1800" spc="-6" dirty="0">
                <a:latin typeface="Arial" panose="020B0604020202020204" pitchFamily="34" charset="0"/>
                <a:ea typeface="Cambria" panose="02040503050406030204" pitchFamily="18" charset="0"/>
                <a:cs typeface="Arial" panose="020B0604020202020204" pitchFamily="34" charset="0"/>
              </a:rPr>
              <a:t>various other </a:t>
            </a:r>
            <a:r>
              <a:rPr sz="1800" spc="-314"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source</a:t>
            </a:r>
            <a:r>
              <a:rPr sz="1800" spc="-13"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on the </a:t>
            </a:r>
            <a:r>
              <a:rPr sz="1800" spc="-10" dirty="0">
                <a:latin typeface="Arial" panose="020B0604020202020204" pitchFamily="34" charset="0"/>
                <a:ea typeface="Cambria" panose="02040503050406030204" pitchFamily="18" charset="0"/>
                <a:cs typeface="Arial" panose="020B0604020202020204" pitchFamily="34" charset="0"/>
              </a:rPr>
              <a:t>Internet</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4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a:t>
            </a:r>
            <a:r>
              <a:rPr sz="1800"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here</a:t>
            </a:r>
            <a:r>
              <a:rPr sz="180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by</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acknowledge</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all</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a:t>
            </a:r>
            <a:r>
              <a:rPr sz="1800" spc="3"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contributors</a:t>
            </a:r>
            <a:r>
              <a:rPr sz="1800" dirty="0">
                <a:latin typeface="Arial" panose="020B0604020202020204" pitchFamily="34" charset="0"/>
                <a:ea typeface="Cambria" panose="02040503050406030204" pitchFamily="18" charset="0"/>
                <a:cs typeface="Arial" panose="020B0604020202020204" pitchFamily="34" charset="0"/>
              </a:rPr>
              <a:t> </a:t>
            </a:r>
            <a:r>
              <a:rPr sz="1800" spc="-13" dirty="0">
                <a:latin typeface="Arial" panose="020B0604020202020204" pitchFamily="34" charset="0"/>
                <a:ea typeface="Cambria" panose="02040503050406030204" pitchFamily="18" charset="0"/>
                <a:cs typeface="Arial" panose="020B0604020202020204" pitchFamily="34" charset="0"/>
              </a:rPr>
              <a:t>for</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their</a:t>
            </a:r>
            <a:r>
              <a:rPr sz="180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material</a:t>
            </a:r>
            <a:r>
              <a:rPr sz="180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and</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inputs.</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7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 </a:t>
            </a:r>
            <a:r>
              <a:rPr sz="1800" spc="-13" dirty="0">
                <a:latin typeface="Arial" panose="020B0604020202020204" pitchFamily="34" charset="0"/>
                <a:ea typeface="Cambria" panose="02040503050406030204" pitchFamily="18" charset="0"/>
                <a:cs typeface="Arial" panose="020B0604020202020204" pitchFamily="34" charset="0"/>
              </a:rPr>
              <a:t>have</a:t>
            </a:r>
            <a:r>
              <a:rPr sz="1800" spc="-3"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provided</a:t>
            </a:r>
            <a:r>
              <a:rPr sz="1800" spc="-1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source</a:t>
            </a:r>
            <a:r>
              <a:rPr sz="1800" spc="-10" dirty="0">
                <a:latin typeface="Arial" panose="020B0604020202020204" pitchFamily="34" charset="0"/>
                <a:ea typeface="Cambria" panose="02040503050406030204" pitchFamily="18" charset="0"/>
                <a:cs typeface="Arial" panose="020B0604020202020204" pitchFamily="34" charset="0"/>
              </a:rPr>
              <a:t> information</a:t>
            </a:r>
            <a:r>
              <a:rPr sz="1800" spc="-3" dirty="0">
                <a:latin typeface="Arial" panose="020B0604020202020204" pitchFamily="34" charset="0"/>
                <a:ea typeface="Cambria" panose="02040503050406030204" pitchFamily="18" charset="0"/>
                <a:cs typeface="Arial" panose="020B0604020202020204" pitchFamily="34" charset="0"/>
              </a:rPr>
              <a:t> </a:t>
            </a:r>
            <a:r>
              <a:rPr sz="1800" spc="-10" dirty="0">
                <a:latin typeface="Arial" panose="020B0604020202020204" pitchFamily="34" charset="0"/>
                <a:ea typeface="Cambria" panose="02040503050406030204" pitchFamily="18" charset="0"/>
                <a:cs typeface="Arial" panose="020B0604020202020204" pitchFamily="34" charset="0"/>
              </a:rPr>
              <a:t>wherever </a:t>
            </a:r>
            <a:r>
              <a:rPr sz="1800" spc="-3" dirty="0">
                <a:latin typeface="Arial" panose="020B0604020202020204" pitchFamily="34" charset="0"/>
                <a:ea typeface="Cambria" panose="02040503050406030204" pitchFamily="18" charset="0"/>
                <a:cs typeface="Arial" panose="020B0604020202020204" pitchFamily="34" charset="0"/>
              </a:rPr>
              <a:t>necessary</a:t>
            </a:r>
            <a:endParaRPr sz="1800" dirty="0">
              <a:latin typeface="Arial" panose="020B0604020202020204" pitchFamily="34" charset="0"/>
              <a:ea typeface="Cambria" panose="02040503050406030204" pitchFamily="18" charset="0"/>
              <a:cs typeface="Arial" panose="020B0604020202020204" pitchFamily="34" charset="0"/>
            </a:endParaRPr>
          </a:p>
          <a:p>
            <a:pPr marL="133281" indent="-125292">
              <a:lnSpc>
                <a:spcPct val="150000"/>
              </a:lnSpc>
              <a:spcBef>
                <a:spcPts val="374"/>
              </a:spcBef>
              <a:buFont typeface="Arial MT"/>
              <a:buChar char="•"/>
              <a:tabLst>
                <a:tab pos="133701" algn="l"/>
              </a:tabLst>
            </a:pPr>
            <a:r>
              <a:rPr sz="1800" spc="-3" dirty="0">
                <a:latin typeface="Arial" panose="020B0604020202020204" pitchFamily="34" charset="0"/>
                <a:ea typeface="Cambria" panose="02040503050406030204" pitchFamily="18" charset="0"/>
                <a:cs typeface="Arial" panose="020B0604020202020204" pitchFamily="34" charset="0"/>
              </a:rPr>
              <a:t>I </a:t>
            </a:r>
            <a:r>
              <a:rPr sz="1800" spc="-13" dirty="0">
                <a:latin typeface="Arial" panose="020B0604020202020204" pitchFamily="34" charset="0"/>
                <a:ea typeface="Cambria" panose="02040503050406030204" pitchFamily="18" charset="0"/>
                <a:cs typeface="Arial" panose="020B0604020202020204" pitchFamily="34" charset="0"/>
              </a:rPr>
              <a:t>have</a:t>
            </a:r>
            <a:r>
              <a:rPr sz="1800" spc="-3" dirty="0">
                <a:latin typeface="Arial" panose="020B0604020202020204" pitchFamily="34" charset="0"/>
                <a:ea typeface="Cambria" panose="02040503050406030204" pitchFamily="18" charset="0"/>
                <a:cs typeface="Arial" panose="020B0604020202020204" pitchFamily="34" charset="0"/>
              </a:rPr>
              <a:t> added</a:t>
            </a:r>
            <a:r>
              <a:rPr sz="1800" spc="-1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and </a:t>
            </a:r>
            <a:r>
              <a:rPr sz="1800" spc="-6" dirty="0">
                <a:latin typeface="Arial" panose="020B0604020202020204" pitchFamily="34" charset="0"/>
                <a:ea typeface="Cambria" panose="02040503050406030204" pitchFamily="18" charset="0"/>
                <a:cs typeface="Arial" panose="020B0604020202020204" pitchFamily="34" charset="0"/>
              </a:rPr>
              <a:t>modified</a:t>
            </a:r>
            <a:r>
              <a:rPr sz="1800" spc="-10"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the</a:t>
            </a:r>
            <a:r>
              <a:rPr sz="1800" spc="-10" dirty="0">
                <a:latin typeface="Arial" panose="020B0604020202020204" pitchFamily="34" charset="0"/>
                <a:ea typeface="Cambria" panose="02040503050406030204" pitchFamily="18" charset="0"/>
                <a:cs typeface="Arial" panose="020B0604020202020204" pitchFamily="34" charset="0"/>
              </a:rPr>
              <a:t> content to</a:t>
            </a:r>
            <a:r>
              <a:rPr sz="1800" spc="-3" dirty="0">
                <a:latin typeface="Arial" panose="020B0604020202020204" pitchFamily="34" charset="0"/>
                <a:ea typeface="Cambria" panose="02040503050406030204" pitchFamily="18" charset="0"/>
                <a:cs typeface="Arial" panose="020B0604020202020204" pitchFamily="34" charset="0"/>
              </a:rPr>
              <a:t> suit the</a:t>
            </a:r>
            <a:r>
              <a:rPr sz="1800" spc="-10" dirty="0">
                <a:latin typeface="Arial" panose="020B0604020202020204" pitchFamily="34" charset="0"/>
                <a:ea typeface="Cambria" panose="02040503050406030204" pitchFamily="18" charset="0"/>
                <a:cs typeface="Arial" panose="020B0604020202020204" pitchFamily="34" charset="0"/>
              </a:rPr>
              <a:t> </a:t>
            </a:r>
            <a:r>
              <a:rPr sz="1800" spc="-6" dirty="0">
                <a:latin typeface="Arial" panose="020B0604020202020204" pitchFamily="34" charset="0"/>
                <a:ea typeface="Cambria" panose="02040503050406030204" pitchFamily="18" charset="0"/>
                <a:cs typeface="Arial" panose="020B0604020202020204" pitchFamily="34" charset="0"/>
              </a:rPr>
              <a:t>requirements</a:t>
            </a:r>
            <a:r>
              <a:rPr sz="1800" spc="-16" dirty="0">
                <a:latin typeface="Arial" panose="020B0604020202020204" pitchFamily="34" charset="0"/>
                <a:ea typeface="Cambria" panose="02040503050406030204" pitchFamily="18" charset="0"/>
                <a:cs typeface="Arial" panose="020B0604020202020204" pitchFamily="34" charset="0"/>
              </a:rPr>
              <a:t> </a:t>
            </a:r>
            <a:r>
              <a:rPr sz="1800" spc="-3" dirty="0">
                <a:latin typeface="Arial" panose="020B0604020202020204" pitchFamily="34" charset="0"/>
                <a:ea typeface="Cambria" panose="02040503050406030204" pitchFamily="18" charset="0"/>
                <a:cs typeface="Arial" panose="020B0604020202020204" pitchFamily="34" charset="0"/>
              </a:rPr>
              <a:t>of the</a:t>
            </a:r>
            <a:r>
              <a:rPr sz="1800" spc="-10" dirty="0">
                <a:latin typeface="Arial" panose="020B0604020202020204" pitchFamily="34" charset="0"/>
                <a:ea typeface="Cambria" panose="02040503050406030204" pitchFamily="18" charset="0"/>
                <a:cs typeface="Arial" panose="020B0604020202020204" pitchFamily="34" charset="0"/>
              </a:rPr>
              <a:t> course</a:t>
            </a:r>
            <a:endParaRPr sz="1800" dirty="0">
              <a:latin typeface="Arial" panose="020B0604020202020204" pitchFamily="34" charset="0"/>
              <a:ea typeface="Cambria" panose="02040503050406030204" pitchFamily="18" charset="0"/>
              <a:cs typeface="Arial" panose="020B0604020202020204" pitchFamily="34" charset="0"/>
            </a:endParaRPr>
          </a:p>
        </p:txBody>
      </p:sp>
      <p:sp>
        <p:nvSpPr>
          <p:cNvPr id="4" name="object 4"/>
          <p:cNvSpPr txBox="1"/>
          <p:nvPr/>
        </p:nvSpPr>
        <p:spPr>
          <a:xfrm>
            <a:off x="2400519" y="1371600"/>
            <a:ext cx="5698928" cy="287187"/>
          </a:xfrm>
          <a:prstGeom prst="rect">
            <a:avLst/>
          </a:prstGeom>
        </p:spPr>
        <p:txBody>
          <a:bodyPr vert="horz" wrap="square" lIns="0" tIns="10090" rIns="0" bIns="0" rtlCol="0">
            <a:spAutoFit/>
          </a:bodyPr>
          <a:lstStyle/>
          <a:p>
            <a:pPr marL="8408">
              <a:spcBef>
                <a:spcPts val="79"/>
              </a:spcBef>
            </a:pPr>
            <a:r>
              <a:rPr sz="1800" spc="-10" dirty="0">
                <a:solidFill>
                  <a:srgbClr val="1C1572"/>
                </a:solidFill>
                <a:latin typeface="Arial" panose="020B0604020202020204" pitchFamily="34" charset="0"/>
                <a:ea typeface="Cambria" panose="02040503050406030204" pitchFamily="18" charset="0"/>
                <a:cs typeface="Arial" panose="020B0604020202020204" pitchFamily="34" charset="0"/>
              </a:rPr>
              <a:t>Disclaimer</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6" dirty="0">
                <a:solidFill>
                  <a:srgbClr val="1C1572"/>
                </a:solidFill>
                <a:latin typeface="Arial" panose="020B0604020202020204" pitchFamily="34" charset="0"/>
                <a:ea typeface="Cambria" panose="02040503050406030204" pitchFamily="18" charset="0"/>
                <a:cs typeface="Arial" panose="020B0604020202020204" pitchFamily="34" charset="0"/>
              </a:rPr>
              <a:t>and</a:t>
            </a:r>
            <a:r>
              <a:rPr sz="1800" spc="-46" dirty="0">
                <a:solidFill>
                  <a:srgbClr val="1C1572"/>
                </a:solidFill>
                <a:latin typeface="Arial" panose="020B0604020202020204" pitchFamily="34" charset="0"/>
                <a:ea typeface="Cambria" panose="02040503050406030204" pitchFamily="18" charset="0"/>
                <a:cs typeface="Arial" panose="020B0604020202020204" pitchFamily="34" charset="0"/>
              </a:rPr>
              <a:t> </a:t>
            </a:r>
            <a:r>
              <a:rPr sz="1800" spc="-16" dirty="0">
                <a:solidFill>
                  <a:srgbClr val="1C1572"/>
                </a:solidFill>
                <a:latin typeface="Arial" panose="020B0604020202020204" pitchFamily="34" charset="0"/>
                <a:ea typeface="Cambria" panose="02040503050406030204" pitchFamily="18" charset="0"/>
                <a:cs typeface="Arial" panose="020B0604020202020204" pitchFamily="34" charset="0"/>
              </a:rPr>
              <a:t>Acknowledgement</a:t>
            </a:r>
            <a:endParaRPr sz="1800" dirty="0">
              <a:latin typeface="Arial" panose="020B0604020202020204" pitchFamily="34" charset="0"/>
              <a:ea typeface="Cambria" panose="02040503050406030204" pitchFamily="18" charset="0"/>
              <a:cs typeface="Arial" panose="020B0604020202020204" pitchFamily="34" charset="0"/>
            </a:endParaRPr>
          </a:p>
        </p:txBody>
      </p:sp>
      <p:pic>
        <p:nvPicPr>
          <p:cNvPr id="5" name="object 5"/>
          <p:cNvPicPr/>
          <p:nvPr/>
        </p:nvPicPr>
        <p:blipFill>
          <a:blip r:embed="rId2" cstate="print"/>
          <a:stretch>
            <a:fillRect/>
          </a:stretch>
        </p:blipFill>
        <p:spPr>
          <a:xfrm>
            <a:off x="3484796" y="2240365"/>
            <a:ext cx="1087204" cy="1188635"/>
          </a:xfrm>
          <a:prstGeom prst="rect">
            <a:avLst/>
          </a:prstGeom>
        </p:spPr>
      </p:pic>
      <p:sp>
        <p:nvSpPr>
          <p:cNvPr id="6" name="TextBox 5"/>
          <p:cNvSpPr txBox="1"/>
          <p:nvPr/>
        </p:nvSpPr>
        <p:spPr>
          <a:xfrm>
            <a:off x="289749" y="5833069"/>
            <a:ext cx="8761445" cy="954107"/>
          </a:xfrm>
          <a:prstGeom prst="rect">
            <a:avLst/>
          </a:prstGeom>
          <a:noFill/>
        </p:spPr>
        <p:txBody>
          <a:bodyPr wrap="square" rtlCol="0">
            <a:spAutoFit/>
          </a:bodyPr>
          <a:lstStyle/>
          <a:p>
            <a:r>
              <a:rPr lang="en-US" sz="1400" b="1" dirty="0" smtClean="0">
                <a:latin typeface="Arial" panose="020B0604020202020204" pitchFamily="34" charset="0"/>
                <a:cs typeface="Arial" panose="020B0604020202020204" pitchFamily="34" charset="0"/>
              </a:rPr>
              <a:t>Additional Sources: “</a:t>
            </a:r>
            <a:r>
              <a:rPr lang="en-IN" sz="1400" dirty="0" smtClean="0">
                <a:latin typeface="Arial" panose="020B0604020202020204" pitchFamily="34" charset="0"/>
                <a:cs typeface="Arial" panose="020B0604020202020204" pitchFamily="34" charset="0"/>
              </a:rPr>
              <a:t>Probabilistic </a:t>
            </a:r>
            <a:r>
              <a:rPr lang="en-IN" sz="1400" dirty="0">
                <a:latin typeface="Arial" panose="020B0604020202020204" pitchFamily="34" charset="0"/>
                <a:cs typeface="Arial" panose="020B0604020202020204" pitchFamily="34" charset="0"/>
              </a:rPr>
              <a:t>Machine Learning, An </a:t>
            </a:r>
            <a:r>
              <a:rPr lang="en-IN" sz="1400" dirty="0" smtClean="0">
                <a:latin typeface="Arial" panose="020B0604020202020204" pitchFamily="34" charset="0"/>
                <a:cs typeface="Arial" panose="020B0604020202020204" pitchFamily="34" charset="0"/>
              </a:rPr>
              <a:t>Introduction”, Kevin </a:t>
            </a:r>
            <a:r>
              <a:rPr lang="en-IN" sz="1400" dirty="0">
                <a:latin typeface="Arial" panose="020B0604020202020204" pitchFamily="34" charset="0"/>
                <a:cs typeface="Arial" panose="020B0604020202020204" pitchFamily="34" charset="0"/>
              </a:rPr>
              <a:t>P. Murphy</a:t>
            </a:r>
            <a:r>
              <a:rPr lang="en-IN" altLang="en-US" sz="1400" dirty="0" smtClean="0">
                <a:latin typeface="Arial" panose="020B0604020202020204" pitchFamily="34" charset="0"/>
                <a:cs typeface="Arial" panose="020B0604020202020204" pitchFamily="34" charset="0"/>
              </a:rPr>
              <a:t>, Contributors from BITS </a:t>
            </a:r>
            <a:r>
              <a:rPr lang="en-IN" altLang="en-US" sz="1400" dirty="0" err="1" smtClean="0">
                <a:latin typeface="Arial" panose="020B0604020202020204" pitchFamily="34" charset="0"/>
                <a:cs typeface="Arial" panose="020B0604020202020204" pitchFamily="34" charset="0"/>
              </a:rPr>
              <a:t>Pilani</a:t>
            </a:r>
            <a:r>
              <a:rPr lang="en-IN" altLang="en-US" sz="1400" dirty="0" smtClean="0">
                <a:latin typeface="Arial" panose="020B0604020202020204" pitchFamily="34" charset="0"/>
                <a:cs typeface="Arial" panose="020B0604020202020204" pitchFamily="34" charset="0"/>
              </a:rPr>
              <a:t> : </a:t>
            </a:r>
            <a:r>
              <a:rPr lang="en-US" sz="1400" dirty="0" smtClean="0">
                <a:latin typeface="Arial" panose="020B0604020202020204" pitchFamily="34" charset="0"/>
                <a:ea typeface="Trebuchet MS"/>
                <a:cs typeface="Arial" panose="020B0604020202020204" pitchFamily="34" charset="0"/>
                <a:sym typeface="Trebuchet MS"/>
              </a:rPr>
              <a:t>Prof</a:t>
            </a:r>
            <a:r>
              <a:rPr lang="en-US" sz="1400" dirty="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Chetana</a:t>
            </a:r>
            <a:r>
              <a:rPr lang="en-US" sz="1400" dirty="0" smtClean="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Prof.Sugata</a:t>
            </a:r>
            <a:r>
              <a:rPr lang="en-US" sz="1400" dirty="0" smtClean="0">
                <a:latin typeface="Arial" panose="020B0604020202020204" pitchFamily="34" charset="0"/>
                <a:ea typeface="Trebuchet MS"/>
                <a:cs typeface="Arial" panose="020B0604020202020204" pitchFamily="34" charset="0"/>
                <a:sym typeface="Trebuchet MS"/>
              </a:rPr>
              <a:t>, </a:t>
            </a:r>
            <a:r>
              <a:rPr lang="en-US" sz="1400" dirty="0" err="1" smtClean="0">
                <a:latin typeface="Arial" panose="020B0604020202020204" pitchFamily="34" charset="0"/>
                <a:ea typeface="Trebuchet MS"/>
                <a:cs typeface="Arial" panose="020B0604020202020204" pitchFamily="34" charset="0"/>
                <a:sym typeface="Trebuchet MS"/>
              </a:rPr>
              <a:t>Prof.Monali</a:t>
            </a:r>
            <a:r>
              <a:rPr lang="en-US" sz="1400" dirty="0" smtClean="0">
                <a:latin typeface="Arial" panose="020B0604020202020204" pitchFamily="34" charset="0"/>
                <a:ea typeface="Trebuchet MS"/>
                <a:cs typeface="Arial" panose="020B0604020202020204" pitchFamily="34" charset="0"/>
                <a:sym typeface="Trebuchet MS"/>
              </a:rPr>
              <a:t>, Prof. Raja </a:t>
            </a:r>
            <a:r>
              <a:rPr lang="en-US" sz="1400" dirty="0" err="1" smtClean="0">
                <a:latin typeface="Arial" panose="020B0604020202020204" pitchFamily="34" charset="0"/>
                <a:ea typeface="Trebuchet MS"/>
                <a:cs typeface="Arial" panose="020B0604020202020204" pitchFamily="34" charset="0"/>
                <a:sym typeface="Trebuchet MS"/>
              </a:rPr>
              <a:t>vadhana</a:t>
            </a:r>
            <a:r>
              <a:rPr lang="en-US" sz="1400" dirty="0" smtClean="0">
                <a:latin typeface="Arial" panose="020B0604020202020204" pitchFamily="34" charset="0"/>
                <a:ea typeface="Trebuchet MS"/>
                <a:cs typeface="Arial" panose="020B0604020202020204" pitchFamily="34" charset="0"/>
                <a:sym typeface="Trebuchet MS"/>
              </a:rPr>
              <a:t> , CS109 and CS229 stanford lecture notes </a:t>
            </a:r>
            <a:r>
              <a:rPr lang="en-US" sz="1400" dirty="0">
                <a:latin typeface="Arial" panose="020B0604020202020204" pitchFamily="34" charset="0"/>
                <a:ea typeface="Trebuchet MS"/>
                <a:cs typeface="Arial" panose="020B0604020202020204" pitchFamily="34" charset="0"/>
                <a:sym typeface="Trebuchet MS"/>
              </a:rPr>
              <a:t>and  many others who made  their course materials freely available online.</a:t>
            </a:r>
          </a:p>
          <a:p>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8802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229600" cy="4267200"/>
          </a:xfrm>
        </p:spPr>
        <p:txBody>
          <a:bodyPr>
            <a:normAutofit/>
          </a:bodyPr>
          <a:lstStyle/>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Discriminant Functions </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Probabilistic Generative Classifiers</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r>
              <a:rPr lang="en-US" sz="1800" dirty="0">
                <a:ln w="0"/>
                <a:effectLst>
                  <a:outerShdw blurRad="38100" dist="19050" dir="2700000" algn="tl" rotWithShape="0">
                    <a:schemeClr val="dk1">
                      <a:alpha val="40000"/>
                    </a:schemeClr>
                  </a:outerShdw>
                </a:effectLst>
                <a:ea typeface="Cambria" panose="02040503050406030204" pitchFamily="18" charset="0"/>
              </a:rPr>
              <a:t>Probabilistic Discriminative </a:t>
            </a:r>
            <a:r>
              <a:rPr lang="en-US" sz="1800" dirty="0" smtClean="0">
                <a:ln w="0"/>
                <a:effectLst>
                  <a:outerShdw blurRad="38100" dist="19050" dir="2700000" algn="tl" rotWithShape="0">
                    <a:schemeClr val="dk1">
                      <a:alpha val="40000"/>
                    </a:schemeClr>
                  </a:outerShdw>
                </a:effectLst>
                <a:ea typeface="Cambria" panose="02040503050406030204" pitchFamily="18" charset="0"/>
              </a:rPr>
              <a:t>Classifiers</a:t>
            </a:r>
          </a:p>
          <a:p>
            <a:pPr marL="514350" indent="-514350">
              <a:lnSpc>
                <a:spcPct val="150000"/>
              </a:lnSpc>
              <a:buFont typeface="Arial" panose="020B0604020202020204" pitchFamily="34" charset="0"/>
              <a:buChar char="•"/>
            </a:pPr>
            <a:r>
              <a:rPr lang="en-US" sz="1800" dirty="0" smtClean="0">
                <a:ln w="0"/>
                <a:effectLst>
                  <a:outerShdw blurRad="38100" dist="19050" dir="2700000" algn="tl" rotWithShape="0">
                    <a:schemeClr val="dk1">
                      <a:alpha val="40000"/>
                    </a:schemeClr>
                  </a:outerShdw>
                </a:effectLst>
                <a:ea typeface="Cambria" panose="02040503050406030204" pitchFamily="18" charset="0"/>
              </a:rPr>
              <a:t>Logistic Regression</a:t>
            </a:r>
          </a:p>
          <a:p>
            <a:pPr marL="514350" indent="-514350">
              <a:lnSpc>
                <a:spcPct val="150000"/>
              </a:lnSpc>
              <a:buFont typeface="Arial" panose="020B0604020202020204" pitchFamily="34" charset="0"/>
              <a:buChar char="•"/>
            </a:pPr>
            <a:r>
              <a:rPr lang="fr-FR" sz="1800" dirty="0" smtClean="0">
                <a:ln w="0"/>
                <a:effectLst>
                  <a:outerShdw blurRad="38100" dist="19050" dir="2700000" algn="tl" rotWithShape="0">
                    <a:schemeClr val="dk1">
                      <a:alpha val="40000"/>
                    </a:schemeClr>
                  </a:outerShdw>
                </a:effectLst>
                <a:ea typeface="Cambria" panose="02040503050406030204" pitchFamily="18" charset="0"/>
              </a:rPr>
              <a:t>Applications : Text </a:t>
            </a:r>
            <a:r>
              <a:rPr lang="fr-FR" sz="1800" dirty="0">
                <a:ln w="0"/>
                <a:effectLst>
                  <a:outerShdw blurRad="38100" dist="19050" dir="2700000" algn="tl" rotWithShape="0">
                    <a:schemeClr val="dk1">
                      <a:alpha val="40000"/>
                    </a:schemeClr>
                  </a:outerShdw>
                </a:effectLst>
                <a:ea typeface="Cambria" panose="02040503050406030204" pitchFamily="18" charset="0"/>
              </a:rPr>
              <a:t>classification model, </a:t>
            </a:r>
            <a:r>
              <a:rPr lang="fr-FR" sz="1800" dirty="0" smtClean="0">
                <a:ln w="0"/>
                <a:effectLst>
                  <a:outerShdw blurRad="38100" dist="19050" dir="2700000" algn="tl" rotWithShape="0">
                    <a:schemeClr val="dk1">
                      <a:alpha val="40000"/>
                    </a:schemeClr>
                  </a:outerShdw>
                </a:effectLst>
                <a:ea typeface="Cambria" panose="02040503050406030204" pitchFamily="18" charset="0"/>
              </a:rPr>
              <a:t>Image </a:t>
            </a:r>
            <a:r>
              <a:rPr lang="fr-FR" sz="1800" dirty="0">
                <a:ln w="0"/>
                <a:effectLst>
                  <a:outerShdw blurRad="38100" dist="19050" dir="2700000" algn="tl" rotWithShape="0">
                    <a:schemeClr val="dk1">
                      <a:alpha val="40000"/>
                    </a:schemeClr>
                  </a:outerShdw>
                </a:effectLst>
                <a:ea typeface="Cambria" panose="02040503050406030204" pitchFamily="18" charset="0"/>
              </a:rPr>
              <a:t>classification</a:t>
            </a: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altLang="en-US" sz="1800" dirty="0">
              <a:ln w="0"/>
              <a:effectLst>
                <a:outerShdw blurRad="38100" dist="19050" dir="2700000" algn="tl" rotWithShape="0">
                  <a:schemeClr val="dk1">
                    <a:alpha val="40000"/>
                  </a:schemeClr>
                </a:outerShdw>
              </a:effectLst>
            </a:endParaRPr>
          </a:p>
          <a:p>
            <a:pPr marL="514350" indent="-514350">
              <a:lnSpc>
                <a:spcPct val="150000"/>
              </a:lnSpc>
              <a:buFont typeface="Arial" panose="020B0604020202020204" pitchFamily="34" charset="0"/>
              <a:buChar char="•"/>
            </a:pPr>
            <a:endParaRPr lang="en-US" sz="1800" dirty="0" smtClean="0">
              <a:ln w="0"/>
              <a:effectLst>
                <a:outerShdw blurRad="38100" dist="19050" dir="2700000" algn="tl" rotWithShape="0">
                  <a:schemeClr val="dk1">
                    <a:alpha val="40000"/>
                  </a:schemeClr>
                </a:outerShdw>
              </a:effectLst>
              <a:ea typeface="Cambria" panose="02040503050406030204" pitchFamily="18" charset="0"/>
            </a:endParaRPr>
          </a:p>
          <a:p>
            <a:pPr marL="514350" indent="-514350">
              <a:lnSpc>
                <a:spcPct val="150000"/>
              </a:lnSpc>
              <a:buFont typeface="Arial" panose="020B0604020202020204" pitchFamily="34" charset="0"/>
              <a:buChar char="•"/>
            </a:pPr>
            <a:endParaRPr lang="en-US" sz="1800" dirty="0">
              <a:ln w="0"/>
              <a:effectLst>
                <a:outerShdw blurRad="38100" dist="19050" dir="2700000" algn="tl" rotWithShape="0">
                  <a:schemeClr val="dk1">
                    <a:alpha val="40000"/>
                  </a:schemeClr>
                </a:outerShdw>
              </a:effectLst>
              <a:ea typeface="Cambria" panose="02040503050406030204" pitchFamily="18" charset="0"/>
            </a:endParaRPr>
          </a:p>
        </p:txBody>
      </p:sp>
      <p:sp>
        <p:nvSpPr>
          <p:cNvPr id="3" name="Content Placeholder 2"/>
          <p:cNvSpPr>
            <a:spLocks noGrp="1"/>
          </p:cNvSpPr>
          <p:nvPr>
            <p:ph sz="quarter" idx="10"/>
          </p:nvPr>
        </p:nvSpPr>
        <p:spPr>
          <a:xfrm>
            <a:off x="304800" y="469599"/>
            <a:ext cx="6324600" cy="508601"/>
          </a:xfrm>
          <a:noFill/>
          <a:ln w="9525">
            <a:noFill/>
            <a:miter lim="800000"/>
            <a:headEnd/>
            <a:tailEnd/>
          </a:ln>
          <a:effectLst/>
        </p:spPr>
        <p:txBody>
          <a:bodyPr vert="horz" wrap="square" lIns="91440" tIns="45720" rIns="91440" bIns="45720" rtlCol="0" anchor="ctr">
            <a:spAutoFit/>
          </a:bodyPr>
          <a:lstStyle/>
          <a:p>
            <a:pPr fontAlgn="base">
              <a:spcBef>
                <a:spcPct val="0"/>
              </a:spcBef>
              <a:spcAft>
                <a:spcPct val="0"/>
              </a:spcAft>
            </a:pPr>
            <a:r>
              <a:rPr lang="en-US" sz="2400" dirty="0" smtClean="0">
                <a:ea typeface="Cambria" panose="02040503050406030204" pitchFamily="18" charset="0"/>
              </a:rPr>
              <a:t>Agenda</a:t>
            </a:r>
            <a:endParaRPr lang="en-US" sz="2400" dirty="0">
              <a:ea typeface="Cambria" panose="02040503050406030204" pitchFamily="18" charset="0"/>
            </a:endParaRPr>
          </a:p>
        </p:txBody>
      </p:sp>
    </p:spTree>
    <p:extLst>
      <p:ext uri="{BB962C8B-B14F-4D97-AF65-F5344CB8AC3E}">
        <p14:creationId xmlns:p14="http://schemas.microsoft.com/office/powerpoint/2010/main" val="4121932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dirty="0" smtClean="0">
                <a:solidFill>
                  <a:srgbClr val="C00000"/>
                </a:solidFill>
                <a:ea typeface="Cambria" panose="02040503050406030204" pitchFamily="18" charset="0"/>
              </a:rPr>
              <a:t>Decision Theory </a:t>
            </a:r>
            <a:br>
              <a:rPr lang="en-US" sz="3200" dirty="0" smtClean="0">
                <a:solidFill>
                  <a:srgbClr val="C00000"/>
                </a:solidFill>
                <a:ea typeface="Cambria" panose="02040503050406030204" pitchFamily="18" charset="0"/>
              </a:rPr>
            </a:br>
            <a:r>
              <a:rPr lang="en-US" sz="3200" dirty="0" smtClean="0">
                <a:solidFill>
                  <a:srgbClr val="C00000"/>
                </a:solidFill>
                <a:ea typeface="Cambria" panose="02040503050406030204" pitchFamily="18" charset="0"/>
              </a:rPr>
              <a:t>&amp; </a:t>
            </a:r>
            <a:br>
              <a:rPr lang="en-US" sz="3200" dirty="0" smtClean="0">
                <a:solidFill>
                  <a:srgbClr val="C00000"/>
                </a:solidFill>
                <a:ea typeface="Cambria" panose="02040503050406030204" pitchFamily="18" charset="0"/>
              </a:rPr>
            </a:br>
            <a:r>
              <a:rPr lang="en-US" sz="3200" dirty="0" smtClean="0">
                <a:solidFill>
                  <a:srgbClr val="C00000"/>
                </a:solidFill>
                <a:ea typeface="Cambria" panose="02040503050406030204" pitchFamily="18" charset="0"/>
              </a:rPr>
              <a:t>Classification Models</a:t>
            </a:r>
            <a:endParaRPr sz="3200" dirty="0">
              <a:solidFill>
                <a:srgbClr val="C00000"/>
              </a:solidFill>
              <a:ea typeface="Cambria" panose="02040503050406030204" pitchFamily="18" charset="0"/>
            </a:endParaRPr>
          </a:p>
        </p:txBody>
      </p:sp>
    </p:spTree>
    <p:extLst>
      <p:ext uri="{BB962C8B-B14F-4D97-AF65-F5344CB8AC3E}">
        <p14:creationId xmlns:p14="http://schemas.microsoft.com/office/powerpoint/2010/main" val="3994828854"/>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422691"/>
            <a:ext cx="7300664" cy="553998"/>
          </a:xfrm>
          <a:noFill/>
          <a:ln w="9525">
            <a:noFill/>
            <a:miter lim="800000"/>
            <a:headEnd/>
            <a:tailEnd/>
          </a:ln>
          <a:effectLst/>
        </p:spPr>
        <p:txBody>
          <a:bodyPr spcFirstLastPara="1" vert="horz" wrap="square" lIns="91440" tIns="45720" rIns="91440" bIns="45720" rtlCol="0" anchor="ctr" anchorCtr="0">
            <a:spAutoFit/>
          </a:bodyPr>
          <a:lstStyle/>
          <a:p>
            <a:pPr marL="457200" indent="-342900" fontAlgn="base">
              <a:lnSpc>
                <a:spcPts val="3600"/>
              </a:lnSpc>
              <a:spcAft>
                <a:spcPct val="0"/>
              </a:spcAft>
              <a:buClr>
                <a:schemeClr val="dk1"/>
              </a:buClr>
              <a:buSzPts val="3600"/>
              <a:buFont typeface="Arial" pitchFamily="34" charset="0"/>
            </a:pPr>
            <a:r>
              <a:rPr lang="en-US" altLang="en-US" sz="2400" b="1" spc="-150" dirty="0">
                <a:latin typeface="Arial" panose="020B0604020202020204" pitchFamily="34" charset="0"/>
                <a:ea typeface="Cambria" panose="02040503050406030204" pitchFamily="18" charset="0"/>
                <a:cs typeface="Arial" panose="020B0604020202020204" pitchFamily="34" charset="0"/>
              </a:rPr>
              <a:t>Inductive Learning </a:t>
            </a: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Hypothesis : Interpretation</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Maybe}</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5726772" cy="5486400"/>
              </a:xfrm>
              <a:blipFill>
                <a:blip r:embed="rId3"/>
                <a:stretch>
                  <a:fillRect l="-639"/>
                </a:stretch>
              </a:blipFill>
            </p:spPr>
            <p:txBody>
              <a:bodyPr/>
              <a:lstStyle/>
              <a:p>
                <a:r>
                  <a:rPr lang="en-IN">
                    <a:noFill/>
                  </a:rPr>
                  <a:t> </a:t>
                </a:r>
              </a:p>
            </p:txBody>
          </p:sp>
        </mc:Fallback>
      </mc:AlternateContent>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295</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464280" y="1863363"/>
            <a:ext cx="1544012" cy="92333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Classification</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Regression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9" name="Rectangle 8"/>
          <p:cNvSpPr/>
          <p:nvPr/>
        </p:nvSpPr>
        <p:spPr>
          <a:xfrm>
            <a:off x="228600" y="1944233"/>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table"/>
          <p:cNvPicPr>
            <a:picLocks noChangeAspect="1"/>
          </p:cNvPicPr>
          <p:nvPr/>
        </p:nvPicPr>
        <p:blipFill>
          <a:blip r:embed="rId4"/>
          <a:stretch>
            <a:fillRect/>
          </a:stretch>
        </p:blipFill>
        <p:spPr>
          <a:xfrm>
            <a:off x="228600" y="4076700"/>
            <a:ext cx="8698572" cy="2070950"/>
          </a:xfrm>
          <a:prstGeom prst="rect">
            <a:avLst/>
          </a:prstGeom>
        </p:spPr>
      </p:pic>
    </p:spTree>
    <p:extLst>
      <p:ext uri="{BB962C8B-B14F-4D97-AF65-F5344CB8AC3E}">
        <p14:creationId xmlns:p14="http://schemas.microsoft.com/office/powerpoint/2010/main" val="2885422606"/>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422691"/>
            <a:ext cx="7300664" cy="553998"/>
          </a:xfrm>
          <a:noFill/>
          <a:ln w="9525">
            <a:noFill/>
            <a:miter lim="800000"/>
            <a:headEnd/>
            <a:tailEnd/>
          </a:ln>
          <a:effectLst/>
        </p:spPr>
        <p:txBody>
          <a:bodyPr spcFirstLastPara="1" vert="horz" wrap="square" lIns="91440" tIns="45720" rIns="91440" bIns="45720" rtlCol="0" anchor="ctr" anchorCtr="0">
            <a:spAutoFit/>
          </a:bodyPr>
          <a:lstStyle/>
          <a:p>
            <a:pPr marL="457200" indent="-342900"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6705600"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a:t>
                </a:r>
                <a:r>
                  <a:rPr lang="en-US" altLang="en-US" sz="1800" dirty="0" err="1" smtClean="0">
                    <a:latin typeface="Arial" panose="020B0604020202020204" pitchFamily="34" charset="0"/>
                    <a:ea typeface="Cambria" panose="02040503050406030204" pitchFamily="18" charset="0"/>
                    <a:cs typeface="Arial" panose="020B0604020202020204" pitchFamily="34" charset="0"/>
                  </a:rPr>
                  <a:t>ie</a:t>
                </a:r>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b="1" dirty="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 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6705600" cy="5486400"/>
              </a:xfrm>
              <a:blipFill>
                <a:blip r:embed="rId3"/>
                <a:stretch>
                  <a:fillRect l="-545"/>
                </a:stretch>
              </a:blipFill>
            </p:spPr>
            <p:txBody>
              <a:bodyPr/>
              <a:lstStyle/>
              <a:p>
                <a:r>
                  <a:rPr lang="en-IN">
                    <a:noFill/>
                  </a:rPr>
                  <a:t> </a:t>
                </a:r>
              </a:p>
            </p:txBody>
          </p:sp>
        </mc:Fallback>
      </mc:AlternateContent>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296</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774551" y="1821233"/>
            <a:ext cx="2262158" cy="455574"/>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Binary Classification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sp>
        <p:nvSpPr>
          <p:cNvPr id="9" name="Rectangle 8"/>
          <p:cNvSpPr/>
          <p:nvPr/>
        </p:nvSpPr>
        <p:spPr>
          <a:xfrm>
            <a:off x="228600" y="1944233"/>
            <a:ext cx="869857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1" name="table"/>
          <p:cNvPicPr>
            <a:picLocks noChangeAspect="1"/>
          </p:cNvPicPr>
          <p:nvPr/>
        </p:nvPicPr>
        <p:blipFill>
          <a:blip r:embed="rId4"/>
          <a:stretch>
            <a:fillRect/>
          </a:stretch>
        </p:blipFill>
        <p:spPr>
          <a:xfrm>
            <a:off x="228600" y="4076700"/>
            <a:ext cx="8698572" cy="2070950"/>
          </a:xfrm>
          <a:prstGeom prst="rect">
            <a:avLst/>
          </a:prstGeom>
        </p:spPr>
      </p:pic>
    </p:spTree>
    <p:extLst>
      <p:ext uri="{BB962C8B-B14F-4D97-AF65-F5344CB8AC3E}">
        <p14:creationId xmlns:p14="http://schemas.microsoft.com/office/powerpoint/2010/main" val="2755692259"/>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2488" y="230832"/>
            <a:ext cx="8556712" cy="1015663"/>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a:latin typeface="Arial" panose="020B0604020202020204" pitchFamily="34" charset="0"/>
                <a:ea typeface="Cambria" panose="02040503050406030204" pitchFamily="18" charset="0"/>
                <a:cs typeface="Arial" panose="020B0604020202020204" pitchFamily="34" charset="0"/>
              </a:rPr>
              <a:t>Decision Theory : </a:t>
            </a: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1800" dirty="0" smtClean="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The </a:t>
            </a:r>
            <a:r>
              <a:rPr lang="en-US" altLang="en-US" sz="1800" dirty="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decision problem: given x, predict t according to a probabilistic model p(x, t</a:t>
            </a:r>
            <a:r>
              <a:rPr lang="en-US" altLang="en-US" sz="1800" dirty="0" smtClean="0">
                <a:ln w="0"/>
                <a:effectLst>
                  <a:outerShdw blurRad="38100" dist="19050" dir="2700000" algn="tl" rotWithShape="0">
                    <a:schemeClr val="dk1">
                      <a:alpha val="40000"/>
                    </a:schemeClr>
                  </a:outerShdw>
                </a:effectLst>
                <a:latin typeface="Arial" panose="020B0604020202020204" pitchFamily="34" charset="0"/>
                <a:ea typeface="Cambria" panose="02040503050406030204" pitchFamily="18" charset="0"/>
                <a:cs typeface="Arial" panose="020B0604020202020204" pitchFamily="34" charset="0"/>
              </a:rPr>
              <a:t>)</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6781800"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  </a:t>
                </a:r>
                <a:r>
                  <a:rPr lang="en-US" altLang="en-US" sz="1800" b="1" dirty="0" smtClean="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smtClean="0">
                    <a:latin typeface="Arial" panose="020B0604020202020204" pitchFamily="34" charset="0"/>
                    <a:ea typeface="Cambria" panose="02040503050406030204" pitchFamily="18" charset="0"/>
                    <a:cs typeface="Arial" panose="020B0604020202020204" pitchFamily="34" charset="0"/>
                  </a:rPr>
                  <a:t> </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{Yes, No}  </a:t>
                </a:r>
                <a:r>
                  <a:rPr lang="en-US" altLang="en-US" sz="1800" dirty="0" err="1">
                    <a:latin typeface="Arial" panose="020B0604020202020204" pitchFamily="34" charset="0"/>
                    <a:ea typeface="Cambria" panose="02040503050406030204" pitchFamily="18" charset="0"/>
                    <a:cs typeface="Arial" panose="020B0604020202020204" pitchFamily="34" charset="0"/>
                  </a:rPr>
                  <a:t>ie</a:t>
                </a:r>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b="1" dirty="0">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altLang="en-US" sz="1800" dirty="0">
                    <a:latin typeface="Arial" panose="020B0604020202020204" pitchFamily="34" charset="0"/>
                    <a:ea typeface="Cambria" panose="02040503050406030204" pitchFamily="18" charset="0"/>
                    <a:cs typeface="Arial" panose="020B0604020202020204" pitchFamily="34" charset="0"/>
                  </a:rPr>
                  <a:t>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{0, 1}</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6781800" cy="5486400"/>
              </a:xfrm>
              <a:blipFill>
                <a:blip r:embed="rId3"/>
                <a:stretch>
                  <a:fillRect l="-539"/>
                </a:stretch>
              </a:blipFill>
            </p:spPr>
            <p:txBody>
              <a:bodyPr/>
              <a:lstStyle/>
              <a:p>
                <a:r>
                  <a:rPr lang="en-IN">
                    <a:noFill/>
                  </a:rPr>
                  <a:t> </a:t>
                </a:r>
              </a:p>
            </p:txBody>
          </p:sp>
        </mc:Fallback>
      </mc:AlternateContent>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297</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8" name="Rectangle 7"/>
          <p:cNvSpPr/>
          <p:nvPr/>
        </p:nvSpPr>
        <p:spPr>
          <a:xfrm>
            <a:off x="252412" y="2837349"/>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Picture 9"/>
          <p:cNvPicPr>
            <a:picLocks noChangeAspect="1"/>
          </p:cNvPicPr>
          <p:nvPr/>
        </p:nvPicPr>
        <p:blipFill>
          <a:blip r:embed="rId4"/>
          <a:stretch>
            <a:fillRect/>
          </a:stretch>
        </p:blipFill>
        <p:spPr>
          <a:xfrm>
            <a:off x="282488" y="4056790"/>
            <a:ext cx="8724132" cy="2249619"/>
          </a:xfrm>
          <a:prstGeom prst="rect">
            <a:avLst/>
          </a:prstGeom>
        </p:spPr>
      </p:pic>
      <p:sp>
        <p:nvSpPr>
          <p:cNvPr id="11" name="Rectangle 10"/>
          <p:cNvSpPr/>
          <p:nvPr/>
        </p:nvSpPr>
        <p:spPr>
          <a:xfrm>
            <a:off x="-83492" y="4652749"/>
            <a:ext cx="9227492" cy="5288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X =&lt;                ,                           ,                            ,                          ,                        ,                       &gt; </a:t>
            </a:r>
            <a:r>
              <a:rPr kumimoji="0" lang="en-IN" sz="1600" b="1" i="0" u="none" strike="noStrike" kern="1200" cap="none" spc="0" normalizeH="0" baseline="0" noProof="0" dirty="0" smtClean="0">
                <a:ln>
                  <a:noFill/>
                </a:ln>
                <a:solidFill>
                  <a:schemeClr val="tx1"/>
                </a:solidFill>
                <a:effectLst/>
                <a:uLnTx/>
                <a:uFillTx/>
                <a:latin typeface="Calibri"/>
                <a:ea typeface="+mn-ea"/>
                <a:cs typeface="+mn-cs"/>
                <a:sym typeface="Wingdings" panose="05000000000000000000" pitchFamily="2" charset="2"/>
              </a:rPr>
              <a:t></a:t>
            </a: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           = P(</a:t>
            </a:r>
            <a:r>
              <a:rPr kumimoji="0" lang="en-IN" sz="1600" b="1" i="0" u="none" strike="noStrike" kern="1200" cap="none" spc="0" normalizeH="0" baseline="0" noProof="0" dirty="0" err="1" smtClean="0">
                <a:ln>
                  <a:noFill/>
                </a:ln>
                <a:solidFill>
                  <a:srgbClr val="0070C0"/>
                </a:solidFill>
                <a:effectLst/>
                <a:uLnTx/>
                <a:uFillTx/>
                <a:latin typeface="Calibri"/>
                <a:ea typeface="+mn-ea"/>
                <a:cs typeface="+mn-cs"/>
              </a:rPr>
              <a:t>C</a:t>
            </a:r>
            <a:r>
              <a:rPr kumimoji="0" lang="en-IN" sz="1600" b="1" i="0" u="none" strike="noStrike" kern="1200" cap="none" spc="0" normalizeH="0" baseline="-25000" noProof="0" dirty="0" err="1" smtClean="0">
                <a:ln>
                  <a:noFill/>
                </a:ln>
                <a:solidFill>
                  <a:srgbClr val="0070C0"/>
                </a:solidFill>
                <a:effectLst/>
                <a:uLnTx/>
                <a:uFillTx/>
                <a:latin typeface="Calibri"/>
                <a:ea typeface="+mn-ea"/>
                <a:cs typeface="+mn-cs"/>
              </a:rPr>
              <a:t>k</a:t>
            </a:r>
            <a:r>
              <a:rPr kumimoji="0" lang="en-IN" sz="1600" b="1" i="0" u="none" strike="noStrike" kern="1200" cap="none" spc="0" normalizeH="0" baseline="0" noProof="0" dirty="0" smtClean="0">
                <a:ln>
                  <a:noFill/>
                </a:ln>
                <a:solidFill>
                  <a:srgbClr val="0070C0"/>
                </a:solidFill>
                <a:effectLst/>
                <a:uLnTx/>
                <a:uFillTx/>
                <a:latin typeface="Calibri"/>
                <a:ea typeface="+mn-ea"/>
                <a:cs typeface="+mn-cs"/>
              </a:rPr>
              <a:t>| X) </a:t>
            </a:r>
            <a:endParaRPr kumimoji="0" lang="en-IN" sz="1600" b="1" i="0" u="none" strike="noStrike" kern="1200" cap="none" spc="0" normalizeH="0" baseline="0" noProof="0" dirty="0">
              <a:ln>
                <a:noFill/>
              </a:ln>
              <a:solidFill>
                <a:srgbClr val="0070C0"/>
              </a:solidFill>
              <a:effectLst/>
              <a:uLnTx/>
              <a:uFillTx/>
              <a:latin typeface="Calibri"/>
              <a:ea typeface="+mn-ea"/>
              <a:cs typeface="+mn-cs"/>
            </a:endParaRPr>
          </a:p>
        </p:txBody>
      </p:sp>
      <p:sp>
        <p:nvSpPr>
          <p:cNvPr id="2" name="Rectangle 1"/>
          <p:cNvSpPr/>
          <p:nvPr/>
        </p:nvSpPr>
        <p:spPr>
          <a:xfrm>
            <a:off x="1747646" y="3475735"/>
            <a:ext cx="4374211" cy="369332"/>
          </a:xfrm>
          <a:prstGeom prst="rect">
            <a:avLst/>
          </a:prstGeom>
        </p:spPr>
        <p:txBody>
          <a:bodyPr wrap="none">
            <a:spAutoFit/>
          </a:bodyPr>
          <a:lstStyle/>
          <a:p>
            <a:pPr marL="75503">
              <a:spcBef>
                <a:spcPts val="664"/>
              </a:spcBef>
            </a:pPr>
            <a:r>
              <a:rPr lang="en-US" sz="1800" spc="69" dirty="0">
                <a:solidFill>
                  <a:srgbClr val="0070C0"/>
                </a:solidFill>
                <a:latin typeface="Arial" panose="020B0604020202020204" pitchFamily="34" charset="0"/>
                <a:ea typeface="Cambria" panose="02040503050406030204" pitchFamily="18" charset="0"/>
                <a:cs typeface="Arial" panose="020B0604020202020204" pitchFamily="34" charset="0"/>
              </a:rPr>
              <a:t>p(x,</a:t>
            </a:r>
            <a:r>
              <a:rPr lang="en-US" sz="1800" spc="-139"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226" dirty="0">
                <a:solidFill>
                  <a:srgbClr val="0070C0"/>
                </a:solidFill>
                <a:latin typeface="Arial" panose="020B0604020202020204" pitchFamily="34" charset="0"/>
                <a:ea typeface="Cambria" panose="02040503050406030204" pitchFamily="18" charset="0"/>
                <a:cs typeface="Arial" panose="020B0604020202020204" pitchFamily="34" charset="0"/>
              </a:rPr>
              <a:t>C</a:t>
            </a:r>
            <a:r>
              <a:rPr lang="en-US" sz="1800" spc="341" baseline="-10416" dirty="0">
                <a:solidFill>
                  <a:srgbClr val="0070C0"/>
                </a:solidFill>
                <a:latin typeface="Arial" panose="020B0604020202020204" pitchFamily="34" charset="0"/>
                <a:ea typeface="Cambria" panose="02040503050406030204" pitchFamily="18" charset="0"/>
                <a:cs typeface="Arial" panose="020B0604020202020204" pitchFamily="34" charset="0"/>
              </a:rPr>
              <a:t>k</a:t>
            </a:r>
            <a:r>
              <a:rPr lang="en-US" sz="1800" spc="226" dirty="0">
                <a:solidFill>
                  <a:srgbClr val="0070C0"/>
                </a:solidFill>
                <a:latin typeface="Arial" panose="020B0604020202020204" pitchFamily="34" charset="0"/>
                <a:ea typeface="Cambria" panose="02040503050406030204" pitchFamily="18" charset="0"/>
                <a:cs typeface="Arial" panose="020B0604020202020204" pitchFamily="34" charset="0"/>
              </a:rPr>
              <a:t>)</a:t>
            </a:r>
            <a:r>
              <a:rPr lang="en-US" sz="1800" spc="3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69" dirty="0">
                <a:solidFill>
                  <a:srgbClr val="0070C0"/>
                </a:solidFill>
                <a:latin typeface="Arial" panose="020B0604020202020204" pitchFamily="34" charset="0"/>
                <a:ea typeface="Cambria" panose="02040503050406030204" pitchFamily="18" charset="0"/>
                <a:cs typeface="Arial" panose="020B0604020202020204" pitchFamily="34" charset="0"/>
              </a:rPr>
              <a:t>is</a:t>
            </a:r>
            <a:r>
              <a:rPr lang="en-US" sz="1800" spc="4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79" dirty="0">
                <a:solidFill>
                  <a:srgbClr val="0070C0"/>
                </a:solidFill>
                <a:latin typeface="Arial" panose="020B0604020202020204" pitchFamily="34" charset="0"/>
                <a:ea typeface="Cambria" panose="02040503050406030204" pitchFamily="18" charset="0"/>
                <a:cs typeface="Arial" panose="020B0604020202020204" pitchFamily="34" charset="0"/>
              </a:rPr>
              <a:t>the</a:t>
            </a:r>
            <a:r>
              <a:rPr lang="en-US" sz="1800" spc="4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50" dirty="0">
                <a:solidFill>
                  <a:srgbClr val="0070C0"/>
                </a:solidFill>
                <a:latin typeface="Arial" panose="020B0604020202020204" pitchFamily="34" charset="0"/>
                <a:ea typeface="Cambria" panose="02040503050406030204" pitchFamily="18" charset="0"/>
                <a:cs typeface="Arial" panose="020B0604020202020204" pitchFamily="34" charset="0"/>
              </a:rPr>
              <a:t>(central!)</a:t>
            </a:r>
            <a:r>
              <a:rPr lang="en-US" sz="1800" spc="277"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99" dirty="0">
                <a:solidFill>
                  <a:srgbClr val="0070C0"/>
                </a:solidFill>
                <a:latin typeface="Arial" panose="020B0604020202020204" pitchFamily="34" charset="0"/>
                <a:ea typeface="Cambria" panose="02040503050406030204" pitchFamily="18" charset="0"/>
                <a:cs typeface="Arial" panose="020B0604020202020204" pitchFamily="34" charset="0"/>
              </a:rPr>
              <a:t>inference</a:t>
            </a:r>
            <a:r>
              <a:rPr lang="en-US" sz="1800" spc="30" dirty="0">
                <a:solidFill>
                  <a:srgbClr val="0070C0"/>
                </a:solidFill>
                <a:latin typeface="Arial" panose="020B0604020202020204" pitchFamily="34" charset="0"/>
                <a:ea typeface="Cambria" panose="02040503050406030204" pitchFamily="18" charset="0"/>
                <a:cs typeface="Arial" panose="020B0604020202020204" pitchFamily="34" charset="0"/>
              </a:rPr>
              <a:t> </a:t>
            </a:r>
            <a:r>
              <a:rPr lang="en-US" sz="1800" spc="-99" dirty="0">
                <a:solidFill>
                  <a:srgbClr val="0070C0"/>
                </a:solidFill>
                <a:latin typeface="Arial" panose="020B0604020202020204" pitchFamily="34" charset="0"/>
                <a:ea typeface="Cambria" panose="02040503050406030204" pitchFamily="18" charset="0"/>
                <a:cs typeface="Arial" panose="020B0604020202020204" pitchFamily="34" charset="0"/>
              </a:rPr>
              <a:t>problem</a:t>
            </a:r>
          </a:p>
        </p:txBody>
      </p:sp>
    </p:spTree>
    <p:extLst>
      <p:ext uri="{BB962C8B-B14F-4D97-AF65-F5344CB8AC3E}">
        <p14:creationId xmlns:p14="http://schemas.microsoft.com/office/powerpoint/2010/main" val="2941624509"/>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a:spLocks/>
          </p:cNvSpPr>
          <p:nvPr/>
        </p:nvSpPr>
        <p:spPr bwMode="auto">
          <a:xfrm>
            <a:off x="6900863" y="3692525"/>
            <a:ext cx="835025" cy="542925"/>
          </a:xfrm>
          <a:custGeom>
            <a:avLst/>
            <a:gdLst>
              <a:gd name="T0" fmla="*/ 1897 w 2134"/>
              <a:gd name="T1" fmla="*/ 1391 h 1391"/>
              <a:gd name="T2" fmla="*/ 2134 w 2134"/>
              <a:gd name="T3" fmla="*/ 1159 h 1391"/>
              <a:gd name="T4" fmla="*/ 2134 w 2134"/>
              <a:gd name="T5" fmla="*/ 231 h 1391"/>
              <a:gd name="T6" fmla="*/ 1897 w 2134"/>
              <a:gd name="T7" fmla="*/ 0 h 1391"/>
              <a:gd name="T8" fmla="*/ 1897 w 2134"/>
              <a:gd name="T9" fmla="*/ 0 h 1391"/>
              <a:gd name="T10" fmla="*/ 237 w 2134"/>
              <a:gd name="T11" fmla="*/ 0 h 1391"/>
              <a:gd name="T12" fmla="*/ 0 w 2134"/>
              <a:gd name="T13" fmla="*/ 231 h 1391"/>
              <a:gd name="T14" fmla="*/ 0 w 2134"/>
              <a:gd name="T15" fmla="*/ 231 h 1391"/>
              <a:gd name="T16" fmla="*/ 0 w 2134"/>
              <a:gd name="T17" fmla="*/ 1159 h 1391"/>
              <a:gd name="T18" fmla="*/ 237 w 2134"/>
              <a:gd name="T19" fmla="*/ 1391 h 1391"/>
              <a:gd name="T20" fmla="*/ 237 w 2134"/>
              <a:gd name="T21" fmla="*/ 1391 h 1391"/>
              <a:gd name="T22" fmla="*/ 1897 w 2134"/>
              <a:gd name="T23" fmla="*/ 13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4" h="1391">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8"/>
          <p:cNvSpPr>
            <a:spLocks/>
          </p:cNvSpPr>
          <p:nvPr/>
        </p:nvSpPr>
        <p:spPr bwMode="auto">
          <a:xfrm>
            <a:off x="6794499" y="3798887"/>
            <a:ext cx="836613" cy="544513"/>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290" name="Rectangle 2"/>
          <p:cNvSpPr>
            <a:spLocks noGrp="1" noChangeArrowheads="1"/>
          </p:cNvSpPr>
          <p:nvPr>
            <p:ph type="title"/>
          </p:nvPr>
        </p:nvSpPr>
        <p:spPr>
          <a:xfrm>
            <a:off x="282488" y="461664"/>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Classification Problem: Stages</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298</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3"/>
          <a:stretch>
            <a:fillRect/>
          </a:stretch>
        </p:blipFill>
        <p:spPr>
          <a:xfrm>
            <a:off x="76200" y="1676400"/>
            <a:ext cx="3486149" cy="2235201"/>
          </a:xfrm>
          <a:prstGeom prst="rect">
            <a:avLst/>
          </a:prstGeom>
        </p:spPr>
      </p:pic>
      <p:sp>
        <p:nvSpPr>
          <p:cNvPr id="15" name="Rectangle 9"/>
          <p:cNvSpPr>
            <a:spLocks noChangeArrowheads="1"/>
          </p:cNvSpPr>
          <p:nvPr/>
        </p:nvSpPr>
        <p:spPr bwMode="auto">
          <a:xfrm>
            <a:off x="4860925" y="4325938"/>
            <a:ext cx="1108075" cy="690563"/>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6" name="Freeform 20"/>
          <p:cNvSpPr>
            <a:spLocks/>
          </p:cNvSpPr>
          <p:nvPr/>
        </p:nvSpPr>
        <p:spPr bwMode="auto">
          <a:xfrm>
            <a:off x="3586163" y="2641600"/>
            <a:ext cx="1130300" cy="579438"/>
          </a:xfrm>
          <a:custGeom>
            <a:avLst/>
            <a:gdLst>
              <a:gd name="T0" fmla="*/ 712 w 712"/>
              <a:gd name="T1" fmla="*/ 334 h 365"/>
              <a:gd name="T2" fmla="*/ 680 w 712"/>
              <a:gd name="T3" fmla="*/ 250 h 365"/>
              <a:gd name="T4" fmla="*/ 662 w 712"/>
              <a:gd name="T5" fmla="*/ 288 h 365"/>
              <a:gd name="T6" fmla="*/ 19 w 712"/>
              <a:gd name="T7" fmla="*/ 0 h 365"/>
              <a:gd name="T8" fmla="*/ 0 w 712"/>
              <a:gd name="T9" fmla="*/ 40 h 365"/>
              <a:gd name="T10" fmla="*/ 643 w 712"/>
              <a:gd name="T11" fmla="*/ 327 h 365"/>
              <a:gd name="T12" fmla="*/ 625 w 712"/>
              <a:gd name="T13" fmla="*/ 365 h 365"/>
              <a:gd name="T14" fmla="*/ 712 w 712"/>
              <a:gd name="T15" fmla="*/ 33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65">
                <a:moveTo>
                  <a:pt x="712" y="334"/>
                </a:moveTo>
                <a:lnTo>
                  <a:pt x="680" y="250"/>
                </a:lnTo>
                <a:lnTo>
                  <a:pt x="662" y="288"/>
                </a:lnTo>
                <a:lnTo>
                  <a:pt x="19" y="0"/>
                </a:lnTo>
                <a:lnTo>
                  <a:pt x="0" y="40"/>
                </a:lnTo>
                <a:lnTo>
                  <a:pt x="643" y="327"/>
                </a:lnTo>
                <a:lnTo>
                  <a:pt x="625" y="365"/>
                </a:lnTo>
                <a:lnTo>
                  <a:pt x="712" y="334"/>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Rectangle 21"/>
          <p:cNvSpPr>
            <a:spLocks noChangeArrowheads="1"/>
          </p:cNvSpPr>
          <p:nvPr/>
        </p:nvSpPr>
        <p:spPr bwMode="auto">
          <a:xfrm>
            <a:off x="3597274" y="3008075"/>
            <a:ext cx="9906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Induction/ Inference</a:t>
            </a:r>
            <a:r>
              <a:rPr kumimoji="0" lang="en-US" altLang="en-US" sz="1600" b="0" i="0" u="none" strike="noStrike" cap="none" normalizeH="0" dirty="0" smtClean="0">
                <a:ln>
                  <a:noFill/>
                </a:ln>
                <a:solidFill>
                  <a:srgbClr val="000000"/>
                </a:solidFill>
                <a:effectLst/>
                <a:latin typeface="Arial" panose="020B0604020202020204" pitchFamily="34" charset="0"/>
              </a:rPr>
              <a:t> step</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22"/>
          <p:cNvSpPr>
            <a:spLocks noChangeArrowheads="1"/>
          </p:cNvSpPr>
          <p:nvPr/>
        </p:nvSpPr>
        <p:spPr bwMode="auto">
          <a:xfrm>
            <a:off x="4065588" y="5321300"/>
            <a:ext cx="126316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Arial" panose="020B0604020202020204" pitchFamily="34" charset="0"/>
              </a:rPr>
              <a:t>Deduction/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chemeClr val="tx1"/>
                </a:solidFill>
                <a:effectLst/>
                <a:latin typeface="Arial" panose="020B0604020202020204" pitchFamily="34" charset="0"/>
              </a:rPr>
              <a:t>Decision Step</a:t>
            </a:r>
          </a:p>
        </p:txBody>
      </p:sp>
      <p:sp>
        <p:nvSpPr>
          <p:cNvPr id="19" name="Rectangle 23"/>
          <p:cNvSpPr>
            <a:spLocks noChangeArrowheads="1"/>
          </p:cNvSpPr>
          <p:nvPr/>
        </p:nvSpPr>
        <p:spPr bwMode="auto">
          <a:xfrm>
            <a:off x="4751388" y="3047999"/>
            <a:ext cx="1296987" cy="750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34"/>
          <p:cNvSpPr>
            <a:spLocks/>
          </p:cNvSpPr>
          <p:nvPr/>
        </p:nvSpPr>
        <p:spPr bwMode="auto">
          <a:xfrm>
            <a:off x="6048375" y="3549650"/>
            <a:ext cx="573088" cy="347663"/>
          </a:xfrm>
          <a:custGeom>
            <a:avLst/>
            <a:gdLst>
              <a:gd name="T0" fmla="*/ 361 w 361"/>
              <a:gd name="T1" fmla="*/ 191 h 219"/>
              <a:gd name="T2" fmla="*/ 332 w 361"/>
              <a:gd name="T3" fmla="*/ 105 h 219"/>
              <a:gd name="T4" fmla="*/ 312 w 361"/>
              <a:gd name="T5" fmla="*/ 143 h 219"/>
              <a:gd name="T6" fmla="*/ 20 w 361"/>
              <a:gd name="T7" fmla="*/ 0 h 219"/>
              <a:gd name="T8" fmla="*/ 0 w 361"/>
              <a:gd name="T9" fmla="*/ 39 h 219"/>
              <a:gd name="T10" fmla="*/ 293 w 361"/>
              <a:gd name="T11" fmla="*/ 181 h 219"/>
              <a:gd name="T12" fmla="*/ 273 w 361"/>
              <a:gd name="T13" fmla="*/ 219 h 219"/>
              <a:gd name="T14" fmla="*/ 361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361" y="191"/>
                </a:moveTo>
                <a:lnTo>
                  <a:pt x="332" y="105"/>
                </a:lnTo>
                <a:lnTo>
                  <a:pt x="312" y="143"/>
                </a:lnTo>
                <a:lnTo>
                  <a:pt x="20" y="0"/>
                </a:lnTo>
                <a:lnTo>
                  <a:pt x="0" y="39"/>
                </a:lnTo>
                <a:lnTo>
                  <a:pt x="293" y="181"/>
                </a:lnTo>
                <a:lnTo>
                  <a:pt x="273" y="219"/>
                </a:lnTo>
                <a:lnTo>
                  <a:pt x="361"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1" name="Freeform 36"/>
          <p:cNvSpPr>
            <a:spLocks/>
          </p:cNvSpPr>
          <p:nvPr/>
        </p:nvSpPr>
        <p:spPr bwMode="auto">
          <a:xfrm>
            <a:off x="6064250" y="4184650"/>
            <a:ext cx="573088" cy="347663"/>
          </a:xfrm>
          <a:custGeom>
            <a:avLst/>
            <a:gdLst>
              <a:gd name="T0" fmla="*/ 0 w 361"/>
              <a:gd name="T1" fmla="*/ 191 h 219"/>
              <a:gd name="T2" fmla="*/ 88 w 361"/>
              <a:gd name="T3" fmla="*/ 219 h 219"/>
              <a:gd name="T4" fmla="*/ 68 w 361"/>
              <a:gd name="T5" fmla="*/ 181 h 219"/>
              <a:gd name="T6" fmla="*/ 361 w 361"/>
              <a:gd name="T7" fmla="*/ 39 h 219"/>
              <a:gd name="T8" fmla="*/ 341 w 361"/>
              <a:gd name="T9" fmla="*/ 0 h 219"/>
              <a:gd name="T10" fmla="*/ 48 w 361"/>
              <a:gd name="T11" fmla="*/ 143 h 219"/>
              <a:gd name="T12" fmla="*/ 29 w 361"/>
              <a:gd name="T13" fmla="*/ 105 h 219"/>
              <a:gd name="T14" fmla="*/ 0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0" y="191"/>
                </a:moveTo>
                <a:lnTo>
                  <a:pt x="88" y="219"/>
                </a:lnTo>
                <a:lnTo>
                  <a:pt x="68" y="181"/>
                </a:lnTo>
                <a:lnTo>
                  <a:pt x="361" y="39"/>
                </a:lnTo>
                <a:lnTo>
                  <a:pt x="341" y="0"/>
                </a:lnTo>
                <a:lnTo>
                  <a:pt x="48" y="143"/>
                </a:lnTo>
                <a:lnTo>
                  <a:pt x="29" y="105"/>
                </a:lnTo>
                <a:lnTo>
                  <a:pt x="0"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2" name="Freeform 38"/>
          <p:cNvSpPr>
            <a:spLocks/>
          </p:cNvSpPr>
          <p:nvPr/>
        </p:nvSpPr>
        <p:spPr bwMode="auto">
          <a:xfrm>
            <a:off x="3600450" y="4864100"/>
            <a:ext cx="1130300" cy="538163"/>
          </a:xfrm>
          <a:custGeom>
            <a:avLst/>
            <a:gdLst>
              <a:gd name="T0" fmla="*/ 0 w 712"/>
              <a:gd name="T1" fmla="*/ 305 h 339"/>
              <a:gd name="T2" fmla="*/ 86 w 712"/>
              <a:gd name="T3" fmla="*/ 339 h 339"/>
              <a:gd name="T4" fmla="*/ 69 w 712"/>
              <a:gd name="T5" fmla="*/ 301 h 339"/>
              <a:gd name="T6" fmla="*/ 712 w 712"/>
              <a:gd name="T7" fmla="*/ 40 h 339"/>
              <a:gd name="T8" fmla="*/ 694 w 712"/>
              <a:gd name="T9" fmla="*/ 0 h 339"/>
              <a:gd name="T10" fmla="*/ 52 w 712"/>
              <a:gd name="T11" fmla="*/ 261 h 339"/>
              <a:gd name="T12" fmla="*/ 36 w 712"/>
              <a:gd name="T13" fmla="*/ 222 h 339"/>
              <a:gd name="T14" fmla="*/ 0 w 712"/>
              <a:gd name="T15" fmla="*/ 305 h 3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39">
                <a:moveTo>
                  <a:pt x="0" y="305"/>
                </a:moveTo>
                <a:lnTo>
                  <a:pt x="86" y="339"/>
                </a:lnTo>
                <a:lnTo>
                  <a:pt x="69" y="301"/>
                </a:lnTo>
                <a:lnTo>
                  <a:pt x="712" y="40"/>
                </a:lnTo>
                <a:lnTo>
                  <a:pt x="694" y="0"/>
                </a:lnTo>
                <a:lnTo>
                  <a:pt x="52" y="261"/>
                </a:lnTo>
                <a:lnTo>
                  <a:pt x="36" y="222"/>
                </a:lnTo>
                <a:lnTo>
                  <a:pt x="0" y="305"/>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988"/>
          <p:cNvSpPr>
            <a:spLocks noChangeArrowheads="1"/>
          </p:cNvSpPr>
          <p:nvPr/>
        </p:nvSpPr>
        <p:spPr bwMode="auto">
          <a:xfrm>
            <a:off x="1655763" y="6134100"/>
            <a:ext cx="833438"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Test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6" name="Picture 9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447800"/>
            <a:ext cx="11668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994"/>
          <p:cNvSpPr>
            <a:spLocks/>
          </p:cNvSpPr>
          <p:nvPr/>
        </p:nvSpPr>
        <p:spPr bwMode="auto">
          <a:xfrm>
            <a:off x="5262563" y="2355850"/>
            <a:ext cx="207963" cy="679450"/>
          </a:xfrm>
          <a:custGeom>
            <a:avLst/>
            <a:gdLst>
              <a:gd name="T0" fmla="*/ 66 w 131"/>
              <a:gd name="T1" fmla="*/ 428 h 428"/>
              <a:gd name="T2" fmla="*/ 131 w 131"/>
              <a:gd name="T3" fmla="*/ 365 h 428"/>
              <a:gd name="T4" fmla="*/ 88 w 131"/>
              <a:gd name="T5" fmla="*/ 365 h 428"/>
              <a:gd name="T6" fmla="*/ 88 w 131"/>
              <a:gd name="T7" fmla="*/ 0 h 428"/>
              <a:gd name="T8" fmla="*/ 44 w 131"/>
              <a:gd name="T9" fmla="*/ 0 h 428"/>
              <a:gd name="T10" fmla="*/ 44 w 131"/>
              <a:gd name="T11" fmla="*/ 365 h 428"/>
              <a:gd name="T12" fmla="*/ 0 w 131"/>
              <a:gd name="T13" fmla="*/ 365 h 428"/>
              <a:gd name="T14" fmla="*/ 66 w 131"/>
              <a:gd name="T15" fmla="*/ 428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428">
                <a:moveTo>
                  <a:pt x="66" y="428"/>
                </a:moveTo>
                <a:lnTo>
                  <a:pt x="131" y="365"/>
                </a:lnTo>
                <a:lnTo>
                  <a:pt x="88" y="365"/>
                </a:lnTo>
                <a:lnTo>
                  <a:pt x="88" y="0"/>
                </a:lnTo>
                <a:lnTo>
                  <a:pt x="44" y="0"/>
                </a:lnTo>
                <a:lnTo>
                  <a:pt x="44" y="365"/>
                </a:lnTo>
                <a:lnTo>
                  <a:pt x="0" y="365"/>
                </a:lnTo>
                <a:lnTo>
                  <a:pt x="66" y="428"/>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995"/>
          <p:cNvSpPr>
            <a:spLocks noChangeArrowheads="1"/>
          </p:cNvSpPr>
          <p:nvPr/>
        </p:nvSpPr>
        <p:spPr bwMode="auto">
          <a:xfrm>
            <a:off x="1524000" y="4100513"/>
            <a:ext cx="116681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Training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Freeform 40"/>
          <p:cNvSpPr>
            <a:spLocks/>
          </p:cNvSpPr>
          <p:nvPr/>
        </p:nvSpPr>
        <p:spPr bwMode="auto">
          <a:xfrm>
            <a:off x="6700838" y="3881891"/>
            <a:ext cx="836613" cy="542925"/>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bg1"/>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41"/>
          <p:cNvSpPr>
            <a:spLocks noChangeArrowheads="1"/>
          </p:cNvSpPr>
          <p:nvPr/>
        </p:nvSpPr>
        <p:spPr bwMode="auto">
          <a:xfrm>
            <a:off x="6899273" y="4034294"/>
            <a:ext cx="627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CC0000"/>
                </a:solidFill>
                <a:effectLst/>
                <a:latin typeface="Arial" panose="020B0604020202020204" pitchFamily="34" charset="0"/>
              </a:rPr>
              <a:t>Model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991"/>
          <p:cNvSpPr>
            <a:spLocks noChangeArrowheads="1"/>
          </p:cNvSpPr>
          <p:nvPr/>
        </p:nvSpPr>
        <p:spPr bwMode="auto">
          <a:xfrm>
            <a:off x="4982368" y="1614942"/>
            <a:ext cx="8431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Learning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rgbClr val="000000"/>
                </a:solidFill>
              </a:rPr>
              <a:t>algorithm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30"/>
          <p:cNvSpPr>
            <a:spLocks noChangeArrowheads="1"/>
          </p:cNvSpPr>
          <p:nvPr/>
        </p:nvSpPr>
        <p:spPr bwMode="auto">
          <a:xfrm>
            <a:off x="5089198" y="3063637"/>
            <a:ext cx="85440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Learn </a:t>
            </a:r>
          </a:p>
          <a:p>
            <a:pPr lvl="0"/>
            <a:r>
              <a:rPr lang="en-US" altLang="en-US" sz="1400" b="1" dirty="0">
                <a:solidFill>
                  <a:srgbClr val="000000"/>
                </a:solidFill>
              </a:rPr>
              <a:t>Model for </a:t>
            </a:r>
            <a:endParaRPr lang="en-US" altLang="en-US" sz="1400" b="1" dirty="0" smtClean="0">
              <a:solidFill>
                <a:srgbClr val="000000"/>
              </a:solidFill>
            </a:endParaRPr>
          </a:p>
          <a:p>
            <a:pPr lvl="0"/>
            <a:r>
              <a:rPr lang="en-US" altLang="en-US" sz="1400" b="1" dirty="0" smtClean="0">
                <a:solidFill>
                  <a:srgbClr val="000000"/>
                </a:solidFill>
              </a:rPr>
              <a:t>p(</a:t>
            </a:r>
            <a:r>
              <a:rPr lang="en-US" altLang="en-US" sz="1400" b="1" dirty="0" err="1" smtClean="0">
                <a:solidFill>
                  <a:srgbClr val="000000"/>
                </a:solidFill>
              </a:rPr>
              <a:t>x,C</a:t>
            </a:r>
            <a:r>
              <a:rPr lang="en-US" altLang="en-US" sz="1400" b="1" baseline="-25000" dirty="0" err="1" smtClean="0">
                <a:solidFill>
                  <a:srgbClr val="000000"/>
                </a:solidFill>
              </a:rPr>
              <a:t>k</a:t>
            </a:r>
            <a:r>
              <a:rPr lang="en-US" altLang="en-US" sz="1400" b="1" dirty="0">
                <a:solidFill>
                  <a:srgbClr val="000000"/>
                </a:solidFill>
              </a:rPr>
              <a:t>)</a:t>
            </a:r>
          </a:p>
          <a:p>
            <a:pPr lvl="0"/>
            <a:r>
              <a:rPr kumimoji="0" lang="en-US" altLang="en-US" sz="1400" b="1" i="0" u="none" strike="noStrike" cap="none" normalizeH="0" baseline="0" dirty="0" smtClean="0">
                <a:ln>
                  <a:noFill/>
                </a:ln>
                <a:solidFill>
                  <a:srgbClr val="000000"/>
                </a:solidFill>
                <a:effectLst/>
                <a:latin typeface="Arial" panose="020B0604020202020204" pitchFamily="34" charset="0"/>
              </a:rPr>
              <a:t> </a:t>
            </a:r>
          </a:p>
        </p:txBody>
      </p:sp>
      <p:sp>
        <p:nvSpPr>
          <p:cNvPr id="33" name="Rectangle 30"/>
          <p:cNvSpPr>
            <a:spLocks noChangeArrowheads="1"/>
          </p:cNvSpPr>
          <p:nvPr/>
        </p:nvSpPr>
        <p:spPr bwMode="auto">
          <a:xfrm>
            <a:off x="4889016" y="4339091"/>
            <a:ext cx="12546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Apply </a:t>
            </a:r>
            <a:r>
              <a:rPr lang="en-US" altLang="en-US" sz="1400" b="1" dirty="0" smtClean="0">
                <a:solidFill>
                  <a:srgbClr val="000000"/>
                </a:solidFill>
              </a:rPr>
              <a:t>Model to find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smtClean="0">
                <a:solidFill>
                  <a:srgbClr val="000000"/>
                </a:solidFill>
              </a:rPr>
              <a:t>optimal </a:t>
            </a:r>
            <a:r>
              <a:rPr lang="en-US" altLang="en-US" sz="1400" b="1" dirty="0">
                <a:solidFill>
                  <a:srgbClr val="000000"/>
                </a:solidFill>
              </a:rPr>
              <a:t>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5"/>
          <a:stretch>
            <a:fillRect/>
          </a:stretch>
        </p:blipFill>
        <p:spPr>
          <a:xfrm>
            <a:off x="50005" y="4481969"/>
            <a:ext cx="3538537" cy="1620836"/>
          </a:xfrm>
          <a:prstGeom prst="rect">
            <a:avLst/>
          </a:prstGeom>
        </p:spPr>
      </p:pic>
      <p:pic>
        <p:nvPicPr>
          <p:cNvPr id="41" name="Picture 40"/>
          <p:cNvPicPr>
            <a:picLocks noChangeAspect="1"/>
          </p:cNvPicPr>
          <p:nvPr/>
        </p:nvPicPr>
        <p:blipFill>
          <a:blip r:embed="rId6"/>
          <a:stretch>
            <a:fillRect/>
          </a:stretch>
        </p:blipFill>
        <p:spPr>
          <a:xfrm>
            <a:off x="6350794" y="877125"/>
            <a:ext cx="2616447" cy="730184"/>
          </a:xfrm>
          <a:prstGeom prst="rect">
            <a:avLst/>
          </a:prstGeom>
        </p:spPr>
      </p:pic>
      <p:pic>
        <p:nvPicPr>
          <p:cNvPr id="42" name="Picture 41"/>
          <p:cNvPicPr>
            <a:picLocks noChangeAspect="1"/>
          </p:cNvPicPr>
          <p:nvPr/>
        </p:nvPicPr>
        <p:blipFill>
          <a:blip r:embed="rId7"/>
          <a:stretch>
            <a:fillRect/>
          </a:stretch>
        </p:blipFill>
        <p:spPr>
          <a:xfrm>
            <a:off x="6414481" y="1528426"/>
            <a:ext cx="2388815" cy="739762"/>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4262040" y="3902040"/>
              <a:ext cx="2542320" cy="77760"/>
            </p14:xfrm>
          </p:contentPart>
        </mc:Choice>
        <mc:Fallback xmlns="">
          <p:pic>
            <p:nvPicPr>
              <p:cNvPr id="2" name="Ink 1"/>
              <p:cNvPicPr/>
              <p:nvPr/>
            </p:nvPicPr>
            <p:blipFill>
              <a:blip r:embed="rId9"/>
              <a:stretch>
                <a:fillRect/>
              </a:stretch>
            </p:blipFill>
            <p:spPr>
              <a:xfrm>
                <a:off x="4254480" y="3894480"/>
                <a:ext cx="2559600" cy="95040"/>
              </a:xfrm>
              <a:prstGeom prst="rect">
                <a:avLst/>
              </a:prstGeom>
            </p:spPr>
          </p:pic>
        </mc:Fallback>
      </mc:AlternateContent>
    </p:spTree>
    <p:extLst>
      <p:ext uri="{BB962C8B-B14F-4D97-AF65-F5344CB8AC3E}">
        <p14:creationId xmlns:p14="http://schemas.microsoft.com/office/powerpoint/2010/main" val="2350096593"/>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4" name="Freeform 13"/>
          <p:cNvSpPr>
            <a:spLocks/>
          </p:cNvSpPr>
          <p:nvPr/>
        </p:nvSpPr>
        <p:spPr bwMode="auto">
          <a:xfrm>
            <a:off x="6900863" y="3692525"/>
            <a:ext cx="835025" cy="542925"/>
          </a:xfrm>
          <a:custGeom>
            <a:avLst/>
            <a:gdLst>
              <a:gd name="T0" fmla="*/ 1897 w 2134"/>
              <a:gd name="T1" fmla="*/ 1391 h 1391"/>
              <a:gd name="T2" fmla="*/ 2134 w 2134"/>
              <a:gd name="T3" fmla="*/ 1159 h 1391"/>
              <a:gd name="T4" fmla="*/ 2134 w 2134"/>
              <a:gd name="T5" fmla="*/ 231 h 1391"/>
              <a:gd name="T6" fmla="*/ 1897 w 2134"/>
              <a:gd name="T7" fmla="*/ 0 h 1391"/>
              <a:gd name="T8" fmla="*/ 1897 w 2134"/>
              <a:gd name="T9" fmla="*/ 0 h 1391"/>
              <a:gd name="T10" fmla="*/ 237 w 2134"/>
              <a:gd name="T11" fmla="*/ 0 h 1391"/>
              <a:gd name="T12" fmla="*/ 0 w 2134"/>
              <a:gd name="T13" fmla="*/ 231 h 1391"/>
              <a:gd name="T14" fmla="*/ 0 w 2134"/>
              <a:gd name="T15" fmla="*/ 231 h 1391"/>
              <a:gd name="T16" fmla="*/ 0 w 2134"/>
              <a:gd name="T17" fmla="*/ 1159 h 1391"/>
              <a:gd name="T18" fmla="*/ 237 w 2134"/>
              <a:gd name="T19" fmla="*/ 1391 h 1391"/>
              <a:gd name="T20" fmla="*/ 237 w 2134"/>
              <a:gd name="T21" fmla="*/ 1391 h 1391"/>
              <a:gd name="T22" fmla="*/ 1897 w 2134"/>
              <a:gd name="T23" fmla="*/ 1391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4" h="1391">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9" name="Freeform 28"/>
          <p:cNvSpPr>
            <a:spLocks/>
          </p:cNvSpPr>
          <p:nvPr/>
        </p:nvSpPr>
        <p:spPr bwMode="auto">
          <a:xfrm>
            <a:off x="6794499" y="3798887"/>
            <a:ext cx="836613" cy="544513"/>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Region</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299</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4"/>
          <a:stretch>
            <a:fillRect/>
          </a:stretch>
        </p:blipFill>
        <p:spPr>
          <a:xfrm>
            <a:off x="76200" y="1676400"/>
            <a:ext cx="3486149" cy="2235201"/>
          </a:xfrm>
          <a:prstGeom prst="rect">
            <a:avLst/>
          </a:prstGeom>
        </p:spPr>
      </p:pic>
      <p:sp>
        <p:nvSpPr>
          <p:cNvPr id="16" name="Freeform 20"/>
          <p:cNvSpPr>
            <a:spLocks/>
          </p:cNvSpPr>
          <p:nvPr/>
        </p:nvSpPr>
        <p:spPr bwMode="auto">
          <a:xfrm>
            <a:off x="3586163" y="2641600"/>
            <a:ext cx="1130300" cy="579438"/>
          </a:xfrm>
          <a:custGeom>
            <a:avLst/>
            <a:gdLst>
              <a:gd name="T0" fmla="*/ 712 w 712"/>
              <a:gd name="T1" fmla="*/ 334 h 365"/>
              <a:gd name="T2" fmla="*/ 680 w 712"/>
              <a:gd name="T3" fmla="*/ 250 h 365"/>
              <a:gd name="T4" fmla="*/ 662 w 712"/>
              <a:gd name="T5" fmla="*/ 288 h 365"/>
              <a:gd name="T6" fmla="*/ 19 w 712"/>
              <a:gd name="T7" fmla="*/ 0 h 365"/>
              <a:gd name="T8" fmla="*/ 0 w 712"/>
              <a:gd name="T9" fmla="*/ 40 h 365"/>
              <a:gd name="T10" fmla="*/ 643 w 712"/>
              <a:gd name="T11" fmla="*/ 327 h 365"/>
              <a:gd name="T12" fmla="*/ 625 w 712"/>
              <a:gd name="T13" fmla="*/ 365 h 365"/>
              <a:gd name="T14" fmla="*/ 712 w 712"/>
              <a:gd name="T15" fmla="*/ 334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2" h="365">
                <a:moveTo>
                  <a:pt x="712" y="334"/>
                </a:moveTo>
                <a:lnTo>
                  <a:pt x="680" y="250"/>
                </a:lnTo>
                <a:lnTo>
                  <a:pt x="662" y="288"/>
                </a:lnTo>
                <a:lnTo>
                  <a:pt x="19" y="0"/>
                </a:lnTo>
                <a:lnTo>
                  <a:pt x="0" y="40"/>
                </a:lnTo>
                <a:lnTo>
                  <a:pt x="643" y="327"/>
                </a:lnTo>
                <a:lnTo>
                  <a:pt x="625" y="365"/>
                </a:lnTo>
                <a:lnTo>
                  <a:pt x="712" y="334"/>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Rectangle 21"/>
          <p:cNvSpPr>
            <a:spLocks noChangeArrowheads="1"/>
          </p:cNvSpPr>
          <p:nvPr/>
        </p:nvSpPr>
        <p:spPr bwMode="auto">
          <a:xfrm>
            <a:off x="3597274" y="3008075"/>
            <a:ext cx="9906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Induction/ Inference</a:t>
            </a:r>
            <a:r>
              <a:rPr kumimoji="0" lang="en-US" altLang="en-US" sz="1600" b="0" i="0" u="none" strike="noStrike" cap="none" normalizeH="0" dirty="0" smtClean="0">
                <a:ln>
                  <a:noFill/>
                </a:ln>
                <a:solidFill>
                  <a:srgbClr val="000000"/>
                </a:solidFill>
                <a:effectLst/>
                <a:latin typeface="Arial" panose="020B0604020202020204" pitchFamily="34" charset="0"/>
              </a:rPr>
              <a:t> step</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9" name="Rectangle 23"/>
          <p:cNvSpPr>
            <a:spLocks noChangeArrowheads="1"/>
          </p:cNvSpPr>
          <p:nvPr/>
        </p:nvSpPr>
        <p:spPr bwMode="auto">
          <a:xfrm>
            <a:off x="4751388" y="3047999"/>
            <a:ext cx="1296987" cy="75088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34"/>
          <p:cNvSpPr>
            <a:spLocks/>
          </p:cNvSpPr>
          <p:nvPr/>
        </p:nvSpPr>
        <p:spPr bwMode="auto">
          <a:xfrm>
            <a:off x="6048375" y="3549650"/>
            <a:ext cx="573088" cy="347663"/>
          </a:xfrm>
          <a:custGeom>
            <a:avLst/>
            <a:gdLst>
              <a:gd name="T0" fmla="*/ 361 w 361"/>
              <a:gd name="T1" fmla="*/ 191 h 219"/>
              <a:gd name="T2" fmla="*/ 332 w 361"/>
              <a:gd name="T3" fmla="*/ 105 h 219"/>
              <a:gd name="T4" fmla="*/ 312 w 361"/>
              <a:gd name="T5" fmla="*/ 143 h 219"/>
              <a:gd name="T6" fmla="*/ 20 w 361"/>
              <a:gd name="T7" fmla="*/ 0 h 219"/>
              <a:gd name="T8" fmla="*/ 0 w 361"/>
              <a:gd name="T9" fmla="*/ 39 h 219"/>
              <a:gd name="T10" fmla="*/ 293 w 361"/>
              <a:gd name="T11" fmla="*/ 181 h 219"/>
              <a:gd name="T12" fmla="*/ 273 w 361"/>
              <a:gd name="T13" fmla="*/ 219 h 219"/>
              <a:gd name="T14" fmla="*/ 361 w 361"/>
              <a:gd name="T15" fmla="*/ 191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1" h="219">
                <a:moveTo>
                  <a:pt x="361" y="191"/>
                </a:moveTo>
                <a:lnTo>
                  <a:pt x="332" y="105"/>
                </a:lnTo>
                <a:lnTo>
                  <a:pt x="312" y="143"/>
                </a:lnTo>
                <a:lnTo>
                  <a:pt x="20" y="0"/>
                </a:lnTo>
                <a:lnTo>
                  <a:pt x="0" y="39"/>
                </a:lnTo>
                <a:lnTo>
                  <a:pt x="293" y="181"/>
                </a:lnTo>
                <a:lnTo>
                  <a:pt x="273" y="219"/>
                </a:lnTo>
                <a:lnTo>
                  <a:pt x="361" y="191"/>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pic>
        <p:nvPicPr>
          <p:cNvPr id="26" name="Picture 98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313" y="1447800"/>
            <a:ext cx="1166813"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994"/>
          <p:cNvSpPr>
            <a:spLocks/>
          </p:cNvSpPr>
          <p:nvPr/>
        </p:nvSpPr>
        <p:spPr bwMode="auto">
          <a:xfrm>
            <a:off x="5262563" y="2355850"/>
            <a:ext cx="207963" cy="679450"/>
          </a:xfrm>
          <a:custGeom>
            <a:avLst/>
            <a:gdLst>
              <a:gd name="T0" fmla="*/ 66 w 131"/>
              <a:gd name="T1" fmla="*/ 428 h 428"/>
              <a:gd name="T2" fmla="*/ 131 w 131"/>
              <a:gd name="T3" fmla="*/ 365 h 428"/>
              <a:gd name="T4" fmla="*/ 88 w 131"/>
              <a:gd name="T5" fmla="*/ 365 h 428"/>
              <a:gd name="T6" fmla="*/ 88 w 131"/>
              <a:gd name="T7" fmla="*/ 0 h 428"/>
              <a:gd name="T8" fmla="*/ 44 w 131"/>
              <a:gd name="T9" fmla="*/ 0 h 428"/>
              <a:gd name="T10" fmla="*/ 44 w 131"/>
              <a:gd name="T11" fmla="*/ 365 h 428"/>
              <a:gd name="T12" fmla="*/ 0 w 131"/>
              <a:gd name="T13" fmla="*/ 365 h 428"/>
              <a:gd name="T14" fmla="*/ 66 w 131"/>
              <a:gd name="T15" fmla="*/ 428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428">
                <a:moveTo>
                  <a:pt x="66" y="428"/>
                </a:moveTo>
                <a:lnTo>
                  <a:pt x="131" y="365"/>
                </a:lnTo>
                <a:lnTo>
                  <a:pt x="88" y="365"/>
                </a:lnTo>
                <a:lnTo>
                  <a:pt x="88" y="0"/>
                </a:lnTo>
                <a:lnTo>
                  <a:pt x="44" y="0"/>
                </a:lnTo>
                <a:lnTo>
                  <a:pt x="44" y="365"/>
                </a:lnTo>
                <a:lnTo>
                  <a:pt x="0" y="365"/>
                </a:lnTo>
                <a:lnTo>
                  <a:pt x="66" y="428"/>
                </a:lnTo>
                <a:close/>
              </a:path>
            </a:pathLst>
          </a:custGeom>
          <a:solidFill>
            <a:schemeClr val="accent3">
              <a:lumMod val="75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995"/>
          <p:cNvSpPr>
            <a:spLocks noChangeArrowheads="1"/>
          </p:cNvSpPr>
          <p:nvPr/>
        </p:nvSpPr>
        <p:spPr bwMode="auto">
          <a:xfrm>
            <a:off x="1524000" y="4100513"/>
            <a:ext cx="1166813"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Training Set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23" name="Freeform 40"/>
          <p:cNvSpPr>
            <a:spLocks/>
          </p:cNvSpPr>
          <p:nvPr/>
        </p:nvSpPr>
        <p:spPr bwMode="auto">
          <a:xfrm>
            <a:off x="6700838" y="3881891"/>
            <a:ext cx="836613" cy="542925"/>
          </a:xfrm>
          <a:custGeom>
            <a:avLst/>
            <a:gdLst>
              <a:gd name="T0" fmla="*/ 1897 w 2134"/>
              <a:gd name="T1" fmla="*/ 1392 h 1392"/>
              <a:gd name="T2" fmla="*/ 2134 w 2134"/>
              <a:gd name="T3" fmla="*/ 1160 h 1392"/>
              <a:gd name="T4" fmla="*/ 2134 w 2134"/>
              <a:gd name="T5" fmla="*/ 1160 h 1392"/>
              <a:gd name="T6" fmla="*/ 2134 w 2134"/>
              <a:gd name="T7" fmla="*/ 232 h 1392"/>
              <a:gd name="T8" fmla="*/ 1897 w 2134"/>
              <a:gd name="T9" fmla="*/ 0 h 1392"/>
              <a:gd name="T10" fmla="*/ 1897 w 2134"/>
              <a:gd name="T11" fmla="*/ 0 h 1392"/>
              <a:gd name="T12" fmla="*/ 237 w 2134"/>
              <a:gd name="T13" fmla="*/ 0 h 1392"/>
              <a:gd name="T14" fmla="*/ 0 w 2134"/>
              <a:gd name="T15" fmla="*/ 232 h 1392"/>
              <a:gd name="T16" fmla="*/ 0 w 2134"/>
              <a:gd name="T17" fmla="*/ 232 h 1392"/>
              <a:gd name="T18" fmla="*/ 0 w 2134"/>
              <a:gd name="T19" fmla="*/ 1160 h 1392"/>
              <a:gd name="T20" fmla="*/ 237 w 2134"/>
              <a:gd name="T21" fmla="*/ 1392 h 1392"/>
              <a:gd name="T22" fmla="*/ 237 w 2134"/>
              <a:gd name="T23" fmla="*/ 1392 h 1392"/>
              <a:gd name="T24" fmla="*/ 1897 w 2134"/>
              <a:gd name="T25" fmla="*/ 1392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4" h="1392">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bg1"/>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41"/>
          <p:cNvSpPr>
            <a:spLocks noChangeArrowheads="1"/>
          </p:cNvSpPr>
          <p:nvPr/>
        </p:nvSpPr>
        <p:spPr bwMode="auto">
          <a:xfrm>
            <a:off x="6899273" y="4034294"/>
            <a:ext cx="6270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CC0000"/>
                </a:solidFill>
                <a:effectLst/>
                <a:latin typeface="Arial" panose="020B0604020202020204" pitchFamily="34" charset="0"/>
              </a:rPr>
              <a:t>Model</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1" name="Rectangle 991"/>
          <p:cNvSpPr>
            <a:spLocks noChangeArrowheads="1"/>
          </p:cNvSpPr>
          <p:nvPr/>
        </p:nvSpPr>
        <p:spPr bwMode="auto">
          <a:xfrm>
            <a:off x="4982368" y="1614942"/>
            <a:ext cx="8431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Arial" panose="020B0604020202020204" pitchFamily="34" charset="0"/>
              </a:rPr>
              <a:t>Learning</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smtClean="0">
                <a:solidFill>
                  <a:srgbClr val="000000"/>
                </a:solidFill>
              </a:rPr>
              <a:t>algorithm</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Rectangle 30"/>
          <p:cNvSpPr>
            <a:spLocks noChangeArrowheads="1"/>
          </p:cNvSpPr>
          <p:nvPr/>
        </p:nvSpPr>
        <p:spPr bwMode="auto">
          <a:xfrm>
            <a:off x="5089198" y="3063637"/>
            <a:ext cx="85440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spcBef>
                <a:spcPct val="0"/>
              </a:spcBef>
              <a:spcAft>
                <a:spcPct val="0"/>
              </a:spcAft>
              <a:buClrTx/>
              <a:buSzTx/>
              <a:buFontTx/>
              <a:buNone/>
              <a:tabLst/>
            </a:pPr>
            <a:r>
              <a:rPr kumimoji="0" lang="en-US" altLang="en-US" sz="1400" b="1" i="0" u="none" strike="noStrike" cap="none" normalizeH="0" baseline="0" dirty="0" smtClean="0">
                <a:ln>
                  <a:noFill/>
                </a:ln>
                <a:solidFill>
                  <a:srgbClr val="000000"/>
                </a:solidFill>
                <a:effectLst/>
                <a:latin typeface="Arial" panose="020B0604020202020204" pitchFamily="34" charset="0"/>
              </a:rPr>
              <a:t>Learn </a:t>
            </a:r>
          </a:p>
          <a:p>
            <a:pPr lvl="0"/>
            <a:r>
              <a:rPr lang="en-US" altLang="en-US" sz="1400" b="1" dirty="0">
                <a:solidFill>
                  <a:srgbClr val="000000"/>
                </a:solidFill>
              </a:rPr>
              <a:t>Model for </a:t>
            </a:r>
            <a:endParaRPr lang="en-US" altLang="en-US" sz="1400" b="1" dirty="0" smtClean="0">
              <a:solidFill>
                <a:srgbClr val="000000"/>
              </a:solidFill>
            </a:endParaRPr>
          </a:p>
          <a:p>
            <a:pPr lvl="0"/>
            <a:r>
              <a:rPr lang="en-US" altLang="en-US" sz="1400" b="1" dirty="0" smtClean="0">
                <a:solidFill>
                  <a:srgbClr val="000000"/>
                </a:solidFill>
              </a:rPr>
              <a:t>p(</a:t>
            </a:r>
            <a:r>
              <a:rPr lang="en-US" altLang="en-US" sz="1400" b="1" dirty="0" err="1" smtClean="0">
                <a:solidFill>
                  <a:srgbClr val="000000"/>
                </a:solidFill>
              </a:rPr>
              <a:t>x,C</a:t>
            </a:r>
            <a:r>
              <a:rPr lang="en-US" altLang="en-US" sz="1400" b="1" baseline="-25000" dirty="0" err="1" smtClean="0">
                <a:solidFill>
                  <a:srgbClr val="000000"/>
                </a:solidFill>
              </a:rPr>
              <a:t>k</a:t>
            </a:r>
            <a:r>
              <a:rPr lang="en-US" altLang="en-US" sz="1400" b="1" dirty="0">
                <a:solidFill>
                  <a:srgbClr val="000000"/>
                </a:solidFill>
              </a:rPr>
              <a:t>)</a:t>
            </a:r>
          </a:p>
          <a:p>
            <a:pPr lvl="0"/>
            <a:r>
              <a:rPr kumimoji="0" lang="en-US" altLang="en-US" sz="1400" b="1" i="0" u="none" strike="noStrike" cap="none" normalizeH="0" baseline="0" dirty="0" smtClean="0">
                <a:ln>
                  <a:noFill/>
                </a:ln>
                <a:solidFill>
                  <a:srgbClr val="000000"/>
                </a:solidFill>
                <a:effectLst/>
                <a:latin typeface="Arial" panose="020B0604020202020204" pitchFamily="34" charset="0"/>
              </a:rPr>
              <a:t> </a:t>
            </a:r>
          </a:p>
        </p:txBody>
      </p:sp>
      <p:sp>
        <p:nvSpPr>
          <p:cNvPr id="3" name="Rectangle 2"/>
          <p:cNvSpPr/>
          <p:nvPr/>
        </p:nvSpPr>
        <p:spPr>
          <a:xfrm>
            <a:off x="6197957" y="1292934"/>
            <a:ext cx="2678987" cy="1569660"/>
          </a:xfrm>
          <a:prstGeom prst="rect">
            <a:avLst/>
          </a:prstGeom>
        </p:spPr>
        <p:txBody>
          <a:bodyPr wrap="square">
            <a:spAutoFit/>
          </a:bodyPr>
          <a:lstStyle/>
          <a:p>
            <a:pPr>
              <a:spcBef>
                <a:spcPts val="0"/>
              </a:spcBef>
            </a:pPr>
            <a:r>
              <a:rPr lang="en-US" dirty="0" smtClean="0">
                <a:latin typeface="Arial" panose="020B0604020202020204" pitchFamily="34" charset="0"/>
                <a:ea typeface="Cambria" panose="02040503050406030204" pitchFamily="18" charset="0"/>
                <a:cs typeface="Arial" panose="020B0604020202020204" pitchFamily="34" charset="0"/>
              </a:rPr>
              <a:t>Model divides </a:t>
            </a:r>
            <a:r>
              <a:rPr lang="en-US" dirty="0">
                <a:latin typeface="Arial" panose="020B0604020202020204" pitchFamily="34" charset="0"/>
                <a:ea typeface="Cambria" panose="02040503050406030204" pitchFamily="18" charset="0"/>
                <a:cs typeface="Arial" panose="020B0604020202020204" pitchFamily="34" charset="0"/>
              </a:rPr>
              <a:t>the input space into regions </a:t>
            </a:r>
            <a:r>
              <a:rPr lang="en-US" b="1" dirty="0" err="1">
                <a:latin typeface="Arial" panose="020B0604020202020204" pitchFamily="34" charset="0"/>
                <a:ea typeface="Cambria" panose="02040503050406030204" pitchFamily="18" charset="0"/>
                <a:cs typeface="Arial" panose="020B0604020202020204" pitchFamily="34" charset="0"/>
              </a:rPr>
              <a:t>R</a:t>
            </a:r>
            <a:r>
              <a:rPr lang="en-US" baseline="-25000" dirty="0" err="1">
                <a:latin typeface="Arial" panose="020B0604020202020204" pitchFamily="34" charset="0"/>
                <a:ea typeface="Cambria" panose="02040503050406030204" pitchFamily="18" charset="0"/>
                <a:cs typeface="Arial" panose="020B0604020202020204" pitchFamily="34" charset="0"/>
              </a:rPr>
              <a:t>k</a:t>
            </a:r>
            <a:r>
              <a:rPr lang="en-US" baseline="-25000" dirty="0">
                <a:latin typeface="Arial" panose="020B0604020202020204" pitchFamily="34" charset="0"/>
                <a:ea typeface="Cambria" panose="02040503050406030204" pitchFamily="18" charset="0"/>
                <a:cs typeface="Arial" panose="020B0604020202020204" pitchFamily="34" charset="0"/>
              </a:rPr>
              <a:t> </a:t>
            </a:r>
            <a:r>
              <a:rPr lang="en-US" dirty="0">
                <a:latin typeface="Arial" panose="020B0604020202020204" pitchFamily="34" charset="0"/>
                <a:ea typeface="Cambria" panose="02040503050406030204" pitchFamily="18" charset="0"/>
                <a:cs typeface="Arial" panose="020B0604020202020204" pitchFamily="34" charset="0"/>
              </a:rPr>
              <a:t>called </a:t>
            </a:r>
            <a:r>
              <a:rPr lang="en-US" b="1" dirty="0">
                <a:latin typeface="Arial" panose="020B0604020202020204" pitchFamily="34" charset="0"/>
                <a:ea typeface="Cambria" panose="02040503050406030204" pitchFamily="18" charset="0"/>
                <a:cs typeface="Arial" panose="020B0604020202020204" pitchFamily="34" charset="0"/>
              </a:rPr>
              <a:t>decision regions</a:t>
            </a:r>
            <a:r>
              <a:rPr lang="en-US" dirty="0">
                <a:latin typeface="Arial" panose="020B0604020202020204" pitchFamily="34" charset="0"/>
                <a:ea typeface="Cambria" panose="02040503050406030204" pitchFamily="18" charset="0"/>
                <a:cs typeface="Arial" panose="020B0604020202020204" pitchFamily="34" charset="0"/>
              </a:rPr>
              <a:t>, one for each class, such that all points in </a:t>
            </a:r>
            <a:r>
              <a:rPr lang="en-US" dirty="0" err="1">
                <a:latin typeface="Arial" panose="020B0604020202020204" pitchFamily="34" charset="0"/>
                <a:ea typeface="Cambria" panose="02040503050406030204" pitchFamily="18" charset="0"/>
                <a:cs typeface="Arial" panose="020B0604020202020204" pitchFamily="34" charset="0"/>
              </a:rPr>
              <a:t>R</a:t>
            </a:r>
            <a:r>
              <a:rPr lang="en-US" baseline="-25000" dirty="0" err="1">
                <a:latin typeface="Arial" panose="020B0604020202020204" pitchFamily="34" charset="0"/>
                <a:ea typeface="Cambria" panose="02040503050406030204" pitchFamily="18" charset="0"/>
                <a:cs typeface="Arial" panose="020B0604020202020204" pitchFamily="34" charset="0"/>
              </a:rPr>
              <a:t>k</a:t>
            </a:r>
            <a:r>
              <a:rPr lang="en-US" dirty="0">
                <a:latin typeface="Arial" panose="020B0604020202020204" pitchFamily="34" charset="0"/>
                <a:ea typeface="Cambria" panose="02040503050406030204" pitchFamily="18" charset="0"/>
                <a:cs typeface="Arial" panose="020B0604020202020204" pitchFamily="34" charset="0"/>
              </a:rPr>
              <a:t> are assigned to class C</a:t>
            </a:r>
            <a:r>
              <a:rPr lang="en-US" baseline="-25000" dirty="0">
                <a:latin typeface="Arial" panose="020B0604020202020204" pitchFamily="34" charset="0"/>
                <a:ea typeface="Cambria" panose="02040503050406030204" pitchFamily="18" charset="0"/>
                <a:cs typeface="Arial" panose="020B0604020202020204" pitchFamily="34" charset="0"/>
              </a:rPr>
              <a:t>k</a:t>
            </a:r>
          </a:p>
        </p:txBody>
      </p:sp>
      <p:cxnSp>
        <p:nvCxnSpPr>
          <p:cNvPr id="7" name="Curved Connector 6"/>
          <p:cNvCxnSpPr/>
          <p:nvPr/>
        </p:nvCxnSpPr>
        <p:spPr>
          <a:xfrm rot="5400000">
            <a:off x="1177131" y="2472532"/>
            <a:ext cx="2370140" cy="2133601"/>
          </a:xfrm>
          <a:prstGeom prst="curvedConnector3">
            <a:avLst>
              <a:gd name="adj1" fmla="val 8298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a:off x="3362940" y="3301035"/>
            <a:ext cx="2598917" cy="1930952"/>
          </a:xfrm>
          <a:prstGeom prst="curvedConnector3">
            <a:avLst>
              <a:gd name="adj1" fmla="val 63052"/>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p:nvPr/>
        </p:nvCxnSpPr>
        <p:spPr>
          <a:xfrm rot="5400000">
            <a:off x="1878577" y="4367134"/>
            <a:ext cx="2158974" cy="809754"/>
          </a:xfrm>
          <a:prstGeom prst="curvedConnector3">
            <a:avLst>
              <a:gd name="adj1" fmla="val 99185"/>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211325" y="2710245"/>
            <a:ext cx="2784940" cy="1077218"/>
          </a:xfrm>
          <a:prstGeom prst="rect">
            <a:avLst/>
          </a:prstGeom>
        </p:spPr>
        <p:txBody>
          <a:bodyPr wrap="square">
            <a:spAutoFit/>
          </a:bodyPr>
          <a:lstStyle/>
          <a:p>
            <a:r>
              <a:rPr lang="en-US" dirty="0">
                <a:latin typeface="Arial" panose="020B0604020202020204" pitchFamily="34" charset="0"/>
                <a:ea typeface="Cambria" panose="02040503050406030204" pitchFamily="18" charset="0"/>
                <a:cs typeface="Arial" panose="020B0604020202020204" pitchFamily="34" charset="0"/>
              </a:rPr>
              <a:t>A mistake occurs when an input vector belonging to class C</a:t>
            </a:r>
            <a:r>
              <a:rPr lang="en-US" baseline="-25000" dirty="0">
                <a:latin typeface="Arial" panose="020B0604020202020204" pitchFamily="34" charset="0"/>
                <a:ea typeface="Cambria" panose="02040503050406030204" pitchFamily="18" charset="0"/>
                <a:cs typeface="Arial" panose="020B0604020202020204" pitchFamily="34" charset="0"/>
              </a:rPr>
              <a:t>1</a:t>
            </a:r>
            <a:r>
              <a:rPr lang="en-US" dirty="0">
                <a:latin typeface="Arial" panose="020B0604020202020204" pitchFamily="34" charset="0"/>
                <a:ea typeface="Cambria" panose="02040503050406030204" pitchFamily="18" charset="0"/>
                <a:cs typeface="Arial" panose="020B0604020202020204" pitchFamily="34" charset="0"/>
              </a:rPr>
              <a:t> is assigned to class C</a:t>
            </a:r>
            <a:r>
              <a:rPr lang="en-US" baseline="-25000" dirty="0">
                <a:latin typeface="Arial" panose="020B0604020202020204" pitchFamily="34" charset="0"/>
                <a:ea typeface="Cambria" panose="02040503050406030204" pitchFamily="18" charset="0"/>
                <a:cs typeface="Arial" panose="020B0604020202020204" pitchFamily="34" charset="0"/>
              </a:rPr>
              <a:t>2</a:t>
            </a:r>
            <a:r>
              <a:rPr lang="en-US" dirty="0">
                <a:latin typeface="Arial" panose="020B0604020202020204" pitchFamily="34" charset="0"/>
                <a:ea typeface="Cambria" panose="02040503050406030204" pitchFamily="18"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699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3200"/>
              <a:buFont typeface="Arial"/>
              <a:buChar char="•"/>
            </a:pPr>
            <a:r>
              <a:rPr lang="en-US" sz="3200"/>
              <a:t>Objective of course</a:t>
            </a:r>
            <a:endParaRPr/>
          </a:p>
          <a:p>
            <a:pPr marL="342900" lvl="0" indent="-342900" algn="l" rtl="0">
              <a:lnSpc>
                <a:spcPct val="100000"/>
              </a:lnSpc>
              <a:spcBef>
                <a:spcPts val="640"/>
              </a:spcBef>
              <a:spcAft>
                <a:spcPts val="0"/>
              </a:spcAft>
              <a:buSzPts val="3200"/>
              <a:buFont typeface="Arial"/>
              <a:buChar char="•"/>
            </a:pPr>
            <a:r>
              <a:rPr lang="en-US" sz="3200"/>
              <a:t>Evaluation Plan</a:t>
            </a:r>
            <a:endParaRPr/>
          </a:p>
          <a:p>
            <a:pPr marL="342900" lvl="0" indent="-342900" algn="l" rtl="0">
              <a:lnSpc>
                <a:spcPct val="100000"/>
              </a:lnSpc>
              <a:spcBef>
                <a:spcPts val="640"/>
              </a:spcBef>
              <a:spcAft>
                <a:spcPts val="0"/>
              </a:spcAft>
              <a:buSzPts val="3200"/>
              <a:buFont typeface="Arial"/>
              <a:buChar char="•"/>
            </a:pPr>
            <a:r>
              <a:rPr lang="en-US" sz="3200"/>
              <a:t>What is Machine Learning? </a:t>
            </a:r>
            <a:endParaRPr sz="3200"/>
          </a:p>
          <a:p>
            <a:pPr marL="342900" lvl="0" indent="-342900" algn="l" rtl="0">
              <a:lnSpc>
                <a:spcPct val="100000"/>
              </a:lnSpc>
              <a:spcBef>
                <a:spcPts val="640"/>
              </a:spcBef>
              <a:spcAft>
                <a:spcPts val="0"/>
              </a:spcAft>
              <a:buSzPts val="3200"/>
              <a:buFont typeface="Arial"/>
              <a:buChar char="•"/>
            </a:pPr>
            <a:r>
              <a:rPr lang="en-US" sz="3200"/>
              <a:t>Application areas of Machine Learning </a:t>
            </a:r>
            <a:endParaRPr/>
          </a:p>
          <a:p>
            <a:pPr marL="342900" lvl="0" indent="-342900" algn="l" rtl="0">
              <a:lnSpc>
                <a:spcPct val="100000"/>
              </a:lnSpc>
              <a:spcBef>
                <a:spcPts val="640"/>
              </a:spcBef>
              <a:spcAft>
                <a:spcPts val="0"/>
              </a:spcAft>
              <a:buSzPts val="3200"/>
              <a:buFont typeface="Arial"/>
              <a:buChar char="•"/>
            </a:pPr>
            <a:r>
              <a:rPr lang="en-US" sz="3200"/>
              <a:t>Why Machine Learning is important? </a:t>
            </a:r>
            <a:endParaRPr sz="3200"/>
          </a:p>
          <a:p>
            <a:pPr marL="342900" lvl="0" indent="-342900" algn="l" rtl="0">
              <a:lnSpc>
                <a:spcPct val="100000"/>
              </a:lnSpc>
              <a:spcBef>
                <a:spcPts val="640"/>
              </a:spcBef>
              <a:spcAft>
                <a:spcPts val="0"/>
              </a:spcAft>
              <a:buSzPts val="3200"/>
              <a:buFont typeface="Arial"/>
              <a:buChar char="•"/>
            </a:pPr>
            <a:r>
              <a:rPr lang="en-US" sz="3200"/>
              <a:t>Design a Learning System</a:t>
            </a:r>
            <a:endParaRPr/>
          </a:p>
          <a:p>
            <a:pPr marL="342900" lvl="0" indent="-342900" algn="l" rtl="0">
              <a:lnSpc>
                <a:spcPct val="100000"/>
              </a:lnSpc>
              <a:spcBef>
                <a:spcPts val="640"/>
              </a:spcBef>
              <a:spcAft>
                <a:spcPts val="0"/>
              </a:spcAft>
              <a:buSzPts val="3200"/>
              <a:buFont typeface="Arial"/>
              <a:buChar char="•"/>
            </a:pPr>
            <a:r>
              <a:rPr lang="en-US" sz="3200"/>
              <a:t>Issues in Machine Learning</a:t>
            </a:r>
            <a:endParaRPr/>
          </a:p>
        </p:txBody>
      </p:sp>
      <p:sp>
        <p:nvSpPr>
          <p:cNvPr id="450" name="Google Shape;450;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600"/>
              <a:buNone/>
            </a:pPr>
            <a:r>
              <a:rPr lang="en-US"/>
              <a:t>Session Content</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0"/>
          <p:cNvSpPr txBox="1">
            <a:spLocks noGrp="1"/>
          </p:cNvSpPr>
          <p:nvPr>
            <p:ph type="title"/>
          </p:nvPr>
        </p:nvSpPr>
        <p:spPr>
          <a:xfrm>
            <a:off x="78753" y="685800"/>
            <a:ext cx="3753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latin typeface="Calibri"/>
                <a:ea typeface="Calibri"/>
                <a:cs typeface="Calibri"/>
                <a:sym typeface="Calibri"/>
              </a:rPr>
              <a:t>Types of Learning</a:t>
            </a:r>
            <a:endParaRPr sz="3600" b="1">
              <a:latin typeface="Calibri"/>
              <a:ea typeface="Calibri"/>
              <a:cs typeface="Calibri"/>
              <a:sym typeface="Calibri"/>
            </a:endParaRPr>
          </a:p>
        </p:txBody>
      </p:sp>
      <p:sp>
        <p:nvSpPr>
          <p:cNvPr id="704" name="Google Shape;704;p30"/>
          <p:cNvSpPr txBox="1"/>
          <p:nvPr/>
        </p:nvSpPr>
        <p:spPr>
          <a:xfrm>
            <a:off x="535952" y="1512025"/>
            <a:ext cx="8523300" cy="4421400"/>
          </a:xfrm>
          <a:prstGeom prst="rect">
            <a:avLst/>
          </a:prstGeom>
          <a:noFill/>
          <a:ln>
            <a:noFill/>
          </a:ln>
        </p:spPr>
        <p:txBody>
          <a:bodyPr spcFirstLastPara="1" wrap="square" lIns="0" tIns="108575" rIns="0" bIns="0" anchor="t" anchorCtr="0">
            <a:noAutofit/>
          </a:bodyPr>
          <a:lstStyle/>
          <a:p>
            <a:pPr marL="355600" marR="0" lvl="0" indent="-330200" algn="l" rtl="0">
              <a:lnSpc>
                <a:spcPct val="100000"/>
              </a:lnSpc>
              <a:spcBef>
                <a:spcPts val="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Supervised (inductive)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desired outputs (labels)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Unsupervised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(without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Semi-supervised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6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training data + a few desired outputs</a:t>
            </a:r>
            <a:endParaRPr sz="2800" b="0" i="0" u="none" strike="noStrike" cap="none">
              <a:solidFill>
                <a:srgbClr val="4A86E8"/>
              </a:solidFill>
              <a:latin typeface="Trebuchet MS"/>
              <a:ea typeface="Trebuchet MS"/>
              <a:cs typeface="Trebuchet MS"/>
              <a:sym typeface="Trebuchet MS"/>
            </a:endParaRPr>
          </a:p>
          <a:p>
            <a:pPr marL="355600" marR="0" lvl="0" indent="-330200" algn="l" rtl="0">
              <a:lnSpc>
                <a:spcPct val="100000"/>
              </a:lnSpc>
              <a:spcBef>
                <a:spcPts val="740"/>
              </a:spcBef>
              <a:spcAft>
                <a:spcPts val="0"/>
              </a:spcAft>
              <a:buClr>
                <a:schemeClr val="dk1"/>
              </a:buClr>
              <a:buSzPts val="3000"/>
              <a:buFont typeface="Arial"/>
              <a:buChar char="•"/>
            </a:pPr>
            <a:r>
              <a:rPr lang="en-US" sz="3000" b="1">
                <a:solidFill>
                  <a:schemeClr val="dk1"/>
                </a:solidFill>
                <a:latin typeface="Trebuchet MS"/>
                <a:ea typeface="Trebuchet MS"/>
                <a:cs typeface="Trebuchet MS"/>
                <a:sym typeface="Trebuchet MS"/>
              </a:rPr>
              <a:t>Reinforcement learning</a:t>
            </a:r>
            <a:endParaRPr sz="3000">
              <a:solidFill>
                <a:schemeClr val="dk1"/>
              </a:solidFill>
              <a:latin typeface="Trebuchet MS"/>
              <a:ea typeface="Trebuchet MS"/>
              <a:cs typeface="Trebuchet MS"/>
              <a:sym typeface="Trebuchet MS"/>
            </a:endParaRPr>
          </a:p>
          <a:p>
            <a:pPr marL="755650" marR="0" lvl="1" indent="-285750" algn="l" rtl="0">
              <a:lnSpc>
                <a:spcPct val="100000"/>
              </a:lnSpc>
              <a:spcBef>
                <a:spcPts val="760"/>
              </a:spcBef>
              <a:spcAft>
                <a:spcPts val="0"/>
              </a:spcAft>
              <a:buClr>
                <a:srgbClr val="4A86E8"/>
              </a:buClr>
              <a:buSzPts val="2800"/>
              <a:buFont typeface="Arial"/>
              <a:buChar char="–"/>
            </a:pPr>
            <a:r>
              <a:rPr lang="en-US" sz="2800" b="0" i="0" u="none" strike="noStrike" cap="none">
                <a:solidFill>
                  <a:srgbClr val="4A86E8"/>
                </a:solidFill>
                <a:latin typeface="Trebuchet MS"/>
                <a:ea typeface="Trebuchet MS"/>
                <a:cs typeface="Trebuchet MS"/>
                <a:sym typeface="Trebuchet MS"/>
              </a:rPr>
              <a:t>Given: rewards from sequence of actions</a:t>
            </a:r>
            <a:endParaRPr sz="2800" b="0" i="0" u="none" strike="noStrike" cap="none">
              <a:solidFill>
                <a:srgbClr val="4A86E8"/>
              </a:solidFill>
              <a:latin typeface="Trebuchet MS"/>
              <a:ea typeface="Trebuchet MS"/>
              <a:cs typeface="Trebuchet MS"/>
              <a:sym typeface="Trebuchet MS"/>
            </a:endParaRPr>
          </a:p>
        </p:txBody>
      </p:sp>
      <p:sp>
        <p:nvSpPr>
          <p:cNvPr id="705" name="Google Shape;705;p30"/>
          <p:cNvSpPr txBox="1"/>
          <p:nvPr/>
        </p:nvSpPr>
        <p:spPr>
          <a:xfrm>
            <a:off x="78753" y="6569500"/>
            <a:ext cx="31593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Eric Eaton</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Misclassification Rate </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300</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 name="Rectangle 2"/>
          <p:cNvSpPr/>
          <p:nvPr/>
        </p:nvSpPr>
        <p:spPr>
          <a:xfrm>
            <a:off x="6197957" y="1292934"/>
            <a:ext cx="2678987" cy="1323439"/>
          </a:xfrm>
          <a:prstGeom prst="rect">
            <a:avLst/>
          </a:prstGeom>
        </p:spPr>
        <p:txBody>
          <a:bodyPr wrap="square">
            <a:spAutoFit/>
          </a:bodyPr>
          <a:lstStyle/>
          <a:p>
            <a:r>
              <a:rPr lang="en-US" dirty="0">
                <a:latin typeface="Arial" panose="020B0604020202020204" pitchFamily="34" charset="0"/>
                <a:cs typeface="Arial" panose="020B0604020202020204" pitchFamily="34" charset="0"/>
              </a:rPr>
              <a:t>To minimize p(mistake), each </a:t>
            </a:r>
            <a:r>
              <a:rPr lang="en-US" b="1"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is assigned to whichever class has the smaller value of the integrand</a:t>
            </a:r>
          </a:p>
        </p:txBody>
      </p:sp>
      <p:sp>
        <p:nvSpPr>
          <p:cNvPr id="43" name="Rectangle 42"/>
          <p:cNvSpPr/>
          <p:nvPr/>
        </p:nvSpPr>
        <p:spPr>
          <a:xfrm>
            <a:off x="6211325" y="2710245"/>
            <a:ext cx="2784940" cy="1815882"/>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minimum probability of making a mistake is obtained if each value of </a:t>
            </a:r>
            <a:r>
              <a:rPr lang="en-US" b="1"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is assigned to the class for which the </a:t>
            </a:r>
            <a:r>
              <a:rPr lang="en-US" b="1" dirty="0">
                <a:solidFill>
                  <a:srgbClr val="002060"/>
                </a:solidFill>
                <a:latin typeface="Arial" panose="020B0604020202020204" pitchFamily="34" charset="0"/>
                <a:cs typeface="Arial" panose="020B0604020202020204" pitchFamily="34" charset="0"/>
              </a:rPr>
              <a:t>posterior probability p(</a:t>
            </a:r>
            <a:r>
              <a:rPr lang="en-US" b="1" dirty="0" err="1">
                <a:solidFill>
                  <a:srgbClr val="002060"/>
                </a:solidFill>
                <a:latin typeface="Arial" panose="020B0604020202020204" pitchFamily="34" charset="0"/>
                <a:cs typeface="Arial" panose="020B0604020202020204" pitchFamily="34" charset="0"/>
              </a:rPr>
              <a:t>C</a:t>
            </a:r>
            <a:r>
              <a:rPr lang="en-US" b="1" baseline="-25000" dirty="0" err="1">
                <a:solidFill>
                  <a:srgbClr val="002060"/>
                </a:solidFill>
                <a:latin typeface="Arial" panose="020B0604020202020204" pitchFamily="34" charset="0"/>
                <a:cs typeface="Arial" panose="020B0604020202020204" pitchFamily="34" charset="0"/>
              </a:rPr>
              <a:t>k</a:t>
            </a:r>
            <a:r>
              <a:rPr lang="en-US" b="1" dirty="0" err="1">
                <a:solidFill>
                  <a:srgbClr val="002060"/>
                </a:solidFill>
                <a:latin typeface="Arial" panose="020B0604020202020204" pitchFamily="34" charset="0"/>
                <a:cs typeface="Arial" panose="020B0604020202020204" pitchFamily="34" charset="0"/>
              </a:rPr>
              <a:t>|x</a:t>
            </a:r>
            <a:r>
              <a:rPr lang="en-US" b="1" dirty="0">
                <a:solidFill>
                  <a:srgbClr val="002060"/>
                </a:solidFill>
                <a:latin typeface="Arial" panose="020B0604020202020204" pitchFamily="34" charset="0"/>
                <a:cs typeface="Arial" panose="020B0604020202020204" pitchFamily="34" charset="0"/>
              </a:rPr>
              <a:t>) is largest.</a:t>
            </a:r>
          </a:p>
        </p:txBody>
      </p:sp>
      <p:cxnSp>
        <p:nvCxnSpPr>
          <p:cNvPr id="24" name="Curved Connector 23"/>
          <p:cNvCxnSpPr/>
          <p:nvPr/>
        </p:nvCxnSpPr>
        <p:spPr>
          <a:xfrm rot="16200000" flipH="1">
            <a:off x="2996757" y="3937442"/>
            <a:ext cx="3951314" cy="64843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4"/>
          <a:stretch>
            <a:fillRect/>
          </a:stretch>
        </p:blipFill>
        <p:spPr>
          <a:xfrm>
            <a:off x="352021" y="1419896"/>
            <a:ext cx="5362979" cy="1108918"/>
          </a:xfrm>
          <a:prstGeom prst="rect">
            <a:avLst/>
          </a:prstGeom>
        </p:spPr>
      </p:pic>
      <p:pic>
        <p:nvPicPr>
          <p:cNvPr id="34" name="Picture 33"/>
          <p:cNvPicPr>
            <a:picLocks noChangeAspect="1"/>
          </p:cNvPicPr>
          <p:nvPr/>
        </p:nvPicPr>
        <p:blipFill>
          <a:blip r:embed="rId5"/>
          <a:stretch>
            <a:fillRect/>
          </a:stretch>
        </p:blipFill>
        <p:spPr>
          <a:xfrm>
            <a:off x="228600" y="2905492"/>
            <a:ext cx="2986130" cy="978852"/>
          </a:xfrm>
          <a:prstGeom prst="rect">
            <a:avLst/>
          </a:prstGeom>
        </p:spPr>
      </p:pic>
      <p:pic>
        <p:nvPicPr>
          <p:cNvPr id="35" name="Picture 34"/>
          <p:cNvPicPr>
            <a:picLocks noChangeAspect="1"/>
          </p:cNvPicPr>
          <p:nvPr/>
        </p:nvPicPr>
        <p:blipFill>
          <a:blip r:embed="rId6"/>
          <a:stretch>
            <a:fillRect/>
          </a:stretch>
        </p:blipFill>
        <p:spPr>
          <a:xfrm>
            <a:off x="4317513" y="270698"/>
            <a:ext cx="1958232" cy="705656"/>
          </a:xfrm>
          <a:prstGeom prst="rect">
            <a:avLst/>
          </a:prstGeom>
          <a:ln>
            <a:solidFill>
              <a:srgbClr val="FF0000"/>
            </a:solidFill>
          </a:ln>
        </p:spPr>
      </p:pic>
      <p:cxnSp>
        <p:nvCxnSpPr>
          <p:cNvPr id="37" name="Curved Connector 36"/>
          <p:cNvCxnSpPr/>
          <p:nvPr/>
        </p:nvCxnSpPr>
        <p:spPr>
          <a:xfrm rot="5400000">
            <a:off x="979745" y="3859443"/>
            <a:ext cx="3565498" cy="418613"/>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980061"/>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 y="4366248"/>
            <a:ext cx="7554912" cy="2108441"/>
          </a:xfrm>
          <a:prstGeom prst="rect">
            <a:avLst/>
          </a:prstGeom>
        </p:spPr>
      </p:pic>
      <p:sp>
        <p:nvSpPr>
          <p:cNvPr id="12290" name="Rectangle 2"/>
          <p:cNvSpPr>
            <a:spLocks noGrp="1" noChangeArrowheads="1"/>
          </p:cNvSpPr>
          <p:nvPr>
            <p:ph type="title"/>
          </p:nvPr>
        </p:nvSpPr>
        <p:spPr>
          <a:xfrm>
            <a:off x="309519" y="477065"/>
            <a:ext cx="8556712" cy="553998"/>
          </a:xfrm>
          <a:noFill/>
          <a:ln w="9525">
            <a:noFill/>
            <a:miter lim="800000"/>
            <a:headEnd/>
            <a:tailEnd/>
          </a:ln>
          <a:effectLst/>
        </p:spPr>
        <p:txBody>
          <a:bodyPr spcFirstLastPara="1" vert="horz" wrap="square" lIns="91440" tIns="45720" rIns="91440" bIns="45720" rtlCol="0" anchor="ctr" anchorCtr="0">
            <a:spAutoFit/>
          </a:bodyPr>
          <a:lstStyle/>
          <a:p>
            <a:pPr marL="85725" indent="28575"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 Summary</a:t>
            </a:r>
            <a:endParaRPr lang="en-US" altLang="en-US" sz="18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301</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pic>
        <p:nvPicPr>
          <p:cNvPr id="12" name="Content Placeholder 3"/>
          <p:cNvPicPr>
            <a:picLocks noGrp="1" noChangeAspect="1"/>
          </p:cNvPicPr>
          <p:nvPr>
            <p:ph idx="1"/>
          </p:nvPr>
        </p:nvPicPr>
        <p:blipFill>
          <a:blip r:embed="rId4"/>
          <a:stretch>
            <a:fillRect/>
          </a:stretch>
        </p:blipFill>
        <p:spPr>
          <a:xfrm>
            <a:off x="914400" y="1523999"/>
            <a:ext cx="4572000" cy="2658613"/>
          </a:xfrm>
          <a:prstGeom prst="rect">
            <a:avLst/>
          </a:prstGeom>
        </p:spPr>
      </p:pic>
      <p:pic>
        <p:nvPicPr>
          <p:cNvPr id="13" name="Picture 12"/>
          <p:cNvPicPr>
            <a:picLocks noChangeAspect="1"/>
          </p:cNvPicPr>
          <p:nvPr/>
        </p:nvPicPr>
        <p:blipFill>
          <a:blip r:embed="rId5"/>
          <a:stretch>
            <a:fillRect/>
          </a:stretch>
        </p:blipFill>
        <p:spPr>
          <a:xfrm>
            <a:off x="5181600" y="1876791"/>
            <a:ext cx="2890837" cy="1235044"/>
          </a:xfrm>
          <a:prstGeom prst="rect">
            <a:avLst/>
          </a:prstGeom>
          <a:ln>
            <a:solidFill>
              <a:srgbClr val="00B050"/>
            </a:solidFill>
          </a:ln>
        </p:spPr>
      </p:pic>
    </p:spTree>
    <p:extLst>
      <p:ext uri="{BB962C8B-B14F-4D97-AF65-F5344CB8AC3E}">
        <p14:creationId xmlns:p14="http://schemas.microsoft.com/office/powerpoint/2010/main" val="2395512513"/>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dirty="0" smtClean="0">
                <a:solidFill>
                  <a:srgbClr val="C00000"/>
                </a:solidFill>
                <a:ea typeface="Cambria" panose="02040503050406030204" pitchFamily="18" charset="0"/>
              </a:rPr>
              <a:t>Linear Models for Classification</a:t>
            </a:r>
            <a:endParaRPr sz="3200" dirty="0">
              <a:solidFill>
                <a:srgbClr val="C00000"/>
              </a:solidFill>
              <a:ea typeface="Cambria" panose="02040503050406030204" pitchFamily="18" charset="0"/>
            </a:endParaRPr>
          </a:p>
        </p:txBody>
      </p:sp>
    </p:spTree>
    <p:extLst>
      <p:ext uri="{BB962C8B-B14F-4D97-AF65-F5344CB8AC3E}">
        <p14:creationId xmlns:p14="http://schemas.microsoft.com/office/powerpoint/2010/main" val="2205538606"/>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7300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Inductive Learning Hypothesis : Interpretation</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Discrete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smtClean="0">
                    <a:latin typeface="Arial" panose="020B0604020202020204" pitchFamily="34" charset="0"/>
                    <a:ea typeface="Cambria" panose="02040503050406030204" pitchFamily="18" charset="0"/>
                    <a:cs typeface="Arial" panose="020B0604020202020204" pitchFamily="34" charset="0"/>
                  </a:rPr>
                  <a:t> {Yes, No, Maybe}</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Continuous		:  </a:t>
                </a:r>
                <a:r>
                  <a:rPr lang="en-US" altLang="en-US" sz="1800" dirty="0">
                    <a:latin typeface="Arial" panose="020B0604020202020204" pitchFamily="34" charset="0"/>
                    <a:ea typeface="Cambria" panose="02040503050406030204" pitchFamily="18" charset="0"/>
                    <a:cs typeface="Arial" panose="020B0604020202020204" pitchFamily="34" charset="0"/>
                  </a:rPr>
                  <a:t>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[20-100]</a:t>
                </a:r>
              </a:p>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Probability Estimation	:  f(x) </a:t>
                </a:r>
                <a14:m>
                  <m:oMath xmlns:m="http://schemas.openxmlformats.org/officeDocument/2006/math">
                    <m:r>
                      <a:rPr lang="en-US" sz="1800" i="1">
                        <a:latin typeface="Cambria Math" charset="0"/>
                        <a:ea typeface="Cambria Math" charset="0"/>
                        <a:cs typeface="Cambria Math" charset="0"/>
                      </a:rPr>
                      <m:t>∈</m:t>
                    </m:r>
                  </m:oMath>
                </a14:m>
                <a:r>
                  <a:rPr lang="en-US" altLang="en-US" sz="1800" dirty="0">
                    <a:latin typeface="Arial" panose="020B0604020202020204" pitchFamily="34" charset="0"/>
                    <a:ea typeface="Cambria" panose="02040503050406030204" pitchFamily="18" charset="0"/>
                    <a:cs typeface="Arial" panose="020B0604020202020204" pitchFamily="34" charset="0"/>
                  </a:rPr>
                  <a:t> </a:t>
                </a:r>
                <a:r>
                  <a:rPr lang="en-US" altLang="en-US" sz="1800" dirty="0" smtClean="0">
                    <a:latin typeface="Arial" panose="020B0604020202020204" pitchFamily="34" charset="0"/>
                    <a:ea typeface="Cambria" panose="02040503050406030204" pitchFamily="18" charset="0"/>
                    <a:cs typeface="Arial" panose="020B0604020202020204" pitchFamily="34" charset="0"/>
                  </a:rPr>
                  <a:t>[0-1]</a:t>
                </a: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52400" y="1371600"/>
                <a:ext cx="5726772" cy="5486400"/>
              </a:xfrm>
              <a:blipFill>
                <a:blip r:embed="rId3"/>
                <a:stretch>
                  <a:fillRect l="-639"/>
                </a:stretch>
              </a:blipFill>
            </p:spPr>
            <p:txBody>
              <a:bodyPr/>
              <a:lstStyle/>
              <a:p>
                <a:r>
                  <a:rPr lang="en-IN">
                    <a:noFill/>
                  </a:rPr>
                  <a:t> </a:t>
                </a:r>
              </a:p>
            </p:txBody>
          </p:sp>
        </mc:Fallback>
      </mc:AlternateContent>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303</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sp>
        <p:nvSpPr>
          <p:cNvPr id="3" name="Rectangle 2"/>
          <p:cNvSpPr/>
          <p:nvPr/>
        </p:nvSpPr>
        <p:spPr>
          <a:xfrm>
            <a:off x="6464280" y="1863363"/>
            <a:ext cx="1544012" cy="923330"/>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Classification</a:t>
            </a:r>
          </a:p>
          <a:p>
            <a:pPr marL="0" marR="0" lvl="0" indent="0" algn="l" defTabSz="914400" rtl="0" eaLnBrk="1" fontAlgn="base" latinLnBrk="0" hangingPunct="1">
              <a:lnSpc>
                <a:spcPct val="15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ea typeface="Cambria" panose="02040503050406030204" pitchFamily="18" charset="0"/>
                <a:cs typeface="Arial" panose="020B0604020202020204" pitchFamily="34" charset="0"/>
              </a:rPr>
              <a:t>Regression</a:t>
            </a:r>
            <a:endParaRPr kumimoji="0" lang="en-IN"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nvPicPr>
        <p:blipFill>
          <a:blip r:embed="rId4"/>
          <a:stretch>
            <a:fillRect/>
          </a:stretch>
        </p:blipFill>
        <p:spPr>
          <a:xfrm>
            <a:off x="228600" y="4058485"/>
            <a:ext cx="8724132" cy="1981372"/>
          </a:xfrm>
          <a:prstGeom prst="rect">
            <a:avLst/>
          </a:prstGeom>
        </p:spPr>
      </p:pic>
      <p:sp>
        <p:nvSpPr>
          <p:cNvPr id="9" name="Rectangle 8"/>
          <p:cNvSpPr/>
          <p:nvPr/>
        </p:nvSpPr>
        <p:spPr>
          <a:xfrm>
            <a:off x="156022" y="2857914"/>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a:ea typeface="+mn-ea"/>
              <a:cs typeface="+mn-cs"/>
            </a:endParaRPr>
          </a:p>
        </p:txBody>
      </p:sp>
      <p:sp>
        <p:nvSpPr>
          <p:cNvPr id="8" name="Rectangle 7"/>
          <p:cNvSpPr/>
          <p:nvPr/>
        </p:nvSpPr>
        <p:spPr>
          <a:xfrm>
            <a:off x="152400" y="1926532"/>
            <a:ext cx="78558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65226854"/>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6538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t>
            </a:r>
            <a:r>
              <a:rPr lang="en-US" sz="2400" b="1" dirty="0" smtClean="0">
                <a:solidFill>
                  <a:srgbClr val="C00000"/>
                </a:solidFill>
              </a:rPr>
              <a:t>Output </a:t>
            </a:r>
            <a:r>
              <a:rPr lang="en-US" sz="2400" b="1" dirty="0">
                <a:solidFill>
                  <a:srgbClr val="C00000"/>
                </a:solidFill>
              </a:rPr>
              <a:t>Labels</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304</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pic>
        <p:nvPicPr>
          <p:cNvPr id="2" name="Picture 1"/>
          <p:cNvPicPr>
            <a:picLocks noChangeAspect="1"/>
          </p:cNvPicPr>
          <p:nvPr/>
        </p:nvPicPr>
        <p:blipFill>
          <a:blip r:embed="rId3"/>
          <a:stretch>
            <a:fillRect/>
          </a:stretch>
        </p:blipFill>
        <p:spPr>
          <a:xfrm>
            <a:off x="5553336" y="1806199"/>
            <a:ext cx="2761727" cy="2719052"/>
          </a:xfrm>
          <a:prstGeom prst="rect">
            <a:avLst/>
          </a:prstGeom>
        </p:spPr>
      </p:pic>
      <p:pic>
        <p:nvPicPr>
          <p:cNvPr id="5" name="Picture 4"/>
          <p:cNvPicPr>
            <a:picLocks noChangeAspect="1"/>
          </p:cNvPicPr>
          <p:nvPr/>
        </p:nvPicPr>
        <p:blipFill>
          <a:blip r:embed="rId4"/>
          <a:stretch>
            <a:fillRect/>
          </a:stretch>
        </p:blipFill>
        <p:spPr>
          <a:xfrm>
            <a:off x="6295017" y="4590710"/>
            <a:ext cx="1821578" cy="1755060"/>
          </a:xfrm>
          <a:prstGeom prst="rect">
            <a:avLst/>
          </a:prstGeom>
        </p:spPr>
      </p:pic>
      <p:pic>
        <p:nvPicPr>
          <p:cNvPr id="6" name="Picture 5"/>
          <p:cNvPicPr>
            <a:picLocks noChangeAspect="1"/>
          </p:cNvPicPr>
          <p:nvPr/>
        </p:nvPicPr>
        <p:blipFill>
          <a:blip r:embed="rId5"/>
          <a:stretch>
            <a:fillRect/>
          </a:stretch>
        </p:blipFill>
        <p:spPr>
          <a:xfrm>
            <a:off x="133598" y="1806199"/>
            <a:ext cx="2987299" cy="2523963"/>
          </a:xfrm>
          <a:prstGeom prst="rect">
            <a:avLst/>
          </a:prstGeom>
        </p:spPr>
      </p:pic>
      <p:pic>
        <p:nvPicPr>
          <p:cNvPr id="68" name="Picture 67"/>
          <p:cNvPicPr>
            <a:picLocks noChangeAspect="1"/>
          </p:cNvPicPr>
          <p:nvPr/>
        </p:nvPicPr>
        <p:blipFill>
          <a:blip r:embed="rId6"/>
          <a:stretch>
            <a:fillRect/>
          </a:stretch>
        </p:blipFill>
        <p:spPr>
          <a:xfrm>
            <a:off x="552789" y="4254661"/>
            <a:ext cx="2462997" cy="2091109"/>
          </a:xfrm>
          <a:prstGeom prst="rect">
            <a:avLst/>
          </a:prstGeom>
        </p:spPr>
      </p:pic>
    </p:spTree>
    <p:extLst>
      <p:ext uri="{BB962C8B-B14F-4D97-AF65-F5344CB8AC3E}">
        <p14:creationId xmlns:p14="http://schemas.microsoft.com/office/powerpoint/2010/main" val="660633488"/>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95536" y="191859"/>
            <a:ext cx="6538664" cy="1015663"/>
          </a:xfrm>
          <a:noFill/>
          <a:ln w="9525">
            <a:noFill/>
            <a:miter lim="800000"/>
            <a:headEnd/>
            <a:tailEnd/>
          </a:ln>
          <a:effectLst/>
        </p:spPr>
        <p:txBody>
          <a:bodyPr spcFirstLastPara="1" vert="horz" wrap="square" lIns="91440" tIns="45720" rIns="91440" bIns="45720" rtlCol="0" anchor="ctr" anchorCtr="0">
            <a:spAutoFit/>
          </a:bodyPr>
          <a:lstStyle/>
          <a:p>
            <a:pPr marL="185738" fontAlgn="base">
              <a:lnSpc>
                <a:spcPts val="3600"/>
              </a:lnSpc>
              <a:spcAft>
                <a:spcPct val="0"/>
              </a:spcAft>
              <a:buClr>
                <a:schemeClr val="dk1"/>
              </a:buClr>
              <a:buSzPts val="3600"/>
              <a:buFont typeface="Arial" pitchFamily="34" charset="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					</a:t>
            </a:r>
            <a:r>
              <a:rPr lang="en-US" sz="2400" b="1" dirty="0" smtClean="0">
                <a:solidFill>
                  <a:srgbClr val="C00000"/>
                </a:solidFill>
              </a:rPr>
              <a:t>Output </a:t>
            </a:r>
            <a:r>
              <a:rPr lang="en-US" sz="2400" b="1" dirty="0">
                <a:solidFill>
                  <a:srgbClr val="C00000"/>
                </a:solidFill>
              </a:rPr>
              <a:t>Labels</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12291" name="Rectangle 3"/>
          <p:cNvSpPr>
            <a:spLocks noGrp="1" noChangeArrowheads="1"/>
          </p:cNvSpPr>
          <p:nvPr>
            <p:ph type="body" idx="1"/>
          </p:nvPr>
        </p:nvSpPr>
        <p:spPr>
          <a:xfrm>
            <a:off x="152400" y="1371600"/>
            <a:ext cx="5726772" cy="5486400"/>
          </a:xfrm>
        </p:spPr>
        <p:txBody>
          <a:bodyPr>
            <a:noAutofit/>
          </a:bodyPr>
          <a:lstStyle/>
          <a:p>
            <a:pPr>
              <a:lnSpc>
                <a:spcPct val="150000"/>
              </a:lnSpc>
            </a:pPr>
            <a:r>
              <a:rPr lang="en-US" altLang="en-US" sz="1800" dirty="0" smtClean="0">
                <a:latin typeface="Arial" panose="020B0604020202020204" pitchFamily="34" charset="0"/>
                <a:ea typeface="Cambria" panose="02040503050406030204" pitchFamily="18" charset="0"/>
                <a:cs typeface="Arial" panose="020B0604020202020204" pitchFamily="34" charset="0"/>
              </a:rPr>
              <a:t>Target Concept  </a:t>
            </a: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smtClean="0">
              <a:latin typeface="Arial" panose="020B0604020202020204" pitchFamily="34" charset="0"/>
              <a:ea typeface="Cambria" panose="02040503050406030204" pitchFamily="18" charset="0"/>
              <a:cs typeface="Arial" panose="020B0604020202020204" pitchFamily="34" charset="0"/>
            </a:endParaRPr>
          </a:p>
          <a:p>
            <a:pPr>
              <a:lnSpc>
                <a:spcPct val="150000"/>
              </a:lnSpc>
            </a:pPr>
            <a:endParaRPr lang="en-US" altLang="en-US" sz="1800" dirty="0">
              <a:latin typeface="Arial" panose="020B0604020202020204" pitchFamily="34" charset="0"/>
              <a:ea typeface="Cambria" panose="02040503050406030204" pitchFamily="18" charset="0"/>
              <a:cs typeface="Arial" panose="020B0604020202020204" pitchFamily="34" charset="0"/>
            </a:endParaRPr>
          </a:p>
        </p:txBody>
      </p:sp>
      <p:sp>
        <p:nvSpPr>
          <p:cNvPr id="12292" name="Slide Number Placeholder 3"/>
          <p:cNvSpPr>
            <a:spLocks noGrp="1"/>
          </p:cNvSpPr>
          <p:nvPr>
            <p:ph type="sldNum" sz="quarter" idx="4294967295"/>
          </p:nvPr>
        </p:nvSpPr>
        <p:spPr>
          <a:xfrm>
            <a:off x="8532440" y="6237312"/>
            <a:ext cx="611560" cy="293117"/>
          </a:xfrm>
          <a:prstGeom prst="rect">
            <a:avLst/>
          </a:prstGeo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8DA68F0-60D7-4838-B086-D99AF27DBD91}" type="slidenum">
              <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rPr>
              <a:pPr marL="0" marR="0" lvl="0" indent="0" algn="l" defTabSz="914400" rtl="0" eaLnBrk="1" fontAlgn="base" latinLnBrk="0" hangingPunct="1">
                <a:lnSpc>
                  <a:spcPct val="100000"/>
                </a:lnSpc>
                <a:spcBef>
                  <a:spcPct val="0"/>
                </a:spcBef>
                <a:spcAft>
                  <a:spcPct val="0"/>
                </a:spcAft>
                <a:buClrTx/>
                <a:buSzTx/>
                <a:buFontTx/>
                <a:buNone/>
                <a:tabLst/>
                <a:defRPr/>
              </a:pPr>
              <a:t>305</a:t>
            </a:fld>
            <a:endParaRPr kumimoji="0" lang="en-US" altLang="en-US" sz="1600" b="1"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Tahoma"/>
              <a:sym typeface="Tahoma"/>
            </a:endParaRPr>
          </a:p>
        </p:txBody>
      </p:sp>
      <p:pic>
        <p:nvPicPr>
          <p:cNvPr id="6" name="Picture 5"/>
          <p:cNvPicPr>
            <a:picLocks noChangeAspect="1"/>
          </p:cNvPicPr>
          <p:nvPr/>
        </p:nvPicPr>
        <p:blipFill>
          <a:blip r:embed="rId3"/>
          <a:stretch>
            <a:fillRect/>
          </a:stretch>
        </p:blipFill>
        <p:spPr>
          <a:xfrm>
            <a:off x="133598" y="1806199"/>
            <a:ext cx="2987299" cy="2523963"/>
          </a:xfrm>
          <a:prstGeom prst="rect">
            <a:avLst/>
          </a:prstGeom>
        </p:spPr>
      </p:pic>
      <p:pic>
        <p:nvPicPr>
          <p:cNvPr id="68" name="Picture 67"/>
          <p:cNvPicPr>
            <a:picLocks noChangeAspect="1"/>
          </p:cNvPicPr>
          <p:nvPr/>
        </p:nvPicPr>
        <p:blipFill>
          <a:blip r:embed="rId4"/>
          <a:stretch>
            <a:fillRect/>
          </a:stretch>
        </p:blipFill>
        <p:spPr>
          <a:xfrm>
            <a:off x="552789" y="4254661"/>
            <a:ext cx="2462997" cy="2091109"/>
          </a:xfrm>
          <a:prstGeom prst="rect">
            <a:avLst/>
          </a:prstGeom>
        </p:spPr>
      </p:pic>
    </p:spTree>
    <p:extLst>
      <p:ext uri="{BB962C8B-B14F-4D97-AF65-F5344CB8AC3E}">
        <p14:creationId xmlns:p14="http://schemas.microsoft.com/office/powerpoint/2010/main" val="3161119169"/>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533400"/>
            <a:ext cx="8982074"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Prediction – Multi class Classification</a:t>
            </a:r>
          </a:p>
          <a:p>
            <a:pPr lvl="0"/>
            <a:r>
              <a:rPr kumimoji="0" lang="en-US" sz="2000" b="1" i="0" u="none" strike="noStrike" kern="1200" cap="none" spc="0" normalizeH="0" baseline="0" noProof="0" dirty="0" smtClean="0">
                <a:ln>
                  <a:noFill/>
                </a:ln>
                <a:solidFill>
                  <a:srgbClr val="C00000"/>
                </a:solidFill>
                <a:effectLst/>
                <a:uLnTx/>
                <a:uFillTx/>
                <a:latin typeface="Arial" panose="020B0604020202020204" pitchFamily="34" charset="0"/>
                <a:cs typeface="Arial" panose="020B0604020202020204" pitchFamily="34" charset="0"/>
              </a:rPr>
              <a:t>					One Vs </a:t>
            </a:r>
            <a:r>
              <a:rPr lang="en-US" sz="2000" b="1" dirty="0">
                <a:solidFill>
                  <a:srgbClr val="C00000"/>
                </a:solidFill>
                <a:latin typeface="Arial" panose="020B0604020202020204" pitchFamily="34" charset="0"/>
                <a:cs typeface="Arial" panose="020B0604020202020204" pitchFamily="34" charset="0"/>
              </a:rPr>
              <a:t>All </a:t>
            </a:r>
            <a:r>
              <a:rPr lang="en-US" sz="2000" b="1" dirty="0" smtClean="0">
                <a:solidFill>
                  <a:srgbClr val="C00000"/>
                </a:solidFill>
                <a:latin typeface="Arial" panose="020B0604020202020204" pitchFamily="34" charset="0"/>
                <a:cs typeface="Arial" panose="020B0604020202020204" pitchFamily="34" charset="0"/>
              </a:rPr>
              <a:t>Strategy(one-vs-rest</a:t>
            </a:r>
            <a:r>
              <a:rPr lang="en-US" sz="2000" b="1" dirty="0">
                <a:solidFill>
                  <a:srgbClr val="C00000"/>
                </a:solidFill>
                <a:latin typeface="Arial" panose="020B0604020202020204" pitchFamily="34" charset="0"/>
                <a:cs typeface="Arial" panose="020B0604020202020204" pitchFamily="34" charset="0"/>
              </a:rPr>
              <a:t>)</a:t>
            </a:r>
            <a:endPar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51" name="Content Placeholder 2"/>
          <p:cNvSpPr txBox="1">
            <a:spLocks/>
          </p:cNvSpPr>
          <p:nvPr/>
        </p:nvSpPr>
        <p:spPr>
          <a:xfrm>
            <a:off x="321140" y="2991911"/>
            <a:ext cx="2746739" cy="22576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2" name="Group 51"/>
          <p:cNvGrpSpPr/>
          <p:nvPr/>
        </p:nvGrpSpPr>
        <p:grpSpPr>
          <a:xfrm>
            <a:off x="293130" y="2611871"/>
            <a:ext cx="2033024" cy="1404642"/>
            <a:chOff x="601935" y="1690688"/>
            <a:chExt cx="3827152" cy="2707247"/>
          </a:xfrm>
        </p:grpSpPr>
        <p:cxnSp>
          <p:nvCxnSpPr>
            <p:cNvPr id="53" name="Straight Connector 5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6" name="Isosceles Triangle 55"/>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7" name="Isosceles Triangle 56"/>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8" name="Multiply 5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59" name="Multiply 5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0" name="Multiply 5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1" name="Multiply 6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2" name="Isosceles Triangle 61"/>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3" name="Isosceles Triangle 62"/>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4" name="Isosceles Triangle 63"/>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8" name="Rectangle 6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444734" y="4401176"/>
            <a:ext cx="2207002" cy="629613"/>
            <a:chOff x="968477" y="4808824"/>
            <a:chExt cx="3652950" cy="1213489"/>
          </a:xfrm>
        </p:grpSpPr>
        <p:sp>
          <p:nvSpPr>
            <p:cNvPr id="74" name="Isosceles Triangle 73"/>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5" name="Multiply 74"/>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76" name="Rectangle 75"/>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p:cNvSpPr/>
            <p:nvPr/>
          </p:nvSpPr>
          <p:spPr>
            <a:xfrm>
              <a:off x="968477" y="4808824"/>
              <a:ext cx="3652950" cy="98488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3: </a:t>
              </a:r>
            </a:p>
          </p:txBody>
        </p:sp>
      </p:grpSp>
      <mc:AlternateContent xmlns:mc="http://schemas.openxmlformats.org/markup-compatibility/2006" xmlns:a14="http://schemas.microsoft.com/office/drawing/2010/main">
        <mc:Choice Requires="a14">
          <p:sp>
            <p:nvSpPr>
              <p:cNvPr id="78" name="Rectangle 77"/>
              <p:cNvSpPr/>
              <p:nvPr/>
            </p:nvSpPr>
            <p:spPr>
              <a:xfrm>
                <a:off x="276077" y="5385873"/>
                <a:ext cx="3492071"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78" name="Rectangle 77"/>
              <p:cNvSpPr>
                <a:spLocks noRot="1" noChangeAspect="1" noMove="1" noResize="1" noEditPoints="1" noAdjustHandles="1" noChangeArrowheads="1" noChangeShapeType="1" noTextEdit="1"/>
              </p:cNvSpPr>
              <p:nvPr/>
            </p:nvSpPr>
            <p:spPr>
              <a:xfrm>
                <a:off x="276077" y="5385873"/>
                <a:ext cx="3492071" cy="364972"/>
              </a:xfrm>
              <a:prstGeom prst="rect">
                <a:avLst/>
              </a:prstGeom>
              <a:blipFill rotWithShape="0">
                <a:blip r:embed="rId4"/>
                <a:stretch>
                  <a:fillRect b="-5085"/>
                </a:stretch>
              </a:blipFill>
            </p:spPr>
            <p:txBody>
              <a:bodyPr/>
              <a:lstStyle/>
              <a:p>
                <a:r>
                  <a:rPr lang="en-IN">
                    <a:noFill/>
                  </a:rPr>
                  <a:t> </a:t>
                </a:r>
              </a:p>
            </p:txBody>
          </p:sp>
        </mc:Fallback>
      </mc:AlternateContent>
      <p:grpSp>
        <p:nvGrpSpPr>
          <p:cNvPr id="79" name="Group 78"/>
          <p:cNvGrpSpPr/>
          <p:nvPr/>
        </p:nvGrpSpPr>
        <p:grpSpPr>
          <a:xfrm>
            <a:off x="6091699" y="1447800"/>
            <a:ext cx="1828800" cy="1030494"/>
            <a:chOff x="523996" y="1690688"/>
            <a:chExt cx="4384117" cy="2673566"/>
          </a:xfrm>
        </p:grpSpPr>
        <p:cxnSp>
          <p:nvCxnSpPr>
            <p:cNvPr id="80" name="Straight Connector 7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2" name="Rectangle 81"/>
                <p:cNvSpPr/>
                <p:nvPr/>
              </p:nvSpPr>
              <p:spPr>
                <a:xfrm>
                  <a:off x="523996" y="2315674"/>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83" name="Isosceles Triangle 8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4" name="Isosceles Triangle 8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6" name="Oval 8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7" name="Oval 8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8" name="Oval 8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89" name="Isosceles Triangle 8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0" name="Isosceles Triangle 8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1" name="Isosceles Triangle 9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2" name="Oval 9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93" name="Oval 9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94" name="Isosceles Triangle 9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95" name="Rectangle 94"/>
                <p:cNvSpPr/>
                <p:nvPr/>
              </p:nvSpPr>
              <p:spPr>
                <a:xfrm>
                  <a:off x="4434676" y="3569675"/>
                  <a:ext cx="473437"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96" name="Oval 9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7" name="Oval 9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8" name="Oval 9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99" name="Oval 9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0" name="Group 99"/>
          <p:cNvGrpSpPr/>
          <p:nvPr/>
        </p:nvGrpSpPr>
        <p:grpSpPr>
          <a:xfrm>
            <a:off x="6081912" y="3097311"/>
            <a:ext cx="1835759" cy="1030494"/>
            <a:chOff x="522273" y="1690688"/>
            <a:chExt cx="4400799" cy="2673566"/>
          </a:xfrm>
        </p:grpSpPr>
        <p:cxnSp>
          <p:nvCxnSpPr>
            <p:cNvPr id="101" name="Straight Connector 10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3" name="Rectangle 102"/>
                <p:cNvSpPr/>
                <p:nvPr/>
              </p:nvSpPr>
              <p:spPr>
                <a:xfrm>
                  <a:off x="522273" y="2265832"/>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04" name="Oval 103"/>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05" name="Oval 104"/>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Oval 105"/>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7" name="Oval 106"/>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8" name="Oval 107"/>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09" name="Oval 108"/>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0" name="Oval 109"/>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1" name="Oval 110"/>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2" name="Oval 111"/>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13" name="Oval 112"/>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4" name="Oval 113"/>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15" name="Oval 114"/>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16" name="Rectangle 115"/>
                <p:cNvSpPr/>
                <p:nvPr/>
              </p:nvSpPr>
              <p:spPr>
                <a:xfrm>
                  <a:off x="4449635" y="3599591"/>
                  <a:ext cx="473437"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17" name="Rectangle 116"/>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18" name="Rectangle 117"/>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20" name="Rectangle 119"/>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21" name="Group 120"/>
          <p:cNvGrpSpPr/>
          <p:nvPr/>
        </p:nvGrpSpPr>
        <p:grpSpPr>
          <a:xfrm>
            <a:off x="6141524" y="4685359"/>
            <a:ext cx="1783276" cy="1030494"/>
            <a:chOff x="601935" y="1690688"/>
            <a:chExt cx="4274985" cy="2673566"/>
          </a:xfrm>
        </p:grpSpPr>
        <p:cxnSp>
          <p:nvCxnSpPr>
            <p:cNvPr id="122" name="Straight Connector 121"/>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4" name="Rectangle 123"/>
                <p:cNvSpPr/>
                <p:nvPr/>
              </p:nvSpPr>
              <p:spPr>
                <a:xfrm>
                  <a:off x="601935" y="2299234"/>
                  <a:ext cx="709736" cy="55240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125" name="Oval 124"/>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6" name="Oval 125"/>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7" name="Multiply 12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28" name="Multiply 12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29" name="Multiply 12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0" name="Multiply 12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1" name="Oval 130"/>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2" name="Oval 131"/>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3" name="Oval 132"/>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4" name="Multiply 133"/>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5" name="Multiply 134"/>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136" name="Oval 135"/>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137" name="Rectangle 136"/>
                <p:cNvSpPr/>
                <p:nvPr/>
              </p:nvSpPr>
              <p:spPr>
                <a:xfrm>
                  <a:off x="4403482" y="3577078"/>
                  <a:ext cx="473438" cy="55240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138" name="Oval 137"/>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39" name="Oval 138"/>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40" name="Oval 139"/>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41" name="Oval 140"/>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142" name="Straight Arrow Connector 141"/>
          <p:cNvCxnSpPr>
            <a:stCxn id="51" idx="3"/>
          </p:cNvCxnSpPr>
          <p:nvPr/>
        </p:nvCxnSpPr>
        <p:spPr>
          <a:xfrm flipV="1">
            <a:off x="3067879" y="1916334"/>
            <a:ext cx="2822771" cy="2204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51" idx="3"/>
          </p:cNvCxnSpPr>
          <p:nvPr/>
        </p:nvCxnSpPr>
        <p:spPr>
          <a:xfrm flipV="1">
            <a:off x="3067879" y="3544409"/>
            <a:ext cx="2916895" cy="576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1" idx="3"/>
          </p:cNvCxnSpPr>
          <p:nvPr/>
        </p:nvCxnSpPr>
        <p:spPr>
          <a:xfrm>
            <a:off x="3067879" y="4120746"/>
            <a:ext cx="2831768" cy="948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Rectangle 144"/>
              <p:cNvSpPr/>
              <p:nvPr/>
            </p:nvSpPr>
            <p:spPr>
              <a:xfrm>
                <a:off x="4837622" y="1890647"/>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5" name="Rectangle 144"/>
              <p:cNvSpPr>
                <a:spLocks noRot="1" noChangeAspect="1" noMove="1" noResize="1" noEditPoints="1" noAdjustHandles="1" noChangeArrowheads="1" noChangeShapeType="1" noTextEdit="1"/>
              </p:cNvSpPr>
              <p:nvPr/>
            </p:nvSpPr>
            <p:spPr>
              <a:xfrm>
                <a:off x="4837622" y="1890647"/>
                <a:ext cx="556289" cy="364972"/>
              </a:xfrm>
              <a:prstGeom prst="rect">
                <a:avLst/>
              </a:prstGeom>
              <a:blipFill rotWithShape="0">
                <a:blip r:embed="rId11"/>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5013933" y="3271113"/>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6" name="Rectangle 145"/>
              <p:cNvSpPr>
                <a:spLocks noRot="1" noChangeAspect="1" noMove="1" noResize="1" noEditPoints="1" noAdjustHandles="1" noChangeArrowheads="1" noChangeShapeType="1" noTextEdit="1"/>
              </p:cNvSpPr>
              <p:nvPr/>
            </p:nvSpPr>
            <p:spPr>
              <a:xfrm>
                <a:off x="5013933" y="3271113"/>
                <a:ext cx="556289" cy="364972"/>
              </a:xfrm>
              <a:prstGeom prst="rect">
                <a:avLst/>
              </a:prstGeom>
              <a:blipFill rotWithShape="0">
                <a:blip r:embed="rId12"/>
                <a:stretch>
                  <a:fillRect r="-9783" b="-16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4682227" y="4763241"/>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7" name="Rectangle 146"/>
              <p:cNvSpPr>
                <a:spLocks noRot="1" noChangeAspect="1" noMove="1" noResize="1" noEditPoints="1" noAdjustHandles="1" noChangeArrowheads="1" noChangeShapeType="1" noTextEdit="1"/>
              </p:cNvSpPr>
              <p:nvPr/>
            </p:nvSpPr>
            <p:spPr>
              <a:xfrm>
                <a:off x="4682227" y="4763241"/>
                <a:ext cx="556289" cy="364972"/>
              </a:xfrm>
              <a:prstGeom prst="rect">
                <a:avLst/>
              </a:prstGeom>
              <a:blipFill rotWithShape="0">
                <a:blip r:embed="rId13"/>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96076" y="5831190"/>
                <a:ext cx="3067763" cy="45467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limLow>
                      <m:limLowPr>
                        <m:ctrlPr>
                          <a:rPr kumimoji="0" lang="en-US" sz="1600" b="0" i="1" u="none" strike="noStrike" kern="1200" cap="none" spc="0" normalizeH="0" baseline="0" noProof="0" dirty="0" smtClean="0">
                            <a:ln>
                              <a:noFill/>
                            </a:ln>
                            <a:solidFill>
                              <a:prstClr val="black"/>
                            </a:solidFill>
                            <a:effectLst/>
                            <a:uLnTx/>
                            <a:uFillTx/>
                            <a:latin typeface="Cambria Math"/>
                            <a:ea typeface="+mn-ea"/>
                            <a:cs typeface="+mn-cs"/>
                          </a:rPr>
                        </m:ctrlPr>
                      </m:limLowPr>
                      <m:e>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input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x</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Predict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max</m:t>
                        </m:r>
                      </m:e>
                      <m:lim>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i</m:t>
                        </m:r>
                      </m:lim>
                    </m:limLow>
                  </m:oMath>
                </a14:m>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14:m>
                  <m:oMath xmlns:m="http://schemas.openxmlformats.org/officeDocument/2006/math">
                    <m:sSubSup>
                      <m:sSubSup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a14:m>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496076" y="5831190"/>
                <a:ext cx="3067763" cy="454676"/>
              </a:xfrm>
              <a:prstGeom prst="rect">
                <a:avLst/>
              </a:prstGeom>
              <a:blipFill rotWithShape="0">
                <a:blip r:embed="rId14"/>
                <a:stretch>
                  <a:fillRect b="-5405"/>
                </a:stretch>
              </a:blipFill>
            </p:spPr>
            <p:txBody>
              <a:bodyPr/>
              <a:lstStyle/>
              <a:p>
                <a:r>
                  <a:rPr lang="en-IN">
                    <a:noFill/>
                  </a:rPr>
                  <a:t> </a:t>
                </a:r>
              </a:p>
            </p:txBody>
          </p:sp>
        </mc:Fallback>
      </mc:AlternateContent>
      <p:sp>
        <p:nvSpPr>
          <p:cNvPr id="4" name="Rectangle 3"/>
          <p:cNvSpPr/>
          <p:nvPr/>
        </p:nvSpPr>
        <p:spPr>
          <a:xfrm>
            <a:off x="4151585" y="5714602"/>
            <a:ext cx="4572000" cy="577081"/>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050" b="1" i="0" u="none" strike="noStrike" kern="1200" cap="none" spc="0" normalizeH="0" baseline="0" noProof="0" dirty="0" smtClean="0">
                <a:ln>
                  <a:noFill/>
                </a:ln>
                <a:solidFill>
                  <a:prstClr val="black"/>
                </a:solidFill>
                <a:effectLst/>
                <a:uLnTx/>
                <a:uFillTx/>
                <a:latin typeface="Tahoma" charset="0"/>
                <a:ea typeface="+mn-ea"/>
                <a:cs typeface="+mn-cs"/>
              </a:rPr>
              <a:t>Note: </a:t>
            </a:r>
            <a:r>
              <a:rPr kumimoji="0" lang="en-IN" sz="1050" b="0" i="0" u="none" strike="noStrike" kern="1200" cap="none" spc="0" normalizeH="0" baseline="0" noProof="0" dirty="0" err="1" smtClean="0">
                <a:ln>
                  <a:noFill/>
                </a:ln>
                <a:solidFill>
                  <a:prstClr val="black"/>
                </a:solidFill>
                <a:effectLst/>
                <a:uLnTx/>
                <a:uFillTx/>
                <a:latin typeface="Tahoma" charset="0"/>
                <a:ea typeface="+mn-ea"/>
                <a:cs typeface="+mn-cs"/>
              </a:rPr>
              <a:t>Scikit</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-Learn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detects when you try to use a binary classification algorithm for a </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multi‐class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classification task, and it automatically runs </a:t>
            </a:r>
            <a:r>
              <a:rPr kumimoji="0" lang="en-IN" sz="1050" b="0" i="0" u="none" strike="noStrike" kern="1200" cap="none" spc="0" normalizeH="0" baseline="0" noProof="0" dirty="0" err="1">
                <a:ln>
                  <a:noFill/>
                </a:ln>
                <a:solidFill>
                  <a:prstClr val="black"/>
                </a:solidFill>
                <a:effectLst/>
                <a:uLnTx/>
                <a:uFillTx/>
                <a:latin typeface="Tahoma" charset="0"/>
                <a:ea typeface="+mn-ea"/>
                <a:cs typeface="+mn-cs"/>
              </a:rPr>
              <a:t>OvA</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 (except for SVM classifiers </a:t>
            </a:r>
            <a:r>
              <a:rPr kumimoji="0" lang="en-IN" sz="1050" b="0" i="0" u="none" strike="noStrike" kern="1200" cap="none" spc="0" normalizeH="0" baseline="0" noProof="0" dirty="0" smtClean="0">
                <a:ln>
                  <a:noFill/>
                </a:ln>
                <a:solidFill>
                  <a:prstClr val="black"/>
                </a:solidFill>
                <a:effectLst/>
                <a:uLnTx/>
                <a:uFillTx/>
                <a:latin typeface="Tahoma" charset="0"/>
                <a:ea typeface="+mn-ea"/>
                <a:cs typeface="+mn-cs"/>
              </a:rPr>
              <a:t>for which </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it uses </a:t>
            </a:r>
            <a:r>
              <a:rPr kumimoji="0" lang="en-IN" sz="1050" b="0" i="0" u="none" strike="noStrike" kern="1200" cap="none" spc="0" normalizeH="0" baseline="0" noProof="0" dirty="0" err="1">
                <a:ln>
                  <a:noFill/>
                </a:ln>
                <a:solidFill>
                  <a:prstClr val="black"/>
                </a:solidFill>
                <a:effectLst/>
                <a:uLnTx/>
                <a:uFillTx/>
                <a:latin typeface="Tahoma" charset="0"/>
                <a:ea typeface="+mn-ea"/>
                <a:cs typeface="+mn-cs"/>
              </a:rPr>
              <a:t>OvO</a:t>
            </a:r>
            <a:r>
              <a:rPr kumimoji="0" lang="en-IN" sz="1050" b="0" i="0" u="none" strike="noStrike" kern="1200" cap="none" spc="0" normalizeH="0" baseline="0" noProof="0" dirty="0">
                <a:ln>
                  <a:noFill/>
                </a:ln>
                <a:solidFill>
                  <a:prstClr val="black"/>
                </a:solidFill>
                <a:effectLst/>
                <a:uLnTx/>
                <a:uFillTx/>
                <a:latin typeface="Tahoma" charset="0"/>
                <a:ea typeface="+mn-ea"/>
                <a:cs typeface="+mn-cs"/>
              </a:rPr>
              <a:t>)</a:t>
            </a:r>
          </a:p>
        </p:txBody>
      </p:sp>
    </p:spTree>
    <p:extLst>
      <p:ext uri="{BB962C8B-B14F-4D97-AF65-F5344CB8AC3E}">
        <p14:creationId xmlns:p14="http://schemas.microsoft.com/office/powerpoint/2010/main" val="1589135801"/>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533400"/>
            <a:ext cx="8220074"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Prediction – Multi class Classification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C00000"/>
                </a:solidFill>
                <a:effectLst/>
                <a:uLnTx/>
                <a:uFillTx/>
                <a:latin typeface="Arial" panose="020B0604020202020204" pitchFamily="34" charset="0"/>
                <a:cs typeface="Arial" panose="020B0604020202020204" pitchFamily="34" charset="0"/>
              </a:rPr>
              <a:t>					One Vs One Strategy</a:t>
            </a:r>
            <a:endParaRPr kumimoji="0" lang="en-US" sz="2000" b="1" i="0" u="none" strike="noStrike" kern="1200" cap="none" spc="0" normalizeH="0" baseline="0" noProof="0" dirty="0">
              <a:ln>
                <a:noFill/>
              </a:ln>
              <a:solidFill>
                <a:srgbClr val="C00000"/>
              </a:solidFill>
              <a:effectLst/>
              <a:uLnTx/>
              <a:uFillTx/>
              <a:latin typeface="Arial" panose="020B0604020202020204" pitchFamily="34" charset="0"/>
              <a:cs typeface="Arial" panose="020B0604020202020204" pitchFamily="34" charset="0"/>
            </a:endParaRPr>
          </a:p>
        </p:txBody>
      </p:sp>
      <p:sp>
        <p:nvSpPr>
          <p:cNvPr id="51" name="Content Placeholder 2"/>
          <p:cNvSpPr txBox="1">
            <a:spLocks/>
          </p:cNvSpPr>
          <p:nvPr/>
        </p:nvSpPr>
        <p:spPr>
          <a:xfrm>
            <a:off x="321140" y="2991911"/>
            <a:ext cx="2746739" cy="225767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2" name="Group 51"/>
          <p:cNvGrpSpPr/>
          <p:nvPr/>
        </p:nvGrpSpPr>
        <p:grpSpPr>
          <a:xfrm>
            <a:off x="293130" y="2611871"/>
            <a:ext cx="2033024" cy="1404642"/>
            <a:chOff x="601935" y="1690688"/>
            <a:chExt cx="3827152" cy="2707247"/>
          </a:xfrm>
        </p:grpSpPr>
        <p:cxnSp>
          <p:nvCxnSpPr>
            <p:cNvPr id="53" name="Straight Connector 5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5" name="Rectangle 5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6" name="Isosceles Triangle 55"/>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7" name="Isosceles Triangle 56"/>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58" name="Multiply 5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59" name="Multiply 5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0" name="Multiply 5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1" name="Multiply 6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2" name="Isosceles Triangle 61"/>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3" name="Isosceles Triangle 62"/>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4" name="Isosceles Triangle 63"/>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68" name="Rectangle 6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73" name="Group 72"/>
          <p:cNvGrpSpPr/>
          <p:nvPr/>
        </p:nvGrpSpPr>
        <p:grpSpPr>
          <a:xfrm>
            <a:off x="444734" y="4401176"/>
            <a:ext cx="2207002" cy="629613"/>
            <a:chOff x="968477" y="4808824"/>
            <a:chExt cx="3652950" cy="1213489"/>
          </a:xfrm>
        </p:grpSpPr>
        <p:sp>
          <p:nvSpPr>
            <p:cNvPr id="74" name="Isosceles Triangle 73"/>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5" name="Multiply 74"/>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76" name="Rectangle 75"/>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77" name="Rectangle 76"/>
            <p:cNvSpPr/>
            <p:nvPr/>
          </p:nvSpPr>
          <p:spPr>
            <a:xfrm>
              <a:off x="968477" y="4808824"/>
              <a:ext cx="3652950" cy="98488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2: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Class 3: </a:t>
              </a:r>
            </a:p>
          </p:txBody>
        </p:sp>
      </p:grpSp>
      <mc:AlternateContent xmlns:mc="http://schemas.openxmlformats.org/markup-compatibility/2006" xmlns:a14="http://schemas.microsoft.com/office/drawing/2010/main">
        <mc:Choice Requires="a14">
          <p:sp>
            <p:nvSpPr>
              <p:cNvPr id="78" name="Rectangle 77"/>
              <p:cNvSpPr/>
              <p:nvPr/>
            </p:nvSpPr>
            <p:spPr>
              <a:xfrm>
                <a:off x="276077" y="5385873"/>
                <a:ext cx="3492071"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𝑃</m:t>
                      </m:r>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78" name="Rectangle 77"/>
              <p:cNvSpPr>
                <a:spLocks noRot="1" noChangeAspect="1" noMove="1" noResize="1" noEditPoints="1" noAdjustHandles="1" noChangeArrowheads="1" noChangeShapeType="1" noTextEdit="1"/>
              </p:cNvSpPr>
              <p:nvPr/>
            </p:nvSpPr>
            <p:spPr>
              <a:xfrm>
                <a:off x="276077" y="5385873"/>
                <a:ext cx="3492071" cy="364972"/>
              </a:xfrm>
              <a:prstGeom prst="rect">
                <a:avLst/>
              </a:prstGeom>
              <a:blipFill rotWithShape="0">
                <a:blip r:embed="rId4"/>
                <a:stretch>
                  <a:fillRect b="-5085"/>
                </a:stretch>
              </a:blipFill>
            </p:spPr>
            <p:txBody>
              <a:bodyPr/>
              <a:lstStyle/>
              <a:p>
                <a:r>
                  <a:rPr lang="en-IN">
                    <a:noFill/>
                  </a:rPr>
                  <a:t> </a:t>
                </a:r>
              </a:p>
            </p:txBody>
          </p:sp>
        </mc:Fallback>
      </mc:AlternateContent>
      <p:cxnSp>
        <p:nvCxnSpPr>
          <p:cNvPr id="142" name="Straight Arrow Connector 141"/>
          <p:cNvCxnSpPr>
            <a:stCxn id="51" idx="3"/>
          </p:cNvCxnSpPr>
          <p:nvPr/>
        </p:nvCxnSpPr>
        <p:spPr>
          <a:xfrm flipV="1">
            <a:off x="3067879" y="1916334"/>
            <a:ext cx="2822771" cy="2204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51" idx="3"/>
          </p:cNvCxnSpPr>
          <p:nvPr/>
        </p:nvCxnSpPr>
        <p:spPr>
          <a:xfrm flipV="1">
            <a:off x="3067879" y="3544409"/>
            <a:ext cx="2916895" cy="576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1" idx="3"/>
          </p:cNvCxnSpPr>
          <p:nvPr/>
        </p:nvCxnSpPr>
        <p:spPr>
          <a:xfrm>
            <a:off x="3067879" y="4120746"/>
            <a:ext cx="2831768" cy="9487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Rectangle 144"/>
              <p:cNvSpPr/>
              <p:nvPr/>
            </p:nvSpPr>
            <p:spPr>
              <a:xfrm>
                <a:off x="4837622" y="1890647"/>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5" name="Rectangle 144"/>
              <p:cNvSpPr>
                <a:spLocks noRot="1" noChangeAspect="1" noMove="1" noResize="1" noEditPoints="1" noAdjustHandles="1" noChangeArrowheads="1" noChangeShapeType="1" noTextEdit="1"/>
              </p:cNvSpPr>
              <p:nvPr/>
            </p:nvSpPr>
            <p:spPr>
              <a:xfrm>
                <a:off x="4837622" y="1890647"/>
                <a:ext cx="556289" cy="364972"/>
              </a:xfrm>
              <a:prstGeom prst="rect">
                <a:avLst/>
              </a:prstGeom>
              <a:blipFill rotWithShape="0">
                <a:blip r:embed="rId11"/>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Rectangle 145"/>
              <p:cNvSpPr/>
              <p:nvPr/>
            </p:nvSpPr>
            <p:spPr>
              <a:xfrm>
                <a:off x="5013933" y="3271113"/>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6" name="Rectangle 145"/>
              <p:cNvSpPr>
                <a:spLocks noRot="1" noChangeAspect="1" noMove="1" noResize="1" noEditPoints="1" noAdjustHandles="1" noChangeArrowheads="1" noChangeShapeType="1" noTextEdit="1"/>
              </p:cNvSpPr>
              <p:nvPr/>
            </p:nvSpPr>
            <p:spPr>
              <a:xfrm>
                <a:off x="5013933" y="3271113"/>
                <a:ext cx="556289" cy="364972"/>
              </a:xfrm>
              <a:prstGeom prst="rect">
                <a:avLst/>
              </a:prstGeom>
              <a:blipFill rotWithShape="0">
                <a:blip r:embed="rId12"/>
                <a:stretch>
                  <a:fillRect r="-9783" b="-169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7" name="Rectangle 146"/>
              <p:cNvSpPr/>
              <p:nvPr/>
            </p:nvSpPr>
            <p:spPr>
              <a:xfrm>
                <a:off x="4682227" y="4763241"/>
                <a:ext cx="556289" cy="36497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3</m:t>
                              </m:r>
                            </m:e>
                          </m:d>
                        </m:sup>
                      </m:sSubSup>
                      <m:d>
                        <m:d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47" name="Rectangle 146"/>
              <p:cNvSpPr>
                <a:spLocks noRot="1" noChangeAspect="1" noMove="1" noResize="1" noEditPoints="1" noAdjustHandles="1" noChangeArrowheads="1" noChangeShapeType="1" noTextEdit="1"/>
              </p:cNvSpPr>
              <p:nvPr/>
            </p:nvSpPr>
            <p:spPr>
              <a:xfrm>
                <a:off x="4682227" y="4763241"/>
                <a:ext cx="556289" cy="364972"/>
              </a:xfrm>
              <a:prstGeom prst="rect">
                <a:avLst/>
              </a:prstGeom>
              <a:blipFill rotWithShape="0">
                <a:blip r:embed="rId13"/>
                <a:stretch>
                  <a:fillRect r="-1098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96076" y="5831190"/>
                <a:ext cx="3067763" cy="454676"/>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limLow>
                      <m:limLowPr>
                        <m:ctrlPr>
                          <a:rPr kumimoji="0" lang="en-US" sz="1600" b="0" i="1" u="none" strike="noStrike" kern="1200" cap="none" spc="0" normalizeH="0" baseline="0" noProof="0" dirty="0" smtClean="0">
                            <a:ln>
                              <a:noFill/>
                            </a:ln>
                            <a:solidFill>
                              <a:prstClr val="black"/>
                            </a:solidFill>
                            <a:effectLst/>
                            <a:uLnTx/>
                            <a:uFillTx/>
                            <a:latin typeface="Cambria Math"/>
                            <a:ea typeface="+mn-ea"/>
                            <a:cs typeface="+mn-cs"/>
                          </a:rPr>
                        </m:ctrlPr>
                      </m:limLowPr>
                      <m:e>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For</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input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x</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Predict</m:t>
                        </m:r>
                        <m:r>
                          <a:rPr kumimoji="0" lang="en-US" sz="16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 </m:t>
                        </m:r>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max</m:t>
                        </m:r>
                      </m:e>
                      <m:lim>
                        <m:r>
                          <m:rPr>
                            <m:sty m:val="p"/>
                          </m:rPr>
                          <a:rPr kumimoji="0" lang="en-US" sz="16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i</m:t>
                        </m:r>
                      </m:lim>
                    </m:limLow>
                  </m:oMath>
                </a14:m>
                <a:r>
                  <a:rPr kumimoji="0" lang="en-US" sz="1600" b="0"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rPr>
                  <a:t> </a:t>
                </a:r>
                <a14:m>
                  <m:oMath xmlns:m="http://schemas.openxmlformats.org/officeDocument/2006/math">
                    <m:sSubSup>
                      <m:sSubSup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up>
                        <m:d>
                          <m:d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bSup>
                    <m:d>
                      <m:dPr>
                        <m:ctrlPr>
                          <a:rPr kumimoji="0" lang="en-US" sz="16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6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d>
                  </m:oMath>
                </a14:m>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2" name="Rectangle 1"/>
              <p:cNvSpPr>
                <a:spLocks noRot="1" noChangeAspect="1" noMove="1" noResize="1" noEditPoints="1" noAdjustHandles="1" noChangeArrowheads="1" noChangeShapeType="1" noTextEdit="1"/>
              </p:cNvSpPr>
              <p:nvPr/>
            </p:nvSpPr>
            <p:spPr>
              <a:xfrm>
                <a:off x="496076" y="5831190"/>
                <a:ext cx="3067763" cy="454676"/>
              </a:xfrm>
              <a:prstGeom prst="rect">
                <a:avLst/>
              </a:prstGeom>
              <a:blipFill rotWithShape="0">
                <a:blip r:embed="rId14"/>
                <a:stretch>
                  <a:fillRect b="-5405"/>
                </a:stretch>
              </a:blipFill>
            </p:spPr>
            <p:txBody>
              <a:bodyPr/>
              <a:lstStyle/>
              <a:p>
                <a:r>
                  <a:rPr lang="en-IN">
                    <a:noFill/>
                  </a:rPr>
                  <a:t> </a:t>
                </a:r>
              </a:p>
            </p:txBody>
          </p:sp>
        </mc:Fallback>
      </mc:AlternateContent>
      <p:sp>
        <p:nvSpPr>
          <p:cNvPr id="3" name="Rectangle 2"/>
          <p:cNvSpPr/>
          <p:nvPr/>
        </p:nvSpPr>
        <p:spPr>
          <a:xfrm>
            <a:off x="5595902" y="6167301"/>
            <a:ext cx="2191306" cy="338554"/>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 × (N – 1) / 2 classifiers</a:t>
            </a: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grpSp>
        <p:nvGrpSpPr>
          <p:cNvPr id="190" name="Group 189"/>
          <p:cNvGrpSpPr/>
          <p:nvPr/>
        </p:nvGrpSpPr>
        <p:grpSpPr>
          <a:xfrm>
            <a:off x="5967976" y="1338558"/>
            <a:ext cx="2033024" cy="1404642"/>
            <a:chOff x="601935" y="1690688"/>
            <a:chExt cx="3827152" cy="2707247"/>
          </a:xfrm>
        </p:grpSpPr>
        <p:cxnSp>
          <p:nvCxnSpPr>
            <p:cNvPr id="191" name="Straight Connector 19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2" name="Straight Connector 19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3" name="Rectangle 192"/>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194" name="Isosceles Triangle 193"/>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95" name="Isosceles Triangle 194"/>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0" name="Isosceles Triangle 199"/>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1" name="Isosceles Triangle 200"/>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2" name="Isosceles Triangle 201"/>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5" name="Isosceles Triangle 204"/>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06" name="Rectangle 205"/>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207" name="Rectangle 206"/>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8" name="Rectangle 207"/>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09" name="Rectangle 208"/>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0" name="Rectangle 209"/>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1" name="Group 210"/>
          <p:cNvGrpSpPr/>
          <p:nvPr/>
        </p:nvGrpSpPr>
        <p:grpSpPr>
          <a:xfrm>
            <a:off x="5967976" y="3084000"/>
            <a:ext cx="2033024" cy="1259400"/>
            <a:chOff x="601935" y="1970621"/>
            <a:chExt cx="3827152" cy="2427314"/>
          </a:xfrm>
        </p:grpSpPr>
        <p:cxnSp>
          <p:nvCxnSpPr>
            <p:cNvPr id="212" name="Straight Connector 211"/>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13" name="Straight Connector 212"/>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4" name="Rectangle 213"/>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215" name="Isosceles Triangle 21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6" name="Isosceles Triangle 21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7" name="Multiply 21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18" name="Multiply 21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19" name="Multiply 21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0" name="Multiply 21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1" name="Isosceles Triangle 22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2" name="Isosceles Triangle 22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3" name="Isosceles Triangle 22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24" name="Multiply 223"/>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5" name="Multiply 224"/>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26" name="Isosceles Triangle 225"/>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27" name="Rectangle 226"/>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grpSp>
      <p:grpSp>
        <p:nvGrpSpPr>
          <p:cNvPr id="232" name="Group 231"/>
          <p:cNvGrpSpPr/>
          <p:nvPr/>
        </p:nvGrpSpPr>
        <p:grpSpPr>
          <a:xfrm>
            <a:off x="6019800" y="4462758"/>
            <a:ext cx="2033024" cy="1404642"/>
            <a:chOff x="601935" y="1690688"/>
            <a:chExt cx="3827152" cy="2707247"/>
          </a:xfrm>
        </p:grpSpPr>
        <p:cxnSp>
          <p:nvCxnSpPr>
            <p:cNvPr id="233" name="Straight Connector 23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5" name="Rectangle 234"/>
                <p:cNvSpPr/>
                <p:nvPr/>
              </p:nvSpPr>
              <p:spPr>
                <a:xfrm>
                  <a:off x="601935" y="2299235"/>
                  <a:ext cx="557333" cy="410369"/>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238" name="Multiply 237"/>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39" name="Multiply 238"/>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0" name="Multiply 239"/>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1" name="Multiply 240"/>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5" name="Multiply 24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p:sp>
          <p:nvSpPr>
            <p:cNvPr id="246" name="Multiply 24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0000"/>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248" name="Rectangle 247"/>
                <p:cNvSpPr/>
                <p:nvPr/>
              </p:nvSpPr>
              <p:spPr>
                <a:xfrm>
                  <a:off x="3113024" y="3987566"/>
                  <a:ext cx="473436" cy="41036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m:oMathPara>
                  </a14:m>
                  <a:endParaRPr kumimoji="0" lang="en-US" sz="14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249" name="Rectangle 24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0" name="Rectangle 24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1" name="Rectangle 25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2" name="Rectangle 25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97054662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962500"/>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pic>
        <p:nvPicPr>
          <p:cNvPr id="6" name="Picture 5"/>
          <p:cNvPicPr>
            <a:picLocks noChangeAspect="1"/>
          </p:cNvPicPr>
          <p:nvPr/>
        </p:nvPicPr>
        <p:blipFill>
          <a:blip r:embed="rId3"/>
          <a:stretch>
            <a:fillRect/>
          </a:stretch>
        </p:blipFill>
        <p:spPr>
          <a:xfrm>
            <a:off x="4648200" y="1355334"/>
            <a:ext cx="4391025" cy="2514600"/>
          </a:xfrm>
          <a:prstGeom prst="rect">
            <a:avLst/>
          </a:prstGeom>
        </p:spPr>
      </p:pic>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grpSp>
        <p:nvGrpSpPr>
          <p:cNvPr id="8" name="Group 7"/>
          <p:cNvGrpSpPr/>
          <p:nvPr/>
        </p:nvGrpSpPr>
        <p:grpSpPr>
          <a:xfrm>
            <a:off x="228600" y="1479035"/>
            <a:ext cx="2711761" cy="2655332"/>
            <a:chOff x="7772400" y="1066800"/>
            <a:chExt cx="2711761" cy="2655332"/>
          </a:xfrm>
        </p:grpSpPr>
        <p:sp>
          <p:nvSpPr>
            <p:cNvPr id="9" name="Freeform 8"/>
            <p:cNvSpPr/>
            <p:nvPr/>
          </p:nvSpPr>
          <p:spPr>
            <a:xfrm>
              <a:off x="9308357" y="1524000"/>
              <a:ext cx="1175804" cy="1450634"/>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Freeform 9"/>
            <p:cNvSpPr/>
            <p:nvPr/>
          </p:nvSpPr>
          <p:spPr>
            <a:xfrm>
              <a:off x="8253011" y="2320886"/>
              <a:ext cx="985427" cy="1045507"/>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Oval 10"/>
            <p:cNvSpPr/>
            <p:nvPr/>
          </p:nvSpPr>
          <p:spPr>
            <a:xfrm>
              <a:off x="8488094" y="2742001"/>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76509" y="2715357"/>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707729" y="2955792"/>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658254" y="2547455"/>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9522534" y="230412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a:off x="9593829" y="185730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rot="2734294">
              <a:off x="9907319" y="213235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rot="2734294">
              <a:off x="9584012" y="211777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9144000" y="3352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20" name="TextBox 19"/>
            <p:cNvSpPr txBox="1"/>
            <p:nvPr/>
          </p:nvSpPr>
          <p:spPr>
            <a:xfrm>
              <a:off x="7772400" y="2209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21" name="Straight Arrow Connector 20"/>
            <p:cNvCxnSpPr/>
            <p:nvPr/>
          </p:nvCxnSpPr>
          <p:spPr>
            <a:xfrm flipV="1">
              <a:off x="8232405" y="1625706"/>
              <a:ext cx="0" cy="192631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124534" y="3404192"/>
              <a:ext cx="221307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34400" y="1066800"/>
              <a:ext cx="1447800" cy="338554"/>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Generative</a:t>
              </a:r>
              <a:endParaRPr lang="en-US" b="1" dirty="0">
                <a:latin typeface="Helvetica" panose="020B0604020202020204" pitchFamily="34" charset="0"/>
                <a:cs typeface="Helvetica" panose="020B0604020202020204" pitchFamily="34" charset="0"/>
              </a:endParaRPr>
            </a:p>
          </p:txBody>
        </p:sp>
      </p:grpSp>
      <p:graphicFrame>
        <p:nvGraphicFramePr>
          <p:cNvPr id="24" name="Object 4"/>
          <p:cNvGraphicFramePr>
            <a:graphicFrameLocks noChangeAspect="1"/>
          </p:cNvGraphicFramePr>
          <p:nvPr>
            <p:extLst>
              <p:ext uri="{D42A27DB-BD31-4B8C-83A1-F6EECF244321}">
                <p14:modId xmlns:p14="http://schemas.microsoft.com/office/powerpoint/2010/main" val="3926109969"/>
              </p:ext>
            </p:extLst>
          </p:nvPr>
        </p:nvGraphicFramePr>
        <p:xfrm>
          <a:off x="259142" y="4654520"/>
          <a:ext cx="2951278" cy="580859"/>
        </p:xfrm>
        <a:graphic>
          <a:graphicData uri="http://schemas.openxmlformats.org/presentationml/2006/ole">
            <mc:AlternateContent xmlns:mc="http://schemas.openxmlformats.org/markup-compatibility/2006">
              <mc:Choice xmlns:v="urn:schemas-microsoft-com:vml" Requires="v">
                <p:oleObj spid="_x0000_s22535" name="Equation" r:id="rId4" imgW="2717800" imgH="431800" progId="Equation.3">
                  <p:embed/>
                </p:oleObj>
              </mc:Choice>
              <mc:Fallback>
                <p:oleObj name="Equation" r:id="rId4" imgW="2717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142" y="4654520"/>
                        <a:ext cx="2951278" cy="580859"/>
                      </a:xfrm>
                      <a:prstGeom prst="rect">
                        <a:avLst/>
                      </a:prstGeom>
                      <a:noFill/>
                      <a:ln w="57150" cmpd="thickThin">
                        <a:noFill/>
                        <a:miter lim="800000"/>
                        <a:headEnd/>
                        <a:tailEnd/>
                      </a:ln>
                      <a:effectLst/>
                      <a:extLst/>
                    </p:spPr>
                  </p:pic>
                </p:oleObj>
              </mc:Fallback>
            </mc:AlternateContent>
          </a:graphicData>
        </a:graphic>
      </p:graphicFrame>
      <p:sp>
        <p:nvSpPr>
          <p:cNvPr id="26" name="Rectangle 25"/>
          <p:cNvSpPr/>
          <p:nvPr/>
        </p:nvSpPr>
        <p:spPr>
          <a:xfrm>
            <a:off x="259142" y="5231906"/>
            <a:ext cx="4922458" cy="1569660"/>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Known </a:t>
            </a:r>
            <a:r>
              <a:rPr lang="en-US" dirty="0">
                <a:latin typeface="Arial" panose="020B0604020202020204" pitchFamily="34" charset="0"/>
                <a:cs typeface="Arial" panose="020B0604020202020204" pitchFamily="34" charset="0"/>
              </a:rPr>
              <a:t>as generative models, because by sampling from them it is possible to generate synthetic data points in the input space</a:t>
            </a:r>
            <a:r>
              <a:rPr lang="en-US" dirty="0" smtClean="0">
                <a:latin typeface="Arial" panose="020B0604020202020204" pitchFamily="34" charset="0"/>
                <a:cs typeface="Arial" panose="020B0604020202020204" pitchFamily="34" charset="0"/>
              </a:rPr>
              <a:t>.</a:t>
            </a:r>
          </a:p>
          <a:p>
            <a:r>
              <a:rPr lang="en-IN" spc="-50" dirty="0" err="1" smtClean="0">
                <a:cs typeface="Tahoma"/>
              </a:rPr>
              <a:t>Eg</a:t>
            </a:r>
            <a:r>
              <a:rPr lang="en-IN" spc="-50" dirty="0" smtClean="0">
                <a:cs typeface="Tahoma"/>
              </a:rPr>
              <a:t>., Gaussians</a:t>
            </a:r>
            <a:r>
              <a:rPr lang="en-IN" spc="-50" dirty="0">
                <a:cs typeface="Tahoma"/>
              </a:rPr>
              <a:t>, </a:t>
            </a:r>
            <a:r>
              <a:rPr lang="en-IN" b="1" spc="-50" dirty="0">
                <a:cs typeface="Tahoma"/>
              </a:rPr>
              <a:t>Naïve Bayes</a:t>
            </a:r>
            <a:r>
              <a:rPr lang="en-IN" spc="-50" dirty="0">
                <a:cs typeface="Tahoma"/>
              </a:rPr>
              <a:t>, Mixtures of multinomials </a:t>
            </a:r>
            <a:r>
              <a:rPr lang="en-IN" b="1" spc="-50" dirty="0">
                <a:cs typeface="Tahoma"/>
              </a:rPr>
              <a:t>, Mixtures of Gaussians</a:t>
            </a:r>
            <a:r>
              <a:rPr lang="en-IN" spc="-50" dirty="0">
                <a:cs typeface="Tahoma"/>
              </a:rPr>
              <a:t>, Bayesian networks</a:t>
            </a:r>
            <a:endParaRPr lang="en-US" dirty="0" smtClean="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3614200"/>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962500"/>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26" name="Rectangle 25"/>
          <p:cNvSpPr/>
          <p:nvPr/>
        </p:nvSpPr>
        <p:spPr>
          <a:xfrm>
            <a:off x="323148" y="5442103"/>
            <a:ext cx="4922458" cy="10772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Logistic regression, SVMs , tree based classifiers (e.g. decision tree) Traditional neural networks, </a:t>
            </a:r>
            <a:r>
              <a:rPr lang="en-US" dirty="0">
                <a:latin typeface="Arial" panose="020B0604020202020204" pitchFamily="34" charset="0"/>
                <a:cs typeface="Arial" panose="020B0604020202020204" pitchFamily="34" charset="0"/>
              </a:rPr>
              <a:t>Nearest neighbor</a:t>
            </a:r>
          </a:p>
          <a:p>
            <a:endParaRPr lang="en-IN" dirty="0">
              <a:latin typeface="Arial" panose="020B0604020202020204" pitchFamily="34" charset="0"/>
              <a:cs typeface="Arial" panose="020B0604020202020204" pitchFamily="34" charset="0"/>
            </a:endParaRPr>
          </a:p>
        </p:txBody>
      </p:sp>
      <p:grpSp>
        <p:nvGrpSpPr>
          <p:cNvPr id="25" name="Group 24"/>
          <p:cNvGrpSpPr/>
          <p:nvPr/>
        </p:nvGrpSpPr>
        <p:grpSpPr>
          <a:xfrm>
            <a:off x="228600" y="1442972"/>
            <a:ext cx="3501811" cy="2655332"/>
            <a:chOff x="7848600" y="3810000"/>
            <a:chExt cx="3501811" cy="2655332"/>
          </a:xfrm>
        </p:grpSpPr>
        <p:sp>
          <p:nvSpPr>
            <p:cNvPr id="27" name="Oval 26"/>
            <p:cNvSpPr/>
            <p:nvPr/>
          </p:nvSpPr>
          <p:spPr>
            <a:xfrm>
              <a:off x="8553403" y="5459425"/>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981484" y="5430969"/>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795467" y="5687757"/>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740940" y="5251646"/>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rot="2734294">
              <a:off x="9697164" y="4987988"/>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rot="2734294">
              <a:off x="9775740" y="4510776"/>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rot="2734294">
              <a:off x="10121245" y="4804532"/>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rot="2734294">
              <a:off x="9764921" y="4788960"/>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296400" y="60960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36" name="TextBox 35"/>
            <p:cNvSpPr txBox="1"/>
            <p:nvPr/>
          </p:nvSpPr>
          <p:spPr>
            <a:xfrm>
              <a:off x="7848600" y="4964601"/>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37" name="Straight Arrow Connector 36"/>
            <p:cNvCxnSpPr/>
            <p:nvPr/>
          </p:nvCxnSpPr>
          <p:spPr>
            <a:xfrm flipV="1">
              <a:off x="8271601" y="4267200"/>
              <a:ext cx="0" cy="205734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152714" y="6166657"/>
              <a:ext cx="243908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534400" y="4267200"/>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906000" y="5334000"/>
              <a:ext cx="1444411"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Decision Boundary</a:t>
              </a:r>
            </a:p>
          </p:txBody>
        </p:sp>
        <p:sp>
          <p:nvSpPr>
            <p:cNvPr id="41" name="TextBox 40"/>
            <p:cNvSpPr txBox="1"/>
            <p:nvPr/>
          </p:nvSpPr>
          <p:spPr>
            <a:xfrm>
              <a:off x="8382000" y="3810000"/>
              <a:ext cx="1981200" cy="369332"/>
            </a:xfrm>
            <a:prstGeom prst="rect">
              <a:avLst/>
            </a:prstGeom>
            <a:noFill/>
          </p:spPr>
          <p:txBody>
            <a:bodyPr wrap="square" rtlCol="0">
              <a:spAutoFit/>
            </a:bodyPr>
            <a:lstStyle/>
            <a:p>
              <a:r>
                <a:rPr lang="en-US" b="1" dirty="0" smtClean="0">
                  <a:latin typeface="Helvetica" panose="020B0604020202020204" pitchFamily="34" charset="0"/>
                  <a:cs typeface="Helvetica" panose="020B0604020202020204" pitchFamily="34" charset="0"/>
                </a:rPr>
                <a:t>Discriminative</a:t>
              </a:r>
              <a:endParaRPr lang="en-US" b="1" dirty="0">
                <a:latin typeface="Helvetica" panose="020B0604020202020204" pitchFamily="34" charset="0"/>
                <a:cs typeface="Helvetica" panose="020B0604020202020204" pitchFamily="34" charset="0"/>
              </a:endParaRPr>
            </a:p>
          </p:txBody>
        </p:sp>
        <p:sp>
          <p:nvSpPr>
            <p:cNvPr id="42" name="TextBox 41"/>
            <p:cNvSpPr txBox="1"/>
            <p:nvPr/>
          </p:nvSpPr>
          <p:spPr>
            <a:xfrm>
              <a:off x="10058400" y="4343400"/>
              <a:ext cx="521297" cy="369332"/>
            </a:xfrm>
            <a:prstGeom prst="rect">
              <a:avLst/>
            </a:prstGeom>
            <a:noFill/>
          </p:spPr>
          <p:txBody>
            <a:bodyPr wrap="none" rtlCol="0">
              <a:spAutoFit/>
            </a:bodyPr>
            <a:lstStyle/>
            <a:p>
              <a:r>
                <a:rPr lang="en-IN" dirty="0"/>
                <a:t>y</a:t>
              </a:r>
              <a:r>
                <a:rPr lang="en-IN" dirty="0" smtClean="0"/>
                <a:t>=1</a:t>
              </a:r>
              <a:endParaRPr lang="en-IN" dirty="0"/>
            </a:p>
          </p:txBody>
        </p:sp>
        <p:sp>
          <p:nvSpPr>
            <p:cNvPr id="43" name="TextBox 42"/>
            <p:cNvSpPr txBox="1"/>
            <p:nvPr/>
          </p:nvSpPr>
          <p:spPr>
            <a:xfrm>
              <a:off x="8991600" y="5638800"/>
              <a:ext cx="521297" cy="369332"/>
            </a:xfrm>
            <a:prstGeom prst="rect">
              <a:avLst/>
            </a:prstGeom>
            <a:noFill/>
          </p:spPr>
          <p:txBody>
            <a:bodyPr wrap="none" rtlCol="0">
              <a:spAutoFit/>
            </a:bodyPr>
            <a:lstStyle/>
            <a:p>
              <a:r>
                <a:rPr lang="en-IN" dirty="0" smtClean="0"/>
                <a:t>y=0</a:t>
              </a:r>
              <a:endParaRPr lang="en-IN" dirty="0"/>
            </a:p>
          </p:txBody>
        </p:sp>
      </p:grpSp>
      <mc:AlternateContent xmlns:mc="http://schemas.openxmlformats.org/markup-compatibility/2006" xmlns:a14="http://schemas.microsoft.com/office/drawing/2010/main">
        <mc:Choice Requires="a14">
          <p:sp>
            <p:nvSpPr>
              <p:cNvPr id="44" name="Rectangle 43"/>
              <p:cNvSpPr/>
              <p:nvPr/>
            </p:nvSpPr>
            <p:spPr>
              <a:xfrm>
                <a:off x="809687" y="4329116"/>
                <a:ext cx="1733423"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a:latin typeface="Cambria Math"/>
                              <a:ea typeface="ＭＳ Ｐゴシック" panose="020B0600070205080204" pitchFamily="34" charset="-128"/>
                            </a:rPr>
                          </m:ctrlPr>
                        </m:sSubPr>
                        <m:e>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a:ea typeface="ＭＳ Ｐゴシック" panose="020B0600070205080204" pitchFamily="34" charset="-128"/>
                                </a:rPr>
                              </m:ctrlPr>
                            </m:sSubPr>
                            <m:e>
                              <m:sSub>
                                <m:sSubPr>
                                  <m:ctrlPr>
                                    <a:rPr lang="en-IN" altLang="en-US" i="1">
                                      <a:latin typeface="Cambria Math"/>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m:t>
                          </m:r>
                          <m:r>
                            <a:rPr lang="en-IN" altLang="en-US" i="1">
                              <a:latin typeface="Cambria Math" panose="02040503050406030204" pitchFamily="18" charset="0"/>
                              <a:ea typeface="ＭＳ Ｐゴシック" panose="020B0600070205080204" pitchFamily="34" charset="-128"/>
                            </a:rPr>
                            <m:t>0</m:t>
                          </m:r>
                        </m:e>
                      </m:nary>
                    </m:oMath>
                  </m:oMathPara>
                </a14:m>
                <a:endParaRPr lang="en-IN" dirty="0"/>
              </a:p>
            </p:txBody>
          </p:sp>
        </mc:Choice>
        <mc:Fallback xmlns="">
          <p:sp>
            <p:nvSpPr>
              <p:cNvPr id="44" name="Rectangle 43"/>
              <p:cNvSpPr>
                <a:spLocks noRot="1" noChangeAspect="1" noMove="1" noResize="1" noEditPoints="1" noAdjustHandles="1" noChangeArrowheads="1" noChangeShapeType="1" noTextEdit="1"/>
              </p:cNvSpPr>
              <p:nvPr/>
            </p:nvSpPr>
            <p:spPr>
              <a:xfrm>
                <a:off x="809687" y="4329116"/>
                <a:ext cx="1733423" cy="68980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809688" y="4872796"/>
                <a:ext cx="1733423"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a:ea typeface="ＭＳ Ｐゴシック" panose="020B0600070205080204" pitchFamily="34" charset="-128"/>
                            </a:rPr>
                          </m:ctrlPr>
                        </m:sSubPr>
                        <m:e>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a:ea typeface="ＭＳ Ｐゴシック" panose="020B0600070205080204" pitchFamily="34" charset="-128"/>
                                </a:rPr>
                              </m:ctrlPr>
                            </m:sSubPr>
                            <m:e>
                              <m:sSub>
                                <m:sSubPr>
                                  <m:ctrlPr>
                                    <a:rPr lang="en-IN" altLang="en-US" i="1">
                                      <a:latin typeface="Cambria Math"/>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r>
                            <a:rPr lang="en-US" altLang="en-US" b="0" i="1" smtClean="0">
                              <a:latin typeface="Cambria Math" panose="02040503050406030204" pitchFamily="18" charset="0"/>
                              <a:ea typeface="ＭＳ Ｐゴシック" panose="020B0600070205080204" pitchFamily="34" charset="-128"/>
                            </a:rPr>
                            <m:t>&lt;</m:t>
                          </m:r>
                          <m:r>
                            <a:rPr lang="en-IN" altLang="en-US" i="1">
                              <a:latin typeface="Cambria Math" panose="02040503050406030204" pitchFamily="18" charset="0"/>
                              <a:ea typeface="ＭＳ Ｐゴシック" panose="020B0600070205080204" pitchFamily="34" charset="-128"/>
                            </a:rPr>
                            <m:t>0</m:t>
                          </m:r>
                        </m:e>
                      </m:nary>
                    </m:oMath>
                  </m:oMathPara>
                </a14:m>
                <a:endParaRPr lang="en-IN" dirty="0"/>
              </a:p>
            </p:txBody>
          </p:sp>
        </mc:Choice>
        <mc:Fallback xmlns="">
          <p:sp>
            <p:nvSpPr>
              <p:cNvPr id="45" name="Rectangle 44"/>
              <p:cNvSpPr>
                <a:spLocks noRot="1" noChangeAspect="1" noMove="1" noResize="1" noEditPoints="1" noAdjustHandles="1" noChangeArrowheads="1" noChangeShapeType="1" noTextEdit="1"/>
              </p:cNvSpPr>
              <p:nvPr/>
            </p:nvSpPr>
            <p:spPr>
              <a:xfrm>
                <a:off x="809688" y="4872796"/>
                <a:ext cx="1733423" cy="689804"/>
              </a:xfrm>
              <a:prstGeom prst="rect">
                <a:avLst/>
              </a:prstGeom>
              <a:blipFill>
                <a:blip r:embed="rId3"/>
                <a:stretch>
                  <a:fillRect/>
                </a:stretch>
              </a:blipFill>
            </p:spPr>
            <p:txBody>
              <a:bodyPr/>
              <a:lstStyle/>
              <a:p>
                <a:r>
                  <a:rPr lang="en-IN">
                    <a:noFill/>
                  </a:rPr>
                  <a:t> </a:t>
                </a:r>
              </a:p>
            </p:txBody>
          </p:sp>
        </mc:Fallback>
      </mc:AlternateContent>
      <p:pic>
        <p:nvPicPr>
          <p:cNvPr id="3" name="Picture 2"/>
          <p:cNvPicPr>
            <a:picLocks noChangeAspect="1"/>
          </p:cNvPicPr>
          <p:nvPr/>
        </p:nvPicPr>
        <p:blipFill>
          <a:blip r:embed="rId4"/>
          <a:stretch>
            <a:fillRect/>
          </a:stretch>
        </p:blipFill>
        <p:spPr>
          <a:xfrm>
            <a:off x="4062957" y="2759096"/>
            <a:ext cx="1700931" cy="1847248"/>
          </a:xfrm>
          <a:prstGeom prst="rect">
            <a:avLst/>
          </a:prstGeom>
        </p:spPr>
      </p:pic>
      <p:pic>
        <p:nvPicPr>
          <p:cNvPr id="47" name="Content Placeholder 3"/>
          <p:cNvPicPr>
            <a:picLocks noGrp="1" noChangeAspect="1"/>
          </p:cNvPicPr>
          <p:nvPr>
            <p:ph idx="1"/>
          </p:nvPr>
        </p:nvPicPr>
        <p:blipFill>
          <a:blip r:embed="rId5"/>
          <a:stretch>
            <a:fillRect/>
          </a:stretch>
        </p:blipFill>
        <p:spPr>
          <a:xfrm>
            <a:off x="4524646" y="1363189"/>
            <a:ext cx="3857354" cy="2243047"/>
          </a:xfrm>
          <a:prstGeom prst="rect">
            <a:avLst/>
          </a:prstGeom>
        </p:spPr>
      </p:pic>
    </p:spTree>
    <p:extLst>
      <p:ext uri="{BB962C8B-B14F-4D97-AF65-F5344CB8AC3E}">
        <p14:creationId xmlns:p14="http://schemas.microsoft.com/office/powerpoint/2010/main" val="28195970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31"/>
          <p:cNvSpPr txBox="1">
            <a:spLocks noGrp="1"/>
          </p:cNvSpPr>
          <p:nvPr>
            <p:ph type="title"/>
          </p:nvPr>
        </p:nvSpPr>
        <p:spPr>
          <a:xfrm>
            <a:off x="57309" y="605900"/>
            <a:ext cx="67824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Supervised Learning: Regression</a:t>
            </a:r>
            <a:endParaRPr sz="3600" b="1"/>
          </a:p>
        </p:txBody>
      </p:sp>
      <p:sp>
        <p:nvSpPr>
          <p:cNvPr id="711" name="Google Shape;711;p31"/>
          <p:cNvSpPr txBox="1"/>
          <p:nvPr/>
        </p:nvSpPr>
        <p:spPr>
          <a:xfrm>
            <a:off x="612150" y="787400"/>
            <a:ext cx="7977600" cy="1926600"/>
          </a:xfrm>
          <a:prstGeom prst="rect">
            <a:avLst/>
          </a:prstGeom>
          <a:noFill/>
          <a:ln>
            <a:noFill/>
          </a:ln>
        </p:spPr>
        <p:txBody>
          <a:bodyPr spcFirstLastPara="1" wrap="square" lIns="0" tIns="109200" rIns="0" bIns="0" anchor="t" anchorCtr="0">
            <a:noAutofit/>
          </a:bodyPr>
          <a:lstStyle/>
          <a:p>
            <a:pPr marL="355600" marR="0" lvl="0" indent="-139700" algn="l" rtl="0">
              <a:lnSpc>
                <a:spcPct val="100000"/>
              </a:lnSpc>
              <a:spcBef>
                <a:spcPts val="0"/>
              </a:spcBef>
              <a:spcAft>
                <a:spcPts val="0"/>
              </a:spcAft>
              <a:buClr>
                <a:schemeClr val="dk1"/>
              </a:buClr>
              <a:buSzPts val="3200"/>
              <a:buFont typeface="Arial"/>
              <a:buNone/>
            </a:pP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a:t>
            </a: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Learn a function </a:t>
            </a:r>
            <a:r>
              <a:rPr lang="en-US" sz="3200" i="1">
                <a:solidFill>
                  <a:schemeClr val="dk1"/>
                </a:solidFill>
                <a:latin typeface="Times New Roman"/>
                <a:ea typeface="Times New Roman"/>
                <a:cs typeface="Times New Roman"/>
                <a:sym typeface="Times New Roman"/>
              </a:rPr>
              <a:t>f</a:t>
            </a:r>
            <a:r>
              <a:rPr lang="en-US" sz="3200">
                <a:solidFill>
                  <a:schemeClr val="dk1"/>
                </a:solidFill>
                <a:latin typeface="Trebuchet MS"/>
                <a:ea typeface="Trebuchet MS"/>
                <a:cs typeface="Trebuchet MS"/>
                <a:sym typeface="Trebuchet MS"/>
              </a:rPr>
              <a:t>(</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 to predict </a:t>
            </a:r>
            <a:r>
              <a:rPr lang="en-US" sz="3200" i="1">
                <a:solidFill>
                  <a:schemeClr val="dk1"/>
                </a:solidFill>
                <a:latin typeface="Times New Roman"/>
                <a:ea typeface="Times New Roman"/>
                <a:cs typeface="Times New Roman"/>
                <a:sym typeface="Times New Roman"/>
              </a:rPr>
              <a:t>y </a:t>
            </a: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endParaRPr sz="3200">
              <a:solidFill>
                <a:schemeClr val="dk1"/>
              </a:solidFill>
              <a:latin typeface="Times New Roman"/>
              <a:ea typeface="Times New Roman"/>
              <a:cs typeface="Times New Roman"/>
              <a:sym typeface="Times New Roman"/>
            </a:endParaRPr>
          </a:p>
        </p:txBody>
      </p:sp>
      <p:sp>
        <p:nvSpPr>
          <p:cNvPr id="712" name="Google Shape;712;p31"/>
          <p:cNvSpPr/>
          <p:nvPr/>
        </p:nvSpPr>
        <p:spPr>
          <a:xfrm>
            <a:off x="2470315" y="5333998"/>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3" name="Google Shape;713;p31"/>
          <p:cNvSpPr/>
          <p:nvPr/>
        </p:nvSpPr>
        <p:spPr>
          <a:xfrm>
            <a:off x="2470315" y="50291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4" name="Google Shape;714;p31"/>
          <p:cNvSpPr/>
          <p:nvPr/>
        </p:nvSpPr>
        <p:spPr>
          <a:xfrm>
            <a:off x="2470315" y="47243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5" name="Google Shape;715;p31"/>
          <p:cNvSpPr/>
          <p:nvPr/>
        </p:nvSpPr>
        <p:spPr>
          <a:xfrm>
            <a:off x="2470315" y="44068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6" name="Google Shape;716;p31"/>
          <p:cNvSpPr/>
          <p:nvPr/>
        </p:nvSpPr>
        <p:spPr>
          <a:xfrm>
            <a:off x="2470315" y="4102097"/>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7" name="Google Shape;717;p31"/>
          <p:cNvSpPr/>
          <p:nvPr/>
        </p:nvSpPr>
        <p:spPr>
          <a:xfrm>
            <a:off x="2470315" y="3797301"/>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8" name="Google Shape;718;p31"/>
          <p:cNvSpPr/>
          <p:nvPr/>
        </p:nvSpPr>
        <p:spPr>
          <a:xfrm>
            <a:off x="2470315" y="34925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19" name="Google Shape;719;p31"/>
          <p:cNvSpPr/>
          <p:nvPr/>
        </p:nvSpPr>
        <p:spPr>
          <a:xfrm>
            <a:off x="2470315" y="3187700"/>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0" name="Google Shape;720;p31"/>
          <p:cNvSpPr/>
          <p:nvPr/>
        </p:nvSpPr>
        <p:spPr>
          <a:xfrm>
            <a:off x="2470315" y="2873946"/>
            <a:ext cx="4928234" cy="0"/>
          </a:xfrm>
          <a:custGeom>
            <a:avLst/>
            <a:gdLst/>
            <a:ahLst/>
            <a:cxnLst/>
            <a:rect l="l" t="t" r="r" b="b"/>
            <a:pathLst>
              <a:path w="4928234" h="120000" extrusionOk="0">
                <a:moveTo>
                  <a:pt x="0" y="0"/>
                </a:moveTo>
                <a:lnTo>
                  <a:pt x="4928192" y="0"/>
                </a:lnTo>
              </a:path>
            </a:pathLst>
          </a:custGeom>
          <a:noFill/>
          <a:ln w="127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1" name="Google Shape;721;p31"/>
          <p:cNvSpPr/>
          <p:nvPr/>
        </p:nvSpPr>
        <p:spPr>
          <a:xfrm>
            <a:off x="2470315" y="2873946"/>
            <a:ext cx="0" cy="2767329"/>
          </a:xfrm>
          <a:custGeom>
            <a:avLst/>
            <a:gdLst/>
            <a:ahLst/>
            <a:cxnLst/>
            <a:rect l="l" t="t" r="r" b="b"/>
            <a:pathLst>
              <a:path w="120000" h="2767329" extrusionOk="0">
                <a:moveTo>
                  <a:pt x="0" y="2767181"/>
                </a:moveTo>
                <a:lnTo>
                  <a:pt x="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2" name="Google Shape;722;p31"/>
          <p:cNvSpPr/>
          <p:nvPr/>
        </p:nvSpPr>
        <p:spPr>
          <a:xfrm>
            <a:off x="2413889" y="564112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3" name="Google Shape;723;p31"/>
          <p:cNvSpPr/>
          <p:nvPr/>
        </p:nvSpPr>
        <p:spPr>
          <a:xfrm>
            <a:off x="2413889" y="5333998"/>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4" name="Google Shape;724;p31"/>
          <p:cNvSpPr/>
          <p:nvPr/>
        </p:nvSpPr>
        <p:spPr>
          <a:xfrm>
            <a:off x="2413889" y="50291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5" name="Google Shape;725;p31"/>
          <p:cNvSpPr/>
          <p:nvPr/>
        </p:nvSpPr>
        <p:spPr>
          <a:xfrm>
            <a:off x="2413889" y="47243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6" name="Google Shape;726;p31"/>
          <p:cNvSpPr/>
          <p:nvPr/>
        </p:nvSpPr>
        <p:spPr>
          <a:xfrm>
            <a:off x="2413889" y="44068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7" name="Google Shape;727;p31"/>
          <p:cNvSpPr/>
          <p:nvPr/>
        </p:nvSpPr>
        <p:spPr>
          <a:xfrm>
            <a:off x="2413889" y="4102097"/>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8" name="Google Shape;728;p31"/>
          <p:cNvSpPr/>
          <p:nvPr/>
        </p:nvSpPr>
        <p:spPr>
          <a:xfrm>
            <a:off x="2413889" y="3797301"/>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29" name="Google Shape;729;p31"/>
          <p:cNvSpPr/>
          <p:nvPr/>
        </p:nvSpPr>
        <p:spPr>
          <a:xfrm>
            <a:off x="2413889" y="34925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0" name="Google Shape;730;p31"/>
          <p:cNvSpPr/>
          <p:nvPr/>
        </p:nvSpPr>
        <p:spPr>
          <a:xfrm>
            <a:off x="2413889" y="3187700"/>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1" name="Google Shape;731;p31"/>
          <p:cNvSpPr/>
          <p:nvPr/>
        </p:nvSpPr>
        <p:spPr>
          <a:xfrm>
            <a:off x="2413889" y="2873946"/>
            <a:ext cx="56514" cy="0"/>
          </a:xfrm>
          <a:custGeom>
            <a:avLst/>
            <a:gdLst/>
            <a:ahLst/>
            <a:cxnLst/>
            <a:rect l="l" t="t" r="r" b="b"/>
            <a:pathLst>
              <a:path w="56514" h="120000" extrusionOk="0">
                <a:moveTo>
                  <a:pt x="0" y="0"/>
                </a:moveTo>
                <a:lnTo>
                  <a:pt x="56430"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2" name="Google Shape;732;p31"/>
          <p:cNvSpPr/>
          <p:nvPr/>
        </p:nvSpPr>
        <p:spPr>
          <a:xfrm>
            <a:off x="2470315" y="5641129"/>
            <a:ext cx="4928234" cy="0"/>
          </a:xfrm>
          <a:custGeom>
            <a:avLst/>
            <a:gdLst/>
            <a:ahLst/>
            <a:cxnLst/>
            <a:rect l="l" t="t" r="r" b="b"/>
            <a:pathLst>
              <a:path w="4928234" h="120000" extrusionOk="0">
                <a:moveTo>
                  <a:pt x="0" y="0"/>
                </a:moveTo>
                <a:lnTo>
                  <a:pt x="4928192" y="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3" name="Google Shape;733;p31"/>
          <p:cNvSpPr/>
          <p:nvPr/>
        </p:nvSpPr>
        <p:spPr>
          <a:xfrm>
            <a:off x="2470315"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4" name="Google Shape;734;p31"/>
          <p:cNvSpPr/>
          <p:nvPr/>
        </p:nvSpPr>
        <p:spPr>
          <a:xfrm>
            <a:off x="34543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5" name="Google Shape;735;p31"/>
          <p:cNvSpPr/>
          <p:nvPr/>
        </p:nvSpPr>
        <p:spPr>
          <a:xfrm>
            <a:off x="44449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6" name="Google Shape;736;p31"/>
          <p:cNvSpPr/>
          <p:nvPr/>
        </p:nvSpPr>
        <p:spPr>
          <a:xfrm>
            <a:off x="5422896"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7" name="Google Shape;737;p31"/>
          <p:cNvSpPr/>
          <p:nvPr/>
        </p:nvSpPr>
        <p:spPr>
          <a:xfrm>
            <a:off x="6413497"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8" name="Google Shape;738;p31"/>
          <p:cNvSpPr/>
          <p:nvPr/>
        </p:nvSpPr>
        <p:spPr>
          <a:xfrm>
            <a:off x="7398508" y="5641129"/>
            <a:ext cx="0" cy="56514"/>
          </a:xfrm>
          <a:custGeom>
            <a:avLst/>
            <a:gdLst/>
            <a:ahLst/>
            <a:cxnLst/>
            <a:rect l="l" t="t" r="r" b="b"/>
            <a:pathLst>
              <a:path w="120000" h="56514" extrusionOk="0">
                <a:moveTo>
                  <a:pt x="0" y="0"/>
                </a:moveTo>
                <a:lnTo>
                  <a:pt x="0" y="56430"/>
                </a:lnTo>
              </a:path>
            </a:pathLst>
          </a:custGeom>
          <a:noFill/>
          <a:ln w="12700" cap="flat" cmpd="sng">
            <a:solidFill>
              <a:srgbClr val="86868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39" name="Google Shape;739;p31"/>
          <p:cNvSpPr/>
          <p:nvPr/>
        </p:nvSpPr>
        <p:spPr>
          <a:xfrm>
            <a:off x="3238500" y="3327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0" name="Google Shape;740;p31"/>
          <p:cNvSpPr/>
          <p:nvPr/>
        </p:nvSpPr>
        <p:spPr>
          <a:xfrm>
            <a:off x="3340100" y="3136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1" name="Google Shape;741;p31"/>
          <p:cNvSpPr/>
          <p:nvPr/>
        </p:nvSpPr>
        <p:spPr>
          <a:xfrm>
            <a:off x="3429000" y="33147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2" name="Google Shape;742;p31"/>
          <p:cNvSpPr/>
          <p:nvPr/>
        </p:nvSpPr>
        <p:spPr>
          <a:xfrm>
            <a:off x="35306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3" name="Google Shape;743;p31"/>
          <p:cNvSpPr/>
          <p:nvPr/>
        </p:nvSpPr>
        <p:spPr>
          <a:xfrm>
            <a:off x="36322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4" name="Google Shape;744;p31"/>
          <p:cNvSpPr/>
          <p:nvPr/>
        </p:nvSpPr>
        <p:spPr>
          <a:xfrm>
            <a:off x="37338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5" name="Google Shape;745;p31"/>
          <p:cNvSpPr/>
          <p:nvPr/>
        </p:nvSpPr>
        <p:spPr>
          <a:xfrm>
            <a:off x="3822700" y="3416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6" name="Google Shape;746;p31"/>
          <p:cNvSpPr/>
          <p:nvPr/>
        </p:nvSpPr>
        <p:spPr>
          <a:xfrm>
            <a:off x="39243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7" name="Google Shape;747;p31"/>
          <p:cNvSpPr/>
          <p:nvPr/>
        </p:nvSpPr>
        <p:spPr>
          <a:xfrm>
            <a:off x="4025900" y="3251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8" name="Google Shape;748;p31"/>
          <p:cNvSpPr/>
          <p:nvPr/>
        </p:nvSpPr>
        <p:spPr>
          <a:xfrm>
            <a:off x="4127500" y="3238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49" name="Google Shape;749;p31"/>
          <p:cNvSpPr/>
          <p:nvPr/>
        </p:nvSpPr>
        <p:spPr>
          <a:xfrm>
            <a:off x="4216400" y="3378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0" name="Google Shape;750;p31"/>
          <p:cNvSpPr/>
          <p:nvPr/>
        </p:nvSpPr>
        <p:spPr>
          <a:xfrm>
            <a:off x="4318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1" name="Google Shape;751;p31"/>
          <p:cNvSpPr/>
          <p:nvPr/>
        </p:nvSpPr>
        <p:spPr>
          <a:xfrm>
            <a:off x="44196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2" name="Google Shape;752;p31"/>
          <p:cNvSpPr/>
          <p:nvPr/>
        </p:nvSpPr>
        <p:spPr>
          <a:xfrm>
            <a:off x="4521200" y="3225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3" name="Google Shape;753;p31"/>
          <p:cNvSpPr/>
          <p:nvPr/>
        </p:nvSpPr>
        <p:spPr>
          <a:xfrm>
            <a:off x="4622800" y="3543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4" name="Google Shape;754;p31"/>
          <p:cNvSpPr/>
          <p:nvPr/>
        </p:nvSpPr>
        <p:spPr>
          <a:xfrm>
            <a:off x="4711700" y="3340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5" name="Google Shape;755;p31"/>
          <p:cNvSpPr/>
          <p:nvPr/>
        </p:nvSpPr>
        <p:spPr>
          <a:xfrm>
            <a:off x="48133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6" name="Google Shape;756;p31"/>
          <p:cNvSpPr/>
          <p:nvPr/>
        </p:nvSpPr>
        <p:spPr>
          <a:xfrm>
            <a:off x="4914900" y="3124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7" name="Google Shape;757;p31"/>
          <p:cNvSpPr/>
          <p:nvPr/>
        </p:nvSpPr>
        <p:spPr>
          <a:xfrm>
            <a:off x="5016500" y="3479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8" name="Google Shape;758;p31"/>
          <p:cNvSpPr/>
          <p:nvPr/>
        </p:nvSpPr>
        <p:spPr>
          <a:xfrm>
            <a:off x="5105400" y="3530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59" name="Google Shape;759;p31"/>
          <p:cNvSpPr/>
          <p:nvPr/>
        </p:nvSpPr>
        <p:spPr>
          <a:xfrm>
            <a:off x="5207000" y="36322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0" name="Google Shape;760;p31"/>
          <p:cNvSpPr/>
          <p:nvPr/>
        </p:nvSpPr>
        <p:spPr>
          <a:xfrm>
            <a:off x="5308600" y="36068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1" name="Google Shape;761;p31"/>
          <p:cNvSpPr/>
          <p:nvPr/>
        </p:nvSpPr>
        <p:spPr>
          <a:xfrm>
            <a:off x="5410200" y="3467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2" name="Google Shape;762;p31"/>
          <p:cNvSpPr/>
          <p:nvPr/>
        </p:nvSpPr>
        <p:spPr>
          <a:xfrm>
            <a:off x="5499100" y="3708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3" name="Google Shape;763;p31"/>
          <p:cNvSpPr/>
          <p:nvPr/>
        </p:nvSpPr>
        <p:spPr>
          <a:xfrm>
            <a:off x="5600700" y="3657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4" name="Google Shape;764;p31"/>
          <p:cNvSpPr/>
          <p:nvPr/>
        </p:nvSpPr>
        <p:spPr>
          <a:xfrm>
            <a:off x="5702300" y="36830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5" name="Google Shape;765;p31"/>
          <p:cNvSpPr/>
          <p:nvPr/>
        </p:nvSpPr>
        <p:spPr>
          <a:xfrm>
            <a:off x="5803900" y="38354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6" name="Google Shape;766;p31"/>
          <p:cNvSpPr/>
          <p:nvPr/>
        </p:nvSpPr>
        <p:spPr>
          <a:xfrm>
            <a:off x="5892800" y="3721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7" name="Google Shape;767;p31"/>
          <p:cNvSpPr/>
          <p:nvPr/>
        </p:nvSpPr>
        <p:spPr>
          <a:xfrm>
            <a:off x="5994400" y="4229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8" name="Google Shape;768;p31"/>
          <p:cNvSpPr/>
          <p:nvPr/>
        </p:nvSpPr>
        <p:spPr>
          <a:xfrm>
            <a:off x="6096000" y="41021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69" name="Google Shape;769;p31"/>
          <p:cNvSpPr/>
          <p:nvPr/>
        </p:nvSpPr>
        <p:spPr>
          <a:xfrm>
            <a:off x="6197600" y="38989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0" name="Google Shape;770;p31"/>
          <p:cNvSpPr/>
          <p:nvPr/>
        </p:nvSpPr>
        <p:spPr>
          <a:xfrm>
            <a:off x="6286500" y="40386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1" name="Google Shape;771;p31"/>
          <p:cNvSpPr/>
          <p:nvPr/>
        </p:nvSpPr>
        <p:spPr>
          <a:xfrm>
            <a:off x="6388100" y="41275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2" name="Google Shape;772;p31"/>
          <p:cNvSpPr/>
          <p:nvPr/>
        </p:nvSpPr>
        <p:spPr>
          <a:xfrm>
            <a:off x="6489700" y="4432300"/>
            <a:ext cx="241200" cy="2412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3" name="Google Shape;773;p31"/>
          <p:cNvSpPr/>
          <p:nvPr/>
        </p:nvSpPr>
        <p:spPr>
          <a:xfrm>
            <a:off x="3311525" y="3368675"/>
            <a:ext cx="101700" cy="101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4" name="Google Shape;774;p31"/>
          <p:cNvSpPr/>
          <p:nvPr/>
        </p:nvSpPr>
        <p:spPr>
          <a:xfrm>
            <a:off x="3311525" y="3368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5" name="Google Shape;775;p31"/>
          <p:cNvSpPr/>
          <p:nvPr/>
        </p:nvSpPr>
        <p:spPr>
          <a:xfrm>
            <a:off x="3413125" y="3178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6" name="Google Shape;776;p31"/>
          <p:cNvSpPr/>
          <p:nvPr/>
        </p:nvSpPr>
        <p:spPr>
          <a:xfrm>
            <a:off x="3413125" y="3178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7" name="Google Shape;777;p31"/>
          <p:cNvSpPr/>
          <p:nvPr/>
        </p:nvSpPr>
        <p:spPr>
          <a:xfrm>
            <a:off x="3502025" y="33559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8" name="Google Shape;778;p31"/>
          <p:cNvSpPr/>
          <p:nvPr/>
        </p:nvSpPr>
        <p:spPr>
          <a:xfrm>
            <a:off x="3502025" y="33559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79" name="Google Shape;779;p31"/>
          <p:cNvSpPr/>
          <p:nvPr/>
        </p:nvSpPr>
        <p:spPr>
          <a:xfrm>
            <a:off x="36036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0" name="Google Shape;780;p31"/>
          <p:cNvSpPr/>
          <p:nvPr/>
        </p:nvSpPr>
        <p:spPr>
          <a:xfrm>
            <a:off x="36036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1" name="Google Shape;781;p31"/>
          <p:cNvSpPr/>
          <p:nvPr/>
        </p:nvSpPr>
        <p:spPr>
          <a:xfrm>
            <a:off x="37052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2" name="Google Shape;782;p31"/>
          <p:cNvSpPr/>
          <p:nvPr/>
        </p:nvSpPr>
        <p:spPr>
          <a:xfrm>
            <a:off x="37052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3" name="Google Shape;783;p31"/>
          <p:cNvSpPr/>
          <p:nvPr/>
        </p:nvSpPr>
        <p:spPr>
          <a:xfrm>
            <a:off x="3806825" y="3381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4" name="Google Shape;784;p31"/>
          <p:cNvSpPr/>
          <p:nvPr/>
        </p:nvSpPr>
        <p:spPr>
          <a:xfrm>
            <a:off x="38068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5" name="Google Shape;785;p31"/>
          <p:cNvSpPr/>
          <p:nvPr/>
        </p:nvSpPr>
        <p:spPr>
          <a:xfrm>
            <a:off x="3895725" y="3457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6" name="Google Shape;786;p31"/>
          <p:cNvSpPr/>
          <p:nvPr/>
        </p:nvSpPr>
        <p:spPr>
          <a:xfrm>
            <a:off x="3895725" y="3457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7" name="Google Shape;787;p31"/>
          <p:cNvSpPr/>
          <p:nvPr/>
        </p:nvSpPr>
        <p:spPr>
          <a:xfrm>
            <a:off x="3997325" y="32670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8" name="Google Shape;788;p31"/>
          <p:cNvSpPr/>
          <p:nvPr/>
        </p:nvSpPr>
        <p:spPr>
          <a:xfrm>
            <a:off x="39973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89" name="Google Shape;789;p31"/>
          <p:cNvSpPr/>
          <p:nvPr/>
        </p:nvSpPr>
        <p:spPr>
          <a:xfrm>
            <a:off x="4098925" y="3292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0" name="Google Shape;790;p31"/>
          <p:cNvSpPr/>
          <p:nvPr/>
        </p:nvSpPr>
        <p:spPr>
          <a:xfrm>
            <a:off x="4098925" y="3292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1" name="Google Shape;791;p31"/>
          <p:cNvSpPr/>
          <p:nvPr/>
        </p:nvSpPr>
        <p:spPr>
          <a:xfrm>
            <a:off x="4200525" y="32797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2" name="Google Shape;792;p31"/>
          <p:cNvSpPr/>
          <p:nvPr/>
        </p:nvSpPr>
        <p:spPr>
          <a:xfrm>
            <a:off x="4200525" y="3279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3" name="Google Shape;793;p31"/>
          <p:cNvSpPr/>
          <p:nvPr/>
        </p:nvSpPr>
        <p:spPr>
          <a:xfrm>
            <a:off x="4289425" y="34194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4" name="Google Shape;794;p31"/>
          <p:cNvSpPr/>
          <p:nvPr/>
        </p:nvSpPr>
        <p:spPr>
          <a:xfrm>
            <a:off x="4289425" y="3419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5" name="Google Shape;795;p31"/>
          <p:cNvSpPr/>
          <p:nvPr/>
        </p:nvSpPr>
        <p:spPr>
          <a:xfrm>
            <a:off x="4391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6" name="Google Shape;796;p31"/>
          <p:cNvSpPr/>
          <p:nvPr/>
        </p:nvSpPr>
        <p:spPr>
          <a:xfrm>
            <a:off x="4391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7" name="Google Shape;797;p31"/>
          <p:cNvSpPr/>
          <p:nvPr/>
        </p:nvSpPr>
        <p:spPr>
          <a:xfrm>
            <a:off x="44926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8" name="Google Shape;798;p31"/>
          <p:cNvSpPr/>
          <p:nvPr/>
        </p:nvSpPr>
        <p:spPr>
          <a:xfrm>
            <a:off x="44926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799" name="Google Shape;799;p31"/>
          <p:cNvSpPr/>
          <p:nvPr/>
        </p:nvSpPr>
        <p:spPr>
          <a:xfrm>
            <a:off x="4594225" y="3267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0" name="Google Shape;800;p31"/>
          <p:cNvSpPr/>
          <p:nvPr/>
        </p:nvSpPr>
        <p:spPr>
          <a:xfrm>
            <a:off x="4594225" y="3267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1" name="Google Shape;801;p31"/>
          <p:cNvSpPr/>
          <p:nvPr/>
        </p:nvSpPr>
        <p:spPr>
          <a:xfrm>
            <a:off x="4695825" y="35845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2" name="Google Shape;802;p31"/>
          <p:cNvSpPr/>
          <p:nvPr/>
        </p:nvSpPr>
        <p:spPr>
          <a:xfrm>
            <a:off x="4695825" y="3584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3" name="Google Shape;803;p31"/>
          <p:cNvSpPr/>
          <p:nvPr/>
        </p:nvSpPr>
        <p:spPr>
          <a:xfrm>
            <a:off x="4784725" y="3381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4" name="Google Shape;804;p31"/>
          <p:cNvSpPr/>
          <p:nvPr/>
        </p:nvSpPr>
        <p:spPr>
          <a:xfrm>
            <a:off x="4784725" y="3381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5" name="Google Shape;805;p31"/>
          <p:cNvSpPr/>
          <p:nvPr/>
        </p:nvSpPr>
        <p:spPr>
          <a:xfrm>
            <a:off x="4886325" y="36988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6" name="Google Shape;806;p31"/>
          <p:cNvSpPr/>
          <p:nvPr/>
        </p:nvSpPr>
        <p:spPr>
          <a:xfrm>
            <a:off x="48863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7" name="Google Shape;807;p31"/>
          <p:cNvSpPr/>
          <p:nvPr/>
        </p:nvSpPr>
        <p:spPr>
          <a:xfrm>
            <a:off x="4987925" y="31654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8" name="Google Shape;808;p31"/>
          <p:cNvSpPr/>
          <p:nvPr/>
        </p:nvSpPr>
        <p:spPr>
          <a:xfrm>
            <a:off x="4987925" y="3165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09" name="Google Shape;809;p31"/>
          <p:cNvSpPr/>
          <p:nvPr/>
        </p:nvSpPr>
        <p:spPr>
          <a:xfrm>
            <a:off x="5089525" y="35210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0" name="Google Shape;810;p31"/>
          <p:cNvSpPr/>
          <p:nvPr/>
        </p:nvSpPr>
        <p:spPr>
          <a:xfrm>
            <a:off x="5089525" y="3521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1" name="Google Shape;811;p31"/>
          <p:cNvSpPr/>
          <p:nvPr/>
        </p:nvSpPr>
        <p:spPr>
          <a:xfrm>
            <a:off x="5178425" y="3571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2" name="Google Shape;812;p31"/>
          <p:cNvSpPr/>
          <p:nvPr/>
        </p:nvSpPr>
        <p:spPr>
          <a:xfrm>
            <a:off x="5178425" y="3571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3" name="Google Shape;813;p31"/>
          <p:cNvSpPr/>
          <p:nvPr/>
        </p:nvSpPr>
        <p:spPr>
          <a:xfrm>
            <a:off x="5280025" y="36734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4" name="Google Shape;814;p31"/>
          <p:cNvSpPr/>
          <p:nvPr/>
        </p:nvSpPr>
        <p:spPr>
          <a:xfrm>
            <a:off x="5280025" y="36734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5" name="Google Shape;815;p31"/>
          <p:cNvSpPr/>
          <p:nvPr/>
        </p:nvSpPr>
        <p:spPr>
          <a:xfrm>
            <a:off x="5381625" y="36480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6" name="Google Shape;816;p31"/>
          <p:cNvSpPr/>
          <p:nvPr/>
        </p:nvSpPr>
        <p:spPr>
          <a:xfrm>
            <a:off x="5381625" y="36480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7" name="Google Shape;817;p31"/>
          <p:cNvSpPr/>
          <p:nvPr/>
        </p:nvSpPr>
        <p:spPr>
          <a:xfrm>
            <a:off x="5483225" y="3508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8" name="Google Shape;818;p31"/>
          <p:cNvSpPr/>
          <p:nvPr/>
        </p:nvSpPr>
        <p:spPr>
          <a:xfrm>
            <a:off x="5483225" y="3508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19" name="Google Shape;819;p31"/>
          <p:cNvSpPr/>
          <p:nvPr/>
        </p:nvSpPr>
        <p:spPr>
          <a:xfrm>
            <a:off x="5572125" y="37496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0" name="Google Shape;820;p31"/>
          <p:cNvSpPr/>
          <p:nvPr/>
        </p:nvSpPr>
        <p:spPr>
          <a:xfrm>
            <a:off x="5572125" y="3749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1" name="Google Shape;821;p31"/>
          <p:cNvSpPr/>
          <p:nvPr/>
        </p:nvSpPr>
        <p:spPr>
          <a:xfrm>
            <a:off x="5673725" y="3698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2" name="Google Shape;822;p31"/>
          <p:cNvSpPr/>
          <p:nvPr/>
        </p:nvSpPr>
        <p:spPr>
          <a:xfrm>
            <a:off x="5673725" y="3698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3" name="Google Shape;823;p31"/>
          <p:cNvSpPr/>
          <p:nvPr/>
        </p:nvSpPr>
        <p:spPr>
          <a:xfrm>
            <a:off x="5775325" y="37242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4" name="Google Shape;824;p31"/>
          <p:cNvSpPr/>
          <p:nvPr/>
        </p:nvSpPr>
        <p:spPr>
          <a:xfrm>
            <a:off x="5775325" y="37242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5" name="Google Shape;825;p31"/>
          <p:cNvSpPr/>
          <p:nvPr/>
        </p:nvSpPr>
        <p:spPr>
          <a:xfrm>
            <a:off x="5876925" y="3762375"/>
            <a:ext cx="190500" cy="216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6" name="Google Shape;826;p31"/>
          <p:cNvSpPr/>
          <p:nvPr/>
        </p:nvSpPr>
        <p:spPr>
          <a:xfrm>
            <a:off x="5876925" y="38766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7" name="Google Shape;827;p31"/>
          <p:cNvSpPr/>
          <p:nvPr/>
        </p:nvSpPr>
        <p:spPr>
          <a:xfrm>
            <a:off x="5965825" y="3762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8" name="Google Shape;828;p31"/>
          <p:cNvSpPr/>
          <p:nvPr/>
        </p:nvSpPr>
        <p:spPr>
          <a:xfrm>
            <a:off x="6067425" y="4270375"/>
            <a:ext cx="101700" cy="101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29" name="Google Shape;829;p31"/>
          <p:cNvSpPr/>
          <p:nvPr/>
        </p:nvSpPr>
        <p:spPr>
          <a:xfrm>
            <a:off x="6067425" y="4270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0" name="Google Shape;830;p31"/>
          <p:cNvSpPr/>
          <p:nvPr/>
        </p:nvSpPr>
        <p:spPr>
          <a:xfrm>
            <a:off x="6169025" y="41433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1" name="Google Shape;831;p31"/>
          <p:cNvSpPr/>
          <p:nvPr/>
        </p:nvSpPr>
        <p:spPr>
          <a:xfrm>
            <a:off x="6169025" y="41433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2" name="Google Shape;832;p31"/>
          <p:cNvSpPr/>
          <p:nvPr/>
        </p:nvSpPr>
        <p:spPr>
          <a:xfrm>
            <a:off x="6270625" y="39401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3" name="Google Shape;833;p31"/>
          <p:cNvSpPr/>
          <p:nvPr/>
        </p:nvSpPr>
        <p:spPr>
          <a:xfrm>
            <a:off x="6270625" y="39401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4" name="Google Shape;834;p31"/>
          <p:cNvSpPr/>
          <p:nvPr/>
        </p:nvSpPr>
        <p:spPr>
          <a:xfrm>
            <a:off x="6359525" y="4079875"/>
            <a:ext cx="101700" cy="101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5" name="Google Shape;835;p31"/>
          <p:cNvSpPr/>
          <p:nvPr/>
        </p:nvSpPr>
        <p:spPr>
          <a:xfrm>
            <a:off x="6359525" y="40798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6" name="Google Shape;836;p31"/>
          <p:cNvSpPr/>
          <p:nvPr/>
        </p:nvSpPr>
        <p:spPr>
          <a:xfrm>
            <a:off x="6461125" y="41687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7" name="Google Shape;837;p31"/>
          <p:cNvSpPr/>
          <p:nvPr/>
        </p:nvSpPr>
        <p:spPr>
          <a:xfrm>
            <a:off x="6461125" y="41687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8" name="Google Shape;838;p31"/>
          <p:cNvSpPr/>
          <p:nvPr/>
        </p:nvSpPr>
        <p:spPr>
          <a:xfrm>
            <a:off x="6562725" y="4473575"/>
            <a:ext cx="101700" cy="1017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39" name="Google Shape;839;p31"/>
          <p:cNvSpPr/>
          <p:nvPr/>
        </p:nvSpPr>
        <p:spPr>
          <a:xfrm>
            <a:off x="6562725" y="4473575"/>
            <a:ext cx="101600" cy="101600"/>
          </a:xfrm>
          <a:custGeom>
            <a:avLst/>
            <a:gdLst/>
            <a:ahLst/>
            <a:cxnLst/>
            <a:rect l="l" t="t" r="r" b="b"/>
            <a:pathLst>
              <a:path w="101600" h="101600" extrusionOk="0">
                <a:moveTo>
                  <a:pt x="50800" y="0"/>
                </a:moveTo>
                <a:lnTo>
                  <a:pt x="101600" y="50800"/>
                </a:lnTo>
                <a:lnTo>
                  <a:pt x="50800" y="101600"/>
                </a:lnTo>
                <a:lnTo>
                  <a:pt x="0" y="50800"/>
                </a:lnTo>
                <a:lnTo>
                  <a:pt x="50800" y="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0" name="Google Shape;840;p31"/>
          <p:cNvSpPr txBox="1"/>
          <p:nvPr/>
        </p:nvSpPr>
        <p:spPr>
          <a:xfrm>
            <a:off x="2202560" y="2645918"/>
            <a:ext cx="1446600" cy="3321600"/>
          </a:xfrm>
          <a:prstGeom prst="rect">
            <a:avLst/>
          </a:prstGeom>
          <a:noFill/>
          <a:ln>
            <a:noFill/>
          </a:ln>
        </p:spPr>
        <p:txBody>
          <a:bodyPr spcFirstLastPara="1" wrap="square" lIns="0" tIns="106675"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9</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8</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7</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6</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5</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4</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3</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74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0</a:t>
            </a:r>
            <a:endParaRPr sz="1400">
              <a:solidFill>
                <a:schemeClr val="dk1"/>
              </a:solidFill>
              <a:latin typeface="Trebuchet MS"/>
              <a:ea typeface="Trebuchet MS"/>
              <a:cs typeface="Trebuchet MS"/>
              <a:sym typeface="Trebuchet MS"/>
            </a:endParaRPr>
          </a:p>
          <a:p>
            <a:pPr marL="86995" marR="0" lvl="0" indent="0" algn="l" rtl="0">
              <a:lnSpc>
                <a:spcPct val="100000"/>
              </a:lnSpc>
              <a:spcBef>
                <a:spcPts val="6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1970	1980</a:t>
            </a:r>
            <a:endParaRPr sz="1400">
              <a:solidFill>
                <a:schemeClr val="dk1"/>
              </a:solidFill>
              <a:latin typeface="Trebuchet MS"/>
              <a:ea typeface="Trebuchet MS"/>
              <a:cs typeface="Trebuchet MS"/>
              <a:sym typeface="Trebuchet MS"/>
            </a:endParaRPr>
          </a:p>
        </p:txBody>
      </p:sp>
      <p:sp>
        <p:nvSpPr>
          <p:cNvPr id="841" name="Google Shape;841;p31"/>
          <p:cNvSpPr txBox="1"/>
          <p:nvPr/>
        </p:nvSpPr>
        <p:spPr>
          <a:xfrm>
            <a:off x="4248673" y="5728600"/>
            <a:ext cx="447152" cy="3150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1990</a:t>
            </a:r>
            <a:endParaRPr sz="1400">
              <a:solidFill>
                <a:schemeClr val="dk1"/>
              </a:solidFill>
              <a:latin typeface="Trebuchet MS"/>
              <a:ea typeface="Trebuchet MS"/>
              <a:cs typeface="Trebuchet MS"/>
              <a:sym typeface="Trebuchet MS"/>
            </a:endParaRPr>
          </a:p>
        </p:txBody>
      </p:sp>
      <p:sp>
        <p:nvSpPr>
          <p:cNvPr id="842" name="Google Shape;842;p31"/>
          <p:cNvSpPr txBox="1"/>
          <p:nvPr/>
        </p:nvSpPr>
        <p:spPr>
          <a:xfrm>
            <a:off x="6219980"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2010</a:t>
            </a:r>
            <a:endParaRPr sz="1400">
              <a:solidFill>
                <a:schemeClr val="dk1"/>
              </a:solidFill>
              <a:latin typeface="Trebuchet MS"/>
              <a:ea typeface="Trebuchet MS"/>
              <a:cs typeface="Trebuchet MS"/>
              <a:sym typeface="Trebuchet MS"/>
            </a:endParaRPr>
          </a:p>
        </p:txBody>
      </p:sp>
      <p:sp>
        <p:nvSpPr>
          <p:cNvPr id="843" name="Google Shape;843;p31"/>
          <p:cNvSpPr txBox="1"/>
          <p:nvPr/>
        </p:nvSpPr>
        <p:spPr>
          <a:xfrm>
            <a:off x="7205601" y="5728600"/>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2020</a:t>
            </a:r>
            <a:endParaRPr sz="1400">
              <a:solidFill>
                <a:schemeClr val="dk1"/>
              </a:solidFill>
              <a:latin typeface="Trebuchet MS"/>
              <a:ea typeface="Trebuchet MS"/>
              <a:cs typeface="Trebuchet MS"/>
              <a:sym typeface="Trebuchet MS"/>
            </a:endParaRPr>
          </a:p>
        </p:txBody>
      </p:sp>
      <p:sp>
        <p:nvSpPr>
          <p:cNvPr id="844" name="Google Shape;844;p31"/>
          <p:cNvSpPr txBox="1"/>
          <p:nvPr/>
        </p:nvSpPr>
        <p:spPr>
          <a:xfrm rot="-5400000">
            <a:off x="373975" y="3973375"/>
            <a:ext cx="2946900" cy="458400"/>
          </a:xfrm>
          <a:prstGeom prst="rect">
            <a:avLst/>
          </a:prstGeom>
          <a:noFill/>
          <a:ln>
            <a:noFill/>
          </a:ln>
        </p:spPr>
        <p:txBody>
          <a:bodyPr spcFirstLastPara="1" wrap="square" lIns="0" tIns="1250" rIns="0" bIns="0" anchor="t" anchorCtr="0">
            <a:noAutofit/>
          </a:bodyPr>
          <a:lstStyle/>
          <a:p>
            <a:pPr marL="527050" marR="5080" lvl="0" indent="-514984" algn="l" rtl="0">
              <a:lnSpc>
                <a:spcPct val="101200"/>
              </a:lnSpc>
              <a:spcBef>
                <a:spcPts val="0"/>
              </a:spcBef>
              <a:spcAft>
                <a:spcPts val="0"/>
              </a:spcAft>
              <a:buClr>
                <a:schemeClr val="dk1"/>
              </a:buClr>
              <a:buSzPts val="1400"/>
              <a:buFont typeface="Trebuchet MS"/>
              <a:buNone/>
            </a:pPr>
            <a:r>
              <a:rPr lang="en-US" sz="1400" b="1">
                <a:solidFill>
                  <a:schemeClr val="dk1"/>
                </a:solidFill>
                <a:latin typeface="Trebuchet MS"/>
                <a:ea typeface="Trebuchet MS"/>
                <a:cs typeface="Trebuchet MS"/>
                <a:sym typeface="Trebuchet MS"/>
              </a:rPr>
              <a:t>September Arctic Sea Ice Extent  (1,000,000 sq km)</a:t>
            </a:r>
            <a:endParaRPr sz="1400">
              <a:solidFill>
                <a:schemeClr val="dk1"/>
              </a:solidFill>
              <a:latin typeface="Trebuchet MS"/>
              <a:ea typeface="Trebuchet MS"/>
              <a:cs typeface="Trebuchet MS"/>
              <a:sym typeface="Trebuchet MS"/>
            </a:endParaRPr>
          </a:p>
        </p:txBody>
      </p:sp>
      <p:sp>
        <p:nvSpPr>
          <p:cNvPr id="845" name="Google Shape;845;p31"/>
          <p:cNvSpPr txBox="1"/>
          <p:nvPr/>
        </p:nvSpPr>
        <p:spPr>
          <a:xfrm>
            <a:off x="270174" y="6133448"/>
            <a:ext cx="8569025" cy="814500"/>
          </a:xfrm>
          <a:prstGeom prst="rect">
            <a:avLst/>
          </a:prstGeom>
          <a:noFill/>
          <a:ln>
            <a:noFill/>
          </a:ln>
        </p:spPr>
        <p:txBody>
          <a:bodyPr spcFirstLastPara="1" wrap="square" lIns="0" tIns="12700" rIns="0" bIns="0" anchor="t" anchorCtr="0">
            <a:noAutofit/>
          </a:bodyPr>
          <a:lstStyle/>
          <a:p>
            <a:pPr marL="12700" marR="0" lvl="0" indent="0" algn="l" rtl="0">
              <a:spcBef>
                <a:spcPts val="1090"/>
              </a:spcBef>
              <a:spcAft>
                <a:spcPts val="0"/>
              </a:spcAft>
              <a:buNone/>
            </a:pPr>
            <a:r>
              <a:rPr lang="en-US" sz="1400">
                <a:solidFill>
                  <a:schemeClr val="dk1"/>
                </a:solidFill>
                <a:latin typeface="Trebuchet MS"/>
                <a:ea typeface="Trebuchet MS"/>
                <a:cs typeface="Trebuchet MS"/>
                <a:sym typeface="Trebuchet MS"/>
              </a:rPr>
              <a:t>Data from G. Witt. Journal of Statistics Education, Volume 21, Number 1 (2013) Slide Credit: Eric Eaton</a:t>
            </a:r>
            <a:endParaRPr sz="1400">
              <a:solidFill>
                <a:schemeClr val="dk1"/>
              </a:solidFill>
              <a:latin typeface="Trebuchet MS"/>
              <a:ea typeface="Trebuchet MS"/>
              <a:cs typeface="Trebuchet MS"/>
              <a:sym typeface="Trebuchet MS"/>
            </a:endParaRPr>
          </a:p>
          <a:p>
            <a:pPr marL="12700" marR="0" lvl="0" indent="0" algn="l" rtl="0">
              <a:lnSpc>
                <a:spcPct val="100000"/>
              </a:lnSpc>
              <a:spcBef>
                <a:spcPts val="1090"/>
              </a:spcBef>
              <a:spcAft>
                <a:spcPts val="0"/>
              </a:spcAft>
              <a:buClr>
                <a:schemeClr val="dk1"/>
              </a:buClr>
              <a:buSzPts val="1400"/>
              <a:buFont typeface="Tahoma"/>
              <a:buNone/>
            </a:pPr>
            <a:endParaRPr sz="1400">
              <a:solidFill>
                <a:schemeClr val="dk1"/>
              </a:solidFill>
              <a:latin typeface="Trebuchet MS"/>
              <a:ea typeface="Trebuchet MS"/>
              <a:cs typeface="Trebuchet MS"/>
              <a:sym typeface="Trebuchet MS"/>
            </a:endParaRPr>
          </a:p>
        </p:txBody>
      </p:sp>
      <p:sp>
        <p:nvSpPr>
          <p:cNvPr id="846" name="Google Shape;846;p31"/>
          <p:cNvSpPr/>
          <p:nvPr/>
        </p:nvSpPr>
        <p:spPr>
          <a:xfrm>
            <a:off x="2870200" y="3136900"/>
            <a:ext cx="4254600" cy="11049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7" name="Google Shape;847;p31"/>
          <p:cNvSpPr/>
          <p:nvPr/>
        </p:nvSpPr>
        <p:spPr>
          <a:xfrm>
            <a:off x="2933700" y="3187700"/>
            <a:ext cx="4114800" cy="952500"/>
          </a:xfrm>
          <a:custGeom>
            <a:avLst/>
            <a:gdLst/>
            <a:ahLst/>
            <a:cxnLst/>
            <a:rect l="l" t="t" r="r" b="b"/>
            <a:pathLst>
              <a:path w="4114800" h="952500" extrusionOk="0">
                <a:moveTo>
                  <a:pt x="0" y="0"/>
                </a:moveTo>
                <a:lnTo>
                  <a:pt x="4114802" y="952500"/>
                </a:lnTo>
              </a:path>
            </a:pathLst>
          </a:custGeom>
          <a:noFill/>
          <a:ln w="25400" cap="flat" cmpd="sng">
            <a:solidFill>
              <a:srgbClr val="FF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8" name="Google Shape;848;p31"/>
          <p:cNvSpPr/>
          <p:nvPr/>
        </p:nvSpPr>
        <p:spPr>
          <a:xfrm>
            <a:off x="2908300" y="3289300"/>
            <a:ext cx="4241700" cy="1257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49" name="Google Shape;849;p31"/>
          <p:cNvSpPr/>
          <p:nvPr/>
        </p:nvSpPr>
        <p:spPr>
          <a:xfrm>
            <a:off x="2971800" y="3340100"/>
            <a:ext cx="4114800" cy="1117600"/>
          </a:xfrm>
          <a:custGeom>
            <a:avLst/>
            <a:gdLst/>
            <a:ahLst/>
            <a:cxnLst/>
            <a:rect l="l" t="t" r="r" b="b"/>
            <a:pathLst>
              <a:path w="4114800" h="1117600" extrusionOk="0">
                <a:moveTo>
                  <a:pt x="0" y="0"/>
                </a:moveTo>
                <a:lnTo>
                  <a:pt x="52492" y="566"/>
                </a:lnTo>
                <a:lnTo>
                  <a:pt x="104977" y="1144"/>
                </a:lnTo>
                <a:lnTo>
                  <a:pt x="157449" y="1745"/>
                </a:lnTo>
                <a:lnTo>
                  <a:pt x="209902" y="2382"/>
                </a:lnTo>
                <a:lnTo>
                  <a:pt x="262327" y="3065"/>
                </a:lnTo>
                <a:lnTo>
                  <a:pt x="314719" y="3807"/>
                </a:lnTo>
                <a:lnTo>
                  <a:pt x="367071" y="4620"/>
                </a:lnTo>
                <a:lnTo>
                  <a:pt x="419376" y="5514"/>
                </a:lnTo>
                <a:lnTo>
                  <a:pt x="471627" y="6502"/>
                </a:lnTo>
                <a:lnTo>
                  <a:pt x="523818" y="7595"/>
                </a:lnTo>
                <a:lnTo>
                  <a:pt x="575942" y="8805"/>
                </a:lnTo>
                <a:lnTo>
                  <a:pt x="627993" y="10144"/>
                </a:lnTo>
                <a:lnTo>
                  <a:pt x="679964" y="11624"/>
                </a:lnTo>
                <a:lnTo>
                  <a:pt x="731847" y="13255"/>
                </a:lnTo>
                <a:lnTo>
                  <a:pt x="783637" y="15051"/>
                </a:lnTo>
                <a:lnTo>
                  <a:pt x="835326" y="17022"/>
                </a:lnTo>
                <a:lnTo>
                  <a:pt x="886909" y="19181"/>
                </a:lnTo>
                <a:lnTo>
                  <a:pt x="938378" y="21538"/>
                </a:lnTo>
                <a:lnTo>
                  <a:pt x="989726" y="24107"/>
                </a:lnTo>
                <a:lnTo>
                  <a:pt x="1040947" y="26897"/>
                </a:lnTo>
                <a:lnTo>
                  <a:pt x="1092035" y="29922"/>
                </a:lnTo>
                <a:lnTo>
                  <a:pt x="1142981" y="33193"/>
                </a:lnTo>
                <a:lnTo>
                  <a:pt x="1193781" y="36721"/>
                </a:lnTo>
                <a:lnTo>
                  <a:pt x="1244427" y="40519"/>
                </a:lnTo>
                <a:lnTo>
                  <a:pt x="1294912" y="44597"/>
                </a:lnTo>
                <a:lnTo>
                  <a:pt x="1345231" y="48968"/>
                </a:lnTo>
                <a:lnTo>
                  <a:pt x="1395375" y="53644"/>
                </a:lnTo>
                <a:lnTo>
                  <a:pt x="1445338" y="58636"/>
                </a:lnTo>
                <a:lnTo>
                  <a:pt x="1495114" y="63955"/>
                </a:lnTo>
                <a:lnTo>
                  <a:pt x="1544697" y="69614"/>
                </a:lnTo>
                <a:lnTo>
                  <a:pt x="1594078" y="75624"/>
                </a:lnTo>
                <a:lnTo>
                  <a:pt x="1643252" y="81997"/>
                </a:lnTo>
                <a:lnTo>
                  <a:pt x="1692212" y="88745"/>
                </a:lnTo>
                <a:lnTo>
                  <a:pt x="1740952" y="95879"/>
                </a:lnTo>
                <a:lnTo>
                  <a:pt x="1789464" y="103411"/>
                </a:lnTo>
                <a:lnTo>
                  <a:pt x="1837741" y="111353"/>
                </a:lnTo>
                <a:lnTo>
                  <a:pt x="1885778" y="119716"/>
                </a:lnTo>
                <a:lnTo>
                  <a:pt x="1933568" y="128513"/>
                </a:lnTo>
                <a:lnTo>
                  <a:pt x="1981103" y="137754"/>
                </a:lnTo>
                <a:lnTo>
                  <a:pt x="2028377" y="147452"/>
                </a:lnTo>
                <a:lnTo>
                  <a:pt x="2075384" y="157618"/>
                </a:lnTo>
                <a:lnTo>
                  <a:pt x="2122116" y="168264"/>
                </a:lnTo>
                <a:lnTo>
                  <a:pt x="2168568" y="179402"/>
                </a:lnTo>
                <a:lnTo>
                  <a:pt x="2214731" y="191043"/>
                </a:lnTo>
                <a:lnTo>
                  <a:pt x="2260601" y="203200"/>
                </a:lnTo>
                <a:lnTo>
                  <a:pt x="2839642" y="424656"/>
                </a:lnTo>
                <a:lnTo>
                  <a:pt x="3444876" y="730250"/>
                </a:lnTo>
                <a:lnTo>
                  <a:pt x="3921524" y="1000919"/>
                </a:lnTo>
                <a:lnTo>
                  <a:pt x="4114802" y="1117600"/>
                </a:lnTo>
              </a:path>
            </a:pathLst>
          </a:custGeom>
          <a:noFill/>
          <a:ln w="25400" cap="flat" cmpd="sng">
            <a:solidFill>
              <a:srgbClr val="008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50" name="Google Shape;850;p31"/>
          <p:cNvSpPr txBox="1"/>
          <p:nvPr/>
        </p:nvSpPr>
        <p:spPr>
          <a:xfrm>
            <a:off x="5241270" y="5697643"/>
            <a:ext cx="601800" cy="2388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2000</a:t>
            </a:r>
            <a:endParaRPr sz="1400">
              <a:solidFill>
                <a:schemeClr val="dk1"/>
              </a:solidFill>
              <a:latin typeface="Trebuchet MS"/>
              <a:ea typeface="Trebuchet MS"/>
              <a:cs typeface="Trebuchet MS"/>
              <a:sym typeface="Trebuchet MS"/>
            </a:endParaRPr>
          </a:p>
        </p:txBody>
      </p:sp>
      <p:sp>
        <p:nvSpPr>
          <p:cNvPr id="851" name="Google Shape;851;p31"/>
          <p:cNvSpPr/>
          <p:nvPr/>
        </p:nvSpPr>
        <p:spPr>
          <a:xfrm>
            <a:off x="4539958" y="5629238"/>
            <a:ext cx="6670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chemeClr val="dk1"/>
                </a:solidFill>
                <a:latin typeface="Trebuchet MS"/>
                <a:ea typeface="Trebuchet MS"/>
                <a:cs typeface="Trebuchet MS"/>
                <a:sym typeface="Trebuchet MS"/>
              </a:rPr>
              <a:t> Year</a:t>
            </a:r>
            <a:endParaRPr sz="1600" dirty="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791200" y="3869934"/>
          <a:ext cx="3352800" cy="2962500"/>
        </p:xfrm>
        <a:graphic>
          <a:graphicData uri="http://schemas.openxmlformats.org/drawingml/2006/table">
            <a:tbl>
              <a:tblPr firstRow="1" bandRow="1">
                <a:tableStyleId>{69012ECD-51FC-41F1-AA8D-1B2483CD663E}</a:tableStyleId>
              </a:tblPr>
              <a:tblGrid>
                <a:gridCol w="443753">
                  <a:extLst>
                    <a:ext uri="{9D8B030D-6E8A-4147-A177-3AD203B41FA5}">
                      <a16:colId xmlns="" xmlns:a16="http://schemas.microsoft.com/office/drawing/2014/main" val="20000"/>
                    </a:ext>
                  </a:extLst>
                </a:gridCol>
                <a:gridCol w="546847">
                  <a:extLst>
                    <a:ext uri="{9D8B030D-6E8A-4147-A177-3AD203B41FA5}">
                      <a16:colId xmlns="" xmlns:a16="http://schemas.microsoft.com/office/drawing/2014/main" val="20001"/>
                    </a:ext>
                  </a:extLst>
                </a:gridCol>
                <a:gridCol w="636494">
                  <a:extLst>
                    <a:ext uri="{9D8B030D-6E8A-4147-A177-3AD203B41FA5}">
                      <a16:colId xmlns="" xmlns:a16="http://schemas.microsoft.com/office/drawing/2014/main" val="20002"/>
                    </a:ext>
                  </a:extLst>
                </a:gridCol>
                <a:gridCol w="493059">
                  <a:extLst>
                    <a:ext uri="{9D8B030D-6E8A-4147-A177-3AD203B41FA5}">
                      <a16:colId xmlns="" xmlns:a16="http://schemas.microsoft.com/office/drawing/2014/main" val="20003"/>
                    </a:ext>
                  </a:extLst>
                </a:gridCol>
                <a:gridCol w="542365">
                  <a:extLst>
                    <a:ext uri="{9D8B030D-6E8A-4147-A177-3AD203B41FA5}">
                      <a16:colId xmlns="" xmlns:a16="http://schemas.microsoft.com/office/drawing/2014/main" val="20004"/>
                    </a:ext>
                  </a:extLst>
                </a:gridCol>
                <a:gridCol w="690282">
                  <a:extLst>
                    <a:ext uri="{9D8B030D-6E8A-4147-A177-3AD203B41FA5}">
                      <a16:colId xmlns="" xmlns:a16="http://schemas.microsoft.com/office/drawing/2014/main" val="20005"/>
                    </a:ext>
                  </a:extLst>
                </a:gridCol>
              </a:tblGrid>
              <a:tr h="373338">
                <a:tc>
                  <a:txBody>
                    <a:bodyPr/>
                    <a:lstStyle/>
                    <a:p>
                      <a:r>
                        <a:rPr lang="en-US" sz="800" dirty="0" smtClean="0"/>
                        <a:t>Sky</a:t>
                      </a:r>
                      <a:endParaRPr lang="en-US" sz="800" b="1" dirty="0"/>
                    </a:p>
                  </a:txBody>
                  <a:tcPr/>
                </a:tc>
                <a:tc>
                  <a:txBody>
                    <a:bodyPr/>
                    <a:lstStyle/>
                    <a:p>
                      <a:r>
                        <a:rPr lang="en-US" sz="800" dirty="0" err="1" smtClean="0"/>
                        <a:t>AirTemp</a:t>
                      </a:r>
                      <a:endParaRPr lang="en-US" sz="800" b="1" dirty="0"/>
                    </a:p>
                  </a:txBody>
                  <a:tcPr/>
                </a:tc>
                <a:tc>
                  <a:txBody>
                    <a:bodyPr/>
                    <a:lstStyle/>
                    <a:p>
                      <a:r>
                        <a:rPr lang="en-US" sz="800" dirty="0" smtClean="0"/>
                        <a:t>Humidity</a:t>
                      </a:r>
                      <a:endParaRPr lang="en-US" sz="800" b="1" dirty="0"/>
                    </a:p>
                  </a:txBody>
                  <a:tcPr/>
                </a:tc>
                <a:tc>
                  <a:txBody>
                    <a:bodyPr/>
                    <a:lstStyle/>
                    <a:p>
                      <a:r>
                        <a:rPr lang="en-US" sz="800" dirty="0" smtClean="0"/>
                        <a:t>Wind</a:t>
                      </a:r>
                      <a:endParaRPr lang="en-US" sz="800" b="1" dirty="0"/>
                    </a:p>
                  </a:txBody>
                  <a:tcPr/>
                </a:tc>
                <a:tc>
                  <a:txBody>
                    <a:bodyPr/>
                    <a:lstStyle/>
                    <a:p>
                      <a:r>
                        <a:rPr lang="en-US" sz="800" dirty="0" smtClean="0"/>
                        <a:t>Forecast</a:t>
                      </a:r>
                      <a:endParaRPr lang="en-US" sz="800" b="1" dirty="0"/>
                    </a:p>
                  </a:txBody>
                  <a:tcPr/>
                </a:tc>
                <a:tc>
                  <a:txBody>
                    <a:bodyPr/>
                    <a:lstStyle/>
                    <a:p>
                      <a:r>
                        <a:rPr lang="en-US" sz="800" dirty="0" smtClean="0"/>
                        <a:t>Enjoy</a:t>
                      </a:r>
                    </a:p>
                    <a:p>
                      <a:r>
                        <a:rPr lang="en-US" sz="800" dirty="0" smtClean="0"/>
                        <a:t>Sport?</a:t>
                      </a:r>
                      <a:endParaRPr lang="en-US" sz="800" b="1" i="1" dirty="0"/>
                    </a:p>
                  </a:txBody>
                  <a:tcPr/>
                </a:tc>
                <a:extLst>
                  <a:ext uri="{0D108BD9-81ED-4DB2-BD59-A6C34878D82A}">
                    <a16:rowId xmlns="" xmlns:a16="http://schemas.microsoft.com/office/drawing/2014/main" val="10000"/>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smtClean="0"/>
                        <a:t>Yes</a:t>
                      </a:r>
                      <a:endParaRPr lang="en-US" sz="800" dirty="0"/>
                    </a:p>
                  </a:txBody>
                  <a:tcPr/>
                </a:tc>
                <a:extLst>
                  <a:ext uri="{0D108BD9-81ED-4DB2-BD59-A6C34878D82A}">
                    <a16:rowId xmlns="" xmlns:a16="http://schemas.microsoft.com/office/drawing/2014/main" val="10001"/>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2"/>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3"/>
                  </a:ext>
                </a:extLst>
              </a:tr>
              <a:tr h="288741">
                <a:tc>
                  <a:txBody>
                    <a:bodyPr/>
                    <a:lstStyle/>
                    <a:p>
                      <a:r>
                        <a:rPr lang="en-US" sz="800" dirty="0" smtClean="0"/>
                        <a:t>Sunny</a:t>
                      </a:r>
                      <a:endParaRPr lang="en-US" sz="800" dirty="0"/>
                    </a:p>
                  </a:txBody>
                  <a:tcPr/>
                </a:tc>
                <a:tc>
                  <a:txBody>
                    <a:bodyPr/>
                    <a:lstStyle/>
                    <a:p>
                      <a:r>
                        <a:rPr lang="en-US" sz="800" smtClean="0"/>
                        <a:t>Warm</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4"/>
                  </a:ext>
                </a:extLst>
              </a:tr>
              <a:tr h="288741">
                <a:tc>
                  <a:txBody>
                    <a:bodyPr/>
                    <a:lstStyle/>
                    <a:p>
                      <a:r>
                        <a:rPr lang="en-US" sz="800" dirty="0" smtClean="0"/>
                        <a:t>Sunny</a:t>
                      </a:r>
                      <a:endParaRPr lang="en-US" sz="800" dirty="0"/>
                    </a:p>
                  </a:txBody>
                  <a:tcPr/>
                </a:tc>
                <a:tc>
                  <a:txBody>
                    <a:bodyPr/>
                    <a:lstStyle/>
                    <a:p>
                      <a:r>
                        <a:rPr lang="en-US" sz="800" dirty="0" smtClean="0"/>
                        <a:t>Hot</a:t>
                      </a:r>
                      <a:endParaRPr lang="en-US" sz="800" dirty="0"/>
                    </a:p>
                  </a:txBody>
                  <a:tcPr/>
                </a:tc>
                <a:tc>
                  <a:txBody>
                    <a:bodyPr/>
                    <a:lstStyle/>
                    <a:p>
                      <a:r>
                        <a:rPr lang="en-US" sz="800" dirty="0" smtClean="0"/>
                        <a:t>Normal</a:t>
                      </a:r>
                      <a:endParaRPr lang="en-US" sz="800" dirty="0"/>
                    </a:p>
                  </a:txBody>
                  <a:tcPr/>
                </a:tc>
                <a:tc>
                  <a:txBody>
                    <a:bodyPr/>
                    <a:lstStyle/>
                    <a:p>
                      <a:r>
                        <a:rPr lang="en-US" sz="800" dirty="0" smtClean="0"/>
                        <a:t>Breeze</a:t>
                      </a:r>
                      <a:endParaRPr lang="en-US" sz="800" dirty="0"/>
                    </a:p>
                  </a:txBody>
                  <a:tcPr/>
                </a:tc>
                <a:tc>
                  <a:txBody>
                    <a:bodyPr/>
                    <a:lstStyle/>
                    <a:p>
                      <a:r>
                        <a:rPr lang="en-US" sz="800" smtClean="0"/>
                        <a:t>Same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5"/>
                  </a:ext>
                </a:extLst>
              </a:tr>
              <a:tr h="288741">
                <a:tc>
                  <a:txBody>
                    <a:bodyPr/>
                    <a:lstStyle/>
                    <a:p>
                      <a:r>
                        <a:rPr lang="en-US" sz="800" smtClean="0"/>
                        <a:t>Rainy</a:t>
                      </a:r>
                      <a:endParaRPr lang="en-US" sz="800" dirty="0"/>
                    </a:p>
                  </a:txBody>
                  <a:tcPr/>
                </a:tc>
                <a:tc>
                  <a:txBody>
                    <a:bodyPr/>
                    <a:lstStyle/>
                    <a:p>
                      <a:r>
                        <a:rPr lang="en-US" sz="800" smtClean="0"/>
                        <a:t>Cold</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No</a:t>
                      </a:r>
                      <a:endParaRPr lang="en-US" sz="800" dirty="0"/>
                    </a:p>
                  </a:txBody>
                  <a:tcPr/>
                </a:tc>
                <a:extLst>
                  <a:ext uri="{0D108BD9-81ED-4DB2-BD59-A6C34878D82A}">
                    <a16:rowId xmlns="" xmlns:a16="http://schemas.microsoft.com/office/drawing/2014/main" val="10006"/>
                  </a:ext>
                </a:extLst>
              </a:tr>
              <a:tr h="288741">
                <a:tc>
                  <a:txBody>
                    <a:bodyPr/>
                    <a:lstStyle/>
                    <a:p>
                      <a:r>
                        <a:rPr lang="en-US" sz="800" smtClean="0"/>
                        <a:t>Sunny</a:t>
                      </a:r>
                      <a:endParaRPr lang="en-US" sz="800" dirty="0"/>
                    </a:p>
                  </a:txBody>
                  <a:tcPr/>
                </a:tc>
                <a:tc>
                  <a:txBody>
                    <a:bodyPr/>
                    <a:lstStyle/>
                    <a:p>
                      <a:r>
                        <a:rPr lang="en-US" sz="800" smtClean="0"/>
                        <a:t>Warm</a:t>
                      </a:r>
                      <a:endParaRPr lang="en-US" sz="800" dirty="0"/>
                    </a:p>
                  </a:txBody>
                  <a:tcPr/>
                </a:tc>
                <a:tc>
                  <a:txBody>
                    <a:bodyPr/>
                    <a:lstStyle/>
                    <a:p>
                      <a:r>
                        <a:rPr lang="en-US" sz="800" smtClean="0"/>
                        <a:t>High</a:t>
                      </a:r>
                      <a:endParaRPr lang="en-US" sz="800" dirty="0"/>
                    </a:p>
                  </a:txBody>
                  <a:tcPr/>
                </a:tc>
                <a:tc>
                  <a:txBody>
                    <a:bodyPr/>
                    <a:lstStyle/>
                    <a:p>
                      <a:r>
                        <a:rPr lang="en-US" sz="800" smtClean="0"/>
                        <a:t>Strong</a:t>
                      </a:r>
                      <a:endParaRPr lang="en-US" sz="800" dirty="0"/>
                    </a:p>
                  </a:txBody>
                  <a:tcPr/>
                </a:tc>
                <a:tc>
                  <a:txBody>
                    <a:bodyPr/>
                    <a:lstStyle/>
                    <a:p>
                      <a:r>
                        <a:rPr lang="en-US" sz="800" smtClean="0"/>
                        <a:t>Change</a:t>
                      </a:r>
                      <a:endParaRPr lang="en-US" sz="800" dirty="0"/>
                    </a:p>
                  </a:txBody>
                  <a:tcPr/>
                </a:tc>
                <a:tc>
                  <a:txBody>
                    <a:bodyPr/>
                    <a:lstStyle/>
                    <a:p>
                      <a:r>
                        <a:rPr lang="en-US" sz="800" dirty="0" smtClean="0"/>
                        <a:t>Yes</a:t>
                      </a:r>
                      <a:endParaRPr lang="en-US" sz="800" dirty="0"/>
                    </a:p>
                  </a:txBody>
                  <a:tcPr/>
                </a:tc>
                <a:extLst>
                  <a:ext uri="{0D108BD9-81ED-4DB2-BD59-A6C34878D82A}">
                    <a16:rowId xmlns="" xmlns:a16="http://schemas.microsoft.com/office/drawing/2014/main" val="10007"/>
                  </a:ext>
                </a:extLst>
              </a:tr>
              <a:tr h="288741">
                <a:tc>
                  <a:txBody>
                    <a:bodyPr/>
                    <a:lstStyle/>
                    <a:p>
                      <a:r>
                        <a:rPr lang="en-US" sz="800" dirty="0" smtClean="0"/>
                        <a:t>Rainy</a:t>
                      </a:r>
                      <a:endParaRPr lang="en-US" sz="800" dirty="0"/>
                    </a:p>
                  </a:txBody>
                  <a:tcPr>
                    <a:solidFill>
                      <a:schemeClr val="bg2"/>
                    </a:solidFill>
                  </a:tcPr>
                </a:tc>
                <a:tc>
                  <a:txBody>
                    <a:bodyPr/>
                    <a:lstStyle/>
                    <a:p>
                      <a:r>
                        <a:rPr lang="en-US" sz="800" dirty="0" smtClean="0"/>
                        <a:t>Warm</a:t>
                      </a:r>
                      <a:endParaRPr lang="en-US" sz="800" dirty="0"/>
                    </a:p>
                  </a:txBody>
                  <a:tcPr>
                    <a:solidFill>
                      <a:schemeClr val="bg2"/>
                    </a:solidFill>
                  </a:tcPr>
                </a:tc>
                <a:tc>
                  <a:txBody>
                    <a:bodyPr/>
                    <a:lstStyle/>
                    <a:p>
                      <a:r>
                        <a:rPr lang="en-US" sz="800" dirty="0" smtClean="0"/>
                        <a:t>Normal</a:t>
                      </a:r>
                      <a:endParaRPr lang="en-US" sz="800" dirty="0"/>
                    </a:p>
                  </a:txBody>
                  <a:tcPr>
                    <a:solidFill>
                      <a:schemeClr val="bg2"/>
                    </a:solidFill>
                  </a:tcPr>
                </a:tc>
                <a:tc>
                  <a:txBody>
                    <a:bodyPr/>
                    <a:lstStyle/>
                    <a:p>
                      <a:r>
                        <a:rPr lang="en-US" sz="800" dirty="0" smtClean="0"/>
                        <a:t>Breeze</a:t>
                      </a:r>
                      <a:endParaRPr lang="en-US" sz="800" dirty="0"/>
                    </a:p>
                  </a:txBody>
                  <a:tcPr>
                    <a:solidFill>
                      <a:schemeClr val="bg2"/>
                    </a:solidFill>
                  </a:tcPr>
                </a:tc>
                <a:tc>
                  <a:txBody>
                    <a:bodyPr/>
                    <a:lstStyle/>
                    <a:p>
                      <a:r>
                        <a:rPr lang="en-US" sz="800" dirty="0" smtClean="0"/>
                        <a:t>Same</a:t>
                      </a:r>
                      <a:endParaRPr lang="en-US" sz="800" dirty="0"/>
                    </a:p>
                  </a:txBody>
                  <a:tcPr>
                    <a:solidFill>
                      <a:schemeClr val="bg2"/>
                    </a:solidFill>
                  </a:tcPr>
                </a:tc>
                <a:tc>
                  <a:txBody>
                    <a:bodyPr/>
                    <a:lstStyle/>
                    <a:p>
                      <a:r>
                        <a:rPr lang="en-US" sz="800" dirty="0" smtClean="0"/>
                        <a:t>Yes</a:t>
                      </a:r>
                      <a:endParaRPr lang="en-US" sz="800" dirty="0"/>
                    </a:p>
                  </a:txBody>
                  <a:tcPr>
                    <a:solidFill>
                      <a:schemeClr val="bg2"/>
                    </a:solidFill>
                  </a:tcPr>
                </a:tc>
                <a:extLst>
                  <a:ext uri="{0D108BD9-81ED-4DB2-BD59-A6C34878D82A}">
                    <a16:rowId xmlns="" xmlns:a16="http://schemas.microsoft.com/office/drawing/2014/main" val="10008"/>
                  </a:ext>
                </a:extLst>
              </a:tr>
            </a:tbl>
          </a:graphicData>
        </a:graphic>
      </p:graphicFrame>
      <p:sp>
        <p:nvSpPr>
          <p:cNvPr id="7" name="Rectangle 2"/>
          <p:cNvSpPr txBox="1">
            <a:spLocks noChangeArrowheads="1"/>
          </p:cNvSpPr>
          <p:nvPr/>
        </p:nvSpPr>
        <p:spPr>
          <a:xfrm>
            <a:off x="395536" y="191859"/>
            <a:ext cx="7300664" cy="1015663"/>
          </a:xfrm>
          <a:prstGeom prst="rect">
            <a:avLst/>
          </a:prstGeom>
          <a:noFill/>
          <a:ln w="9525">
            <a:noFill/>
            <a:miter lim="800000"/>
            <a:headEnd/>
            <a:tailEnd/>
          </a:ln>
          <a:effectLst/>
        </p:spPr>
        <p:txBody>
          <a:bodyPr spcFirstLastPara="1" vert="horz" wrap="square" lIns="91440" tIns="45720" rIns="91440" bIns="45720" rtlCol="0" anchor="ctr" anchorCtr="0">
            <a:spAutoFit/>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marL="185738" indent="-71438" algn="l">
              <a:lnSpc>
                <a:spcPts val="3600"/>
              </a:lnSpc>
              <a:buSzPts val="3600"/>
            </a:pP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Types of Classification </a:t>
            </a:r>
            <a:br>
              <a:rPr lang="en-US" altLang="en-US" sz="2400" b="1" spc="-150" dirty="0" smtClean="0">
                <a:latin typeface="Arial" panose="020B0604020202020204" pitchFamily="34" charset="0"/>
                <a:ea typeface="Cambria" panose="02040503050406030204" pitchFamily="18" charset="0"/>
                <a:cs typeface="Arial" panose="020B0604020202020204" pitchFamily="34" charset="0"/>
              </a:rPr>
            </a:br>
            <a:r>
              <a:rPr lang="en-US" altLang="en-US" sz="2400" b="1" spc="-150" dirty="0" smtClean="0">
                <a:latin typeface="Arial" panose="020B0604020202020204" pitchFamily="34" charset="0"/>
                <a:ea typeface="Cambria" panose="02040503050406030204" pitchFamily="18" charset="0"/>
                <a:cs typeface="Arial" panose="020B0604020202020204" pitchFamily="34" charset="0"/>
              </a:rPr>
              <a:t>Decision Theory: Interpretation	         </a:t>
            </a:r>
            <a:r>
              <a:rPr lang="en-US" sz="2400" b="1" dirty="0" smtClean="0">
                <a:solidFill>
                  <a:srgbClr val="C00000"/>
                </a:solidFill>
              </a:rPr>
              <a:t>Model Building</a:t>
            </a:r>
            <a:endParaRPr lang="en-US" altLang="en-US" sz="2400" b="1" spc="-150" dirty="0">
              <a:latin typeface="Arial" panose="020B0604020202020204" pitchFamily="34" charset="0"/>
              <a:ea typeface="Cambria" panose="02040503050406030204" pitchFamily="18" charset="0"/>
              <a:cs typeface="Arial" panose="020B0604020202020204" pitchFamily="34" charset="0"/>
            </a:endParaRPr>
          </a:p>
        </p:txBody>
      </p:sp>
      <p:sp>
        <p:nvSpPr>
          <p:cNvPr id="26" name="Rectangle 25"/>
          <p:cNvSpPr/>
          <p:nvPr/>
        </p:nvSpPr>
        <p:spPr>
          <a:xfrm>
            <a:off x="323148" y="5442103"/>
            <a:ext cx="4922458" cy="1077218"/>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Logistic regression, SVMs , tree based classifiers (e.g. decision tree) Traditional neural networks, </a:t>
            </a:r>
            <a:r>
              <a:rPr lang="en-US" dirty="0">
                <a:latin typeface="Arial" panose="020B0604020202020204" pitchFamily="34" charset="0"/>
                <a:cs typeface="Arial" panose="020B0604020202020204" pitchFamily="34" charset="0"/>
              </a:rPr>
              <a:t>Nearest neighbor</a:t>
            </a:r>
          </a:p>
          <a:p>
            <a:endParaRPr lang="en-IN" dirty="0">
              <a:latin typeface="Arial" panose="020B0604020202020204" pitchFamily="34" charset="0"/>
              <a:cs typeface="Arial" panose="020B0604020202020204" pitchFamily="34" charset="0"/>
            </a:endParaRPr>
          </a:p>
        </p:txBody>
      </p:sp>
      <p:pic>
        <p:nvPicPr>
          <p:cNvPr id="46" name="Google Shape;647;p6"/>
          <p:cNvPicPr preferRelativeResize="0">
            <a:picLocks/>
          </p:cNvPicPr>
          <p:nvPr/>
        </p:nvPicPr>
        <p:blipFill rotWithShape="1">
          <a:blip r:embed="rId2">
            <a:alphaModFix/>
          </a:blip>
          <a:srcRect/>
          <a:stretch/>
        </p:blipFill>
        <p:spPr bwMode="auto">
          <a:xfrm>
            <a:off x="656841" y="1554703"/>
            <a:ext cx="3016514" cy="237780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47" name="Rectangle 46"/>
              <p:cNvSpPr/>
              <p:nvPr/>
            </p:nvSpPr>
            <p:spPr>
              <a:xfrm>
                <a:off x="346960" y="4407390"/>
                <a:ext cx="3286620" cy="1015663"/>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en-US" sz="1200" i="1" smtClean="0">
                          <a:latin typeface="Cambria Math" panose="02040503050406030204" pitchFamily="18" charset="0"/>
                          <a:ea typeface="ＭＳ Ｐゴシック" panose="020B0600070205080204" pitchFamily="34" charset="-128"/>
                        </a:rPr>
                        <m:t>𝐼𝐹</m:t>
                      </m:r>
                      <m:r>
                        <a:rPr lang="en-US" altLang="en-US" sz="1200" i="1" smtClean="0">
                          <a:latin typeface="Cambria Math" panose="02040503050406030204" pitchFamily="18" charset="0"/>
                          <a:ea typeface="ＭＳ Ｐゴシック" panose="020B0600070205080204" pitchFamily="34" charset="-128"/>
                        </a:rPr>
                        <m:t> </m:t>
                      </m:r>
                      <m:r>
                        <a:rPr lang="en-US" altLang="en-US" sz="1200" i="1" smtClean="0">
                          <a:latin typeface="Cambria Math" panose="02040503050406030204" pitchFamily="18" charset="0"/>
                          <a:ea typeface="ＭＳ Ｐゴシック" panose="020B0600070205080204" pitchFamily="34" charset="-128"/>
                        </a:rPr>
                        <m:t>𝑂𝑈𝑇𝐿𝑂𝑂𝐾</m:t>
                      </m:r>
                      <m:r>
                        <a:rPr lang="en-US" altLang="en-US" sz="1200" i="1" smtClean="0">
                          <a:latin typeface="Cambria Math" panose="02040503050406030204" pitchFamily="18" charset="0"/>
                          <a:ea typeface="ＭＳ Ｐゴシック" panose="020B0600070205080204" pitchFamily="34" charset="-128"/>
                        </a:rPr>
                        <m:t>=</m:t>
                      </m:r>
                      <m:r>
                        <m:rPr>
                          <m:nor/>
                        </m:rPr>
                        <a:rPr lang="en-US" altLang="en-US" sz="1200" b="0" i="1" smtClean="0">
                          <a:latin typeface="Cambria Math" panose="02040503050406030204" pitchFamily="18" charset="0"/>
                          <a:ea typeface="ＭＳ Ｐゴシック" panose="020B0600070205080204" pitchFamily="34" charset="-128"/>
                        </a:rPr>
                        <m:t>Overcast</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THEN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PLAY</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Yes</m:t>
                      </m:r>
                    </m:oMath>
                  </m:oMathPara>
                </a14:m>
                <a:endParaRPr lang="en-US" altLang="en-US" sz="1200" b="0" i="1" dirty="0" smtClean="0">
                  <a:latin typeface="Cambria Math" panose="02040503050406030204" pitchFamily="18" charset="0"/>
                  <a:ea typeface="ＭＳ Ｐゴシック" panose="020B0600070205080204" pitchFamily="34" charset="-128"/>
                </a:endParaRPr>
              </a:p>
              <a:p>
                <a:pPr algn="ctr"/>
                <a:r>
                  <a:rPr lang="en-US" altLang="en-US" sz="1200" b="0" dirty="0" smtClean="0">
                    <a:ea typeface="ＭＳ Ｐゴシック" panose="020B0600070205080204" pitchFamily="34" charset="-128"/>
                  </a:rPr>
                  <a:t>ELSE </a:t>
                </a:r>
              </a:p>
              <a:p>
                <a:pPr algn="ctr"/>
                <a14:m>
                  <m:oMathPara xmlns:m="http://schemas.openxmlformats.org/officeDocument/2006/math">
                    <m:oMathParaPr>
                      <m:jc m:val="centerGroup"/>
                    </m:oMathParaPr>
                    <m:oMath xmlns:m="http://schemas.openxmlformats.org/officeDocument/2006/math">
                      <m:r>
                        <a:rPr lang="en-US" altLang="en-US" sz="1200" b="0" i="1" smtClean="0">
                          <a:latin typeface="Cambria Math" panose="02040503050406030204" pitchFamily="18" charset="0"/>
                          <a:ea typeface="ＭＳ Ｐゴシック" panose="020B0600070205080204" pitchFamily="34" charset="-128"/>
                        </a:rPr>
                        <m:t>𝐼𝐹</m:t>
                      </m:r>
                      <m:r>
                        <a:rPr lang="en-US" altLang="en-US" sz="1200" b="0" i="1" smtClean="0">
                          <a:latin typeface="Cambria Math" panose="02040503050406030204" pitchFamily="18" charset="0"/>
                          <a:ea typeface="ＭＳ Ｐゴシック" panose="020B0600070205080204" pitchFamily="34" charset="-128"/>
                        </a:rPr>
                        <m:t> </m:t>
                      </m:r>
                      <m:r>
                        <a:rPr lang="en-US" altLang="en-US" sz="1200" b="0" i="1" smtClean="0">
                          <a:latin typeface="Cambria Math" panose="02040503050406030204" pitchFamily="18" charset="0"/>
                          <a:ea typeface="ＭＳ Ｐゴシック" panose="020B0600070205080204" pitchFamily="34" charset="-128"/>
                        </a:rPr>
                        <m:t>𝑂𝑈𝑇𝐿𝑂𝑂𝐾</m:t>
                      </m:r>
                      <m:r>
                        <a:rPr lang="en-US" altLang="en-US" sz="1200" b="0" i="1" smtClean="0">
                          <a:latin typeface="Cambria Math" panose="02040503050406030204" pitchFamily="18" charset="0"/>
                          <a:ea typeface="ＭＳ Ｐゴシック" panose="020B0600070205080204" pitchFamily="34" charset="-128"/>
                        </a:rPr>
                        <m:t>=</m:t>
                      </m:r>
                      <m:r>
                        <m:rPr>
                          <m:nor/>
                        </m:rPr>
                        <a:rPr lang="en-US" altLang="en-US" sz="1200" b="0" i="1" smtClean="0">
                          <a:latin typeface="Cambria Math" panose="02040503050406030204" pitchFamily="18" charset="0"/>
                          <a:ea typeface="ＭＳ Ｐゴシック" panose="020B0600070205080204" pitchFamily="34" charset="-128"/>
                        </a:rPr>
                        <m:t>Rain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AND</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WIND</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Strong</m:t>
                      </m:r>
                      <m:r>
                        <m:rPr>
                          <m:nor/>
                        </m:rPr>
                        <a:rPr lang="en-US" altLang="en-US" sz="1200" b="0" i="1" smtClean="0">
                          <a:latin typeface="Cambria Math" panose="02040503050406030204" pitchFamily="18" charset="0"/>
                          <a:ea typeface="ＭＳ Ｐゴシック" panose="020B0600070205080204" pitchFamily="34" charset="-128"/>
                        </a:rPr>
                        <m:t> </m:t>
                      </m:r>
                    </m:oMath>
                  </m:oMathPara>
                </a14:m>
                <a:endParaRPr lang="en-US" altLang="en-US" sz="1200" b="0" i="1" dirty="0" smtClean="0">
                  <a:latin typeface="Cambria Math" panose="02040503050406030204" pitchFamily="18" charset="0"/>
                  <a:ea typeface="ＭＳ Ｐゴシック" panose="020B0600070205080204" pitchFamily="34" charset="-128"/>
                </a:endParaRPr>
              </a:p>
              <a:p>
                <a:pPr algn="ctr"/>
                <a14:m>
                  <m:oMathPara xmlns:m="http://schemas.openxmlformats.org/officeDocument/2006/math">
                    <m:oMathParaPr>
                      <m:jc m:val="right"/>
                    </m:oMathParaPr>
                    <m:oMath xmlns:m="http://schemas.openxmlformats.org/officeDocument/2006/math">
                      <m:r>
                        <m:rPr>
                          <m:nor/>
                        </m:rPr>
                        <a:rPr lang="en-US" altLang="en-US" sz="1200" b="0" i="1" smtClean="0">
                          <a:latin typeface="Cambria Math" panose="02040503050406030204" pitchFamily="18" charset="0"/>
                          <a:ea typeface="ＭＳ Ｐゴシック" panose="020B0600070205080204" pitchFamily="34" charset="-128"/>
                        </a:rPr>
                        <m:t>THEN</m:t>
                      </m:r>
                      <m:r>
                        <m:rPr>
                          <m:nor/>
                        </m:rPr>
                        <a:rPr lang="en-US" altLang="en-US" sz="1200" b="0" i="1" smtClean="0">
                          <a:latin typeface="Cambria Math" panose="02040503050406030204" pitchFamily="18" charset="0"/>
                          <a:ea typeface="ＭＳ Ｐゴシック" panose="020B0600070205080204" pitchFamily="34" charset="-128"/>
                        </a:rPr>
                        <m:t> </m:t>
                      </m:r>
                      <m:r>
                        <m:rPr>
                          <m:nor/>
                        </m:rPr>
                        <a:rPr lang="en-US" altLang="en-US" sz="1200" b="0" i="1" smtClean="0">
                          <a:latin typeface="Cambria Math" panose="02040503050406030204" pitchFamily="18" charset="0"/>
                          <a:ea typeface="ＭＳ Ｐゴシック" panose="020B0600070205080204" pitchFamily="34" charset="-128"/>
                        </a:rPr>
                        <m:t>PLAY</m:t>
                      </m:r>
                      <m:r>
                        <m:rPr>
                          <m:nor/>
                        </m:rPr>
                        <a:rPr lang="en-US" altLang="en-US" sz="1200" b="0" i="1" smtClean="0">
                          <a:latin typeface="Cambria Math" panose="02040503050406030204" pitchFamily="18" charset="0"/>
                          <a:ea typeface="ＭＳ Ｐゴシック" panose="020B0600070205080204" pitchFamily="34" charset="-128"/>
                        </a:rPr>
                        <m:t> = </m:t>
                      </m:r>
                      <m:r>
                        <m:rPr>
                          <m:nor/>
                        </m:rPr>
                        <a:rPr lang="en-US" altLang="en-US" sz="1200" b="0" i="1" smtClean="0">
                          <a:latin typeface="Cambria Math" panose="02040503050406030204" pitchFamily="18" charset="0"/>
                          <a:ea typeface="ＭＳ Ｐゴシック" panose="020B0600070205080204" pitchFamily="34" charset="-128"/>
                        </a:rPr>
                        <m:t>No</m:t>
                      </m:r>
                    </m:oMath>
                  </m:oMathPara>
                </a14:m>
                <a:endParaRPr lang="en-US" altLang="en-US" sz="1200" b="0" i="1" dirty="0" smtClean="0">
                  <a:ea typeface="ＭＳ Ｐゴシック" panose="020B0600070205080204" pitchFamily="34" charset="-128"/>
                </a:endParaRPr>
              </a:p>
              <a:p>
                <a:pPr algn="ctr"/>
                <a:endParaRPr lang="en-US" altLang="en-US" sz="1200" b="0" i="1" dirty="0" smtClean="0">
                  <a:ea typeface="ＭＳ Ｐゴシック" panose="020B0600070205080204" pitchFamily="34" charset="-128"/>
                </a:endParaRPr>
              </a:p>
            </p:txBody>
          </p:sp>
        </mc:Choice>
        <mc:Fallback xmlns="">
          <p:sp>
            <p:nvSpPr>
              <p:cNvPr id="47" name="Rectangle 46"/>
              <p:cNvSpPr>
                <a:spLocks noRot="1" noChangeAspect="1" noMove="1" noResize="1" noEditPoints="1" noAdjustHandles="1" noChangeArrowheads="1" noChangeShapeType="1" noTextEdit="1"/>
              </p:cNvSpPr>
              <p:nvPr/>
            </p:nvSpPr>
            <p:spPr>
              <a:xfrm>
                <a:off x="346960" y="4407390"/>
                <a:ext cx="3286620" cy="1015663"/>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21975010"/>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ea typeface="Cambria" panose="02040503050406030204" pitchFamily="18" charset="0"/>
              </a:rPr>
              <a:t>Logistic Regression</a:t>
            </a:r>
            <a:endParaRPr sz="3200" b="1" dirty="0">
              <a:solidFill>
                <a:srgbClr val="C00000"/>
              </a:solidFill>
              <a:ea typeface="Cambria" panose="02040503050406030204" pitchFamily="18" charset="0"/>
            </a:endParaRPr>
          </a:p>
        </p:txBody>
      </p:sp>
    </p:spTree>
    <p:extLst>
      <p:ext uri="{BB962C8B-B14F-4D97-AF65-F5344CB8AC3E}">
        <p14:creationId xmlns:p14="http://schemas.microsoft.com/office/powerpoint/2010/main" val="2563831407"/>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2320" y="5127652"/>
            <a:ext cx="544606" cy="146957"/>
          </a:xfrm>
          <a:custGeom>
            <a:avLst/>
            <a:gdLst/>
            <a:ahLst/>
            <a:cxnLst/>
            <a:rect l="l" t="t" r="r" b="b"/>
            <a:pathLst>
              <a:path w="800100" h="215900">
                <a:moveTo>
                  <a:pt x="800099" y="0"/>
                </a:moveTo>
                <a:lnTo>
                  <a:pt x="0" y="0"/>
                </a:lnTo>
                <a:lnTo>
                  <a:pt x="0" y="215900"/>
                </a:lnTo>
                <a:lnTo>
                  <a:pt x="800099" y="215900"/>
                </a:lnTo>
                <a:lnTo>
                  <a:pt x="800099" y="0"/>
                </a:lnTo>
                <a:close/>
              </a:path>
            </a:pathLst>
          </a:custGeom>
          <a:solidFill>
            <a:srgbClr val="FFFFFF"/>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nvGrpSpPr>
          <p:cNvPr id="4" name="object 4"/>
          <p:cNvGrpSpPr/>
          <p:nvPr/>
        </p:nvGrpSpPr>
        <p:grpSpPr>
          <a:xfrm>
            <a:off x="2259576" y="1786511"/>
            <a:ext cx="4853476" cy="1400415"/>
            <a:chOff x="1949433" y="1365210"/>
            <a:chExt cx="7130415" cy="2057400"/>
          </a:xfrm>
        </p:grpSpPr>
        <p:sp>
          <p:nvSpPr>
            <p:cNvPr id="5" name="object 5"/>
            <p:cNvSpPr/>
            <p:nvPr/>
          </p:nvSpPr>
          <p:spPr>
            <a:xfrm>
              <a:off x="1949424" y="1365211"/>
              <a:ext cx="7130415" cy="2057400"/>
            </a:xfrm>
            <a:custGeom>
              <a:avLst/>
              <a:gdLst/>
              <a:ahLst/>
              <a:cxnLst/>
              <a:rect l="l" t="t" r="r" b="b"/>
              <a:pathLst>
                <a:path w="7130415" h="205740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6" name="object 6"/>
            <p:cNvPicPr/>
            <p:nvPr/>
          </p:nvPicPr>
          <p:blipFill>
            <a:blip r:embed="rId2" cstate="print"/>
            <a:stretch>
              <a:fillRect/>
            </a:stretch>
          </p:blipFill>
          <p:spPr>
            <a:xfrm>
              <a:off x="2231319" y="2930039"/>
              <a:ext cx="233987" cy="234230"/>
            </a:xfrm>
            <a:prstGeom prst="rect">
              <a:avLst/>
            </a:prstGeom>
          </p:spPr>
        </p:pic>
        <p:pic>
          <p:nvPicPr>
            <p:cNvPr id="7" name="object 7"/>
            <p:cNvPicPr/>
            <p:nvPr/>
          </p:nvPicPr>
          <p:blipFill>
            <a:blip r:embed="rId2" cstate="print"/>
            <a:stretch>
              <a:fillRect/>
            </a:stretch>
          </p:blipFill>
          <p:spPr>
            <a:xfrm>
              <a:off x="2553054" y="2930039"/>
              <a:ext cx="233987" cy="234229"/>
            </a:xfrm>
            <a:prstGeom prst="rect">
              <a:avLst/>
            </a:prstGeom>
          </p:spPr>
        </p:pic>
        <p:pic>
          <p:nvPicPr>
            <p:cNvPr id="8" name="object 8"/>
            <p:cNvPicPr/>
            <p:nvPr/>
          </p:nvPicPr>
          <p:blipFill>
            <a:blip r:embed="rId2" cstate="print"/>
            <a:stretch>
              <a:fillRect/>
            </a:stretch>
          </p:blipFill>
          <p:spPr>
            <a:xfrm>
              <a:off x="2892507" y="2930039"/>
              <a:ext cx="233987" cy="234230"/>
            </a:xfrm>
            <a:prstGeom prst="rect">
              <a:avLst/>
            </a:prstGeom>
          </p:spPr>
        </p:pic>
        <p:pic>
          <p:nvPicPr>
            <p:cNvPr id="9" name="object 9"/>
            <p:cNvPicPr/>
            <p:nvPr/>
          </p:nvPicPr>
          <p:blipFill>
            <a:blip r:embed="rId2" cstate="print"/>
            <a:stretch>
              <a:fillRect/>
            </a:stretch>
          </p:blipFill>
          <p:spPr>
            <a:xfrm>
              <a:off x="3294672" y="2930039"/>
              <a:ext cx="233987" cy="234230"/>
            </a:xfrm>
            <a:prstGeom prst="rect">
              <a:avLst/>
            </a:prstGeom>
          </p:spPr>
        </p:pic>
        <p:pic>
          <p:nvPicPr>
            <p:cNvPr id="10" name="object 10"/>
            <p:cNvPicPr/>
            <p:nvPr/>
          </p:nvPicPr>
          <p:blipFill>
            <a:blip r:embed="rId2" cstate="print"/>
            <a:stretch>
              <a:fillRect/>
            </a:stretch>
          </p:blipFill>
          <p:spPr>
            <a:xfrm>
              <a:off x="4081286" y="1592466"/>
              <a:ext cx="233987" cy="234230"/>
            </a:xfrm>
            <a:prstGeom prst="rect">
              <a:avLst/>
            </a:prstGeom>
          </p:spPr>
        </p:pic>
        <p:pic>
          <p:nvPicPr>
            <p:cNvPr id="11" name="object 11"/>
            <p:cNvPicPr/>
            <p:nvPr/>
          </p:nvPicPr>
          <p:blipFill>
            <a:blip r:embed="rId2" cstate="print"/>
            <a:stretch>
              <a:fillRect/>
            </a:stretch>
          </p:blipFill>
          <p:spPr>
            <a:xfrm>
              <a:off x="4501174" y="1592466"/>
              <a:ext cx="233987" cy="234229"/>
            </a:xfrm>
            <a:prstGeom prst="rect">
              <a:avLst/>
            </a:prstGeom>
          </p:spPr>
        </p:pic>
        <p:pic>
          <p:nvPicPr>
            <p:cNvPr id="12" name="object 12"/>
            <p:cNvPicPr/>
            <p:nvPr/>
          </p:nvPicPr>
          <p:blipFill>
            <a:blip r:embed="rId2" cstate="print"/>
            <a:stretch>
              <a:fillRect/>
            </a:stretch>
          </p:blipFill>
          <p:spPr>
            <a:xfrm>
              <a:off x="4903340" y="1592466"/>
              <a:ext cx="233987" cy="234229"/>
            </a:xfrm>
            <a:prstGeom prst="rect">
              <a:avLst/>
            </a:prstGeom>
          </p:spPr>
        </p:pic>
        <p:pic>
          <p:nvPicPr>
            <p:cNvPr id="13" name="object 13"/>
            <p:cNvPicPr/>
            <p:nvPr/>
          </p:nvPicPr>
          <p:blipFill>
            <a:blip r:embed="rId2" cstate="print"/>
            <a:stretch>
              <a:fillRect/>
            </a:stretch>
          </p:blipFill>
          <p:spPr>
            <a:xfrm>
              <a:off x="5368221" y="1592466"/>
              <a:ext cx="233987" cy="234229"/>
            </a:xfrm>
            <a:prstGeom prst="rect">
              <a:avLst/>
            </a:prstGeom>
          </p:spPr>
        </p:pic>
      </p:grpSp>
      <p:grpSp>
        <p:nvGrpSpPr>
          <p:cNvPr id="38" name="Group 37"/>
          <p:cNvGrpSpPr/>
          <p:nvPr/>
        </p:nvGrpSpPr>
        <p:grpSpPr>
          <a:xfrm>
            <a:off x="4990363" y="5582650"/>
            <a:ext cx="2701466" cy="702686"/>
            <a:chOff x="3398135" y="4699324"/>
            <a:chExt cx="3601955" cy="936914"/>
          </a:xfrm>
        </p:grpSpPr>
        <p:sp>
          <p:nvSpPr>
            <p:cNvPr id="15" name="object 15"/>
            <p:cNvSpPr txBox="1"/>
            <p:nvPr/>
          </p:nvSpPr>
          <p:spPr>
            <a:xfrm>
              <a:off x="3398135" y="4699324"/>
              <a:ext cx="176925" cy="932403"/>
            </a:xfrm>
            <a:prstGeom prst="rect">
              <a:avLst/>
            </a:prstGeom>
          </p:spPr>
          <p:txBody>
            <a:bodyPr vert="horz" wrap="square" lIns="0" tIns="8645" rIns="0" bIns="0" rtlCol="0">
              <a:spAutoFit/>
            </a:bodyPr>
            <a:lstStyle/>
            <a:p>
              <a:pPr marL="8645" defTabSz="685800" fontAlgn="auto">
                <a:spcBef>
                  <a:spcPts val="68"/>
                </a:spcBef>
                <a:spcAft>
                  <a:spcPts val="0"/>
                </a:spcAft>
              </a:pPr>
              <a:r>
                <a:rPr sz="1702" spc="-20" dirty="0">
                  <a:solidFill>
                    <a:prstClr val="black"/>
                  </a:solidFill>
                  <a:latin typeface="Calibri"/>
                  <a:cs typeface="Calibri"/>
                </a:rPr>
                <a:t>If</a:t>
              </a:r>
              <a:endParaRPr sz="1702">
                <a:solidFill>
                  <a:prstClr val="black"/>
                </a:solidFill>
                <a:latin typeface="Calibri"/>
                <a:cs typeface="Calibri"/>
              </a:endParaRPr>
            </a:p>
            <a:p>
              <a:pPr marL="8645" defTabSz="685800" fontAlgn="auto">
                <a:spcBef>
                  <a:spcPts val="1341"/>
                </a:spcBef>
                <a:spcAft>
                  <a:spcPts val="0"/>
                </a:spcAft>
              </a:pPr>
              <a:r>
                <a:rPr sz="1702" spc="-20" dirty="0">
                  <a:solidFill>
                    <a:prstClr val="black"/>
                  </a:solidFill>
                  <a:latin typeface="Calibri"/>
                  <a:cs typeface="Calibri"/>
                </a:rPr>
                <a:t>If</a:t>
              </a:r>
              <a:endParaRPr sz="1702">
                <a:solidFill>
                  <a:prstClr val="black"/>
                </a:solidFill>
                <a:latin typeface="Calibri"/>
                <a:cs typeface="Calibri"/>
              </a:endParaRPr>
            </a:p>
          </p:txBody>
        </p:sp>
        <p:sp>
          <p:nvSpPr>
            <p:cNvPr id="16" name="object 16"/>
            <p:cNvSpPr txBox="1"/>
            <p:nvPr/>
          </p:nvSpPr>
          <p:spPr>
            <a:xfrm>
              <a:off x="5127107" y="4699324"/>
              <a:ext cx="1872983" cy="932403"/>
            </a:xfrm>
            <a:prstGeom prst="rect">
              <a:avLst/>
            </a:prstGeom>
          </p:spPr>
          <p:txBody>
            <a:bodyPr vert="horz" wrap="square" lIns="0" tIns="8645" rIns="0" bIns="0" rtlCol="0">
              <a:spAutoFit/>
            </a:bodyPr>
            <a:lstStyle/>
            <a:p>
              <a:pPr marL="8645" defTabSz="685800" fontAlgn="auto">
                <a:spcBef>
                  <a:spcPts val="68"/>
                </a:spcBef>
                <a:spcAft>
                  <a:spcPts val="0"/>
                </a:spcAft>
              </a:pPr>
              <a:r>
                <a:rPr sz="1702" dirty="0">
                  <a:solidFill>
                    <a:prstClr val="black"/>
                  </a:solidFill>
                  <a:latin typeface="Calibri"/>
                  <a:cs typeface="Calibri"/>
                </a:rPr>
                <a:t>,</a:t>
              </a:r>
              <a:r>
                <a:rPr sz="1702" spc="-7" dirty="0">
                  <a:solidFill>
                    <a:prstClr val="black"/>
                  </a:solidFill>
                  <a:latin typeface="Calibri"/>
                  <a:cs typeface="Calibri"/>
                </a:rPr>
                <a:t> </a:t>
              </a:r>
              <a:r>
                <a:rPr sz="1702" dirty="0">
                  <a:solidFill>
                    <a:prstClr val="black"/>
                  </a:solidFill>
                  <a:latin typeface="Calibri"/>
                  <a:cs typeface="Calibri"/>
                </a:rPr>
                <a:t>predict</a:t>
              </a:r>
              <a:r>
                <a:rPr sz="1702" spc="48" dirty="0">
                  <a:solidFill>
                    <a:prstClr val="black"/>
                  </a:solidFill>
                  <a:latin typeface="Calibri"/>
                  <a:cs typeface="Calibri"/>
                </a:rPr>
                <a:t> </a:t>
              </a:r>
              <a:r>
                <a:rPr sz="1702" spc="-17" dirty="0">
                  <a:solidFill>
                    <a:prstClr val="black"/>
                  </a:solidFill>
                  <a:latin typeface="Calibri"/>
                  <a:cs typeface="Calibri"/>
                </a:rPr>
                <a:t>“y</a:t>
              </a:r>
              <a:r>
                <a:rPr sz="1702" spc="-14" dirty="0">
                  <a:solidFill>
                    <a:prstClr val="black"/>
                  </a:solidFill>
                  <a:latin typeface="Calibri"/>
                  <a:cs typeface="Calibri"/>
                </a:rPr>
                <a:t> </a:t>
              </a:r>
              <a:r>
                <a:rPr sz="1702" dirty="0">
                  <a:solidFill>
                    <a:prstClr val="black"/>
                  </a:solidFill>
                  <a:latin typeface="Calibri"/>
                  <a:cs typeface="Calibri"/>
                </a:rPr>
                <a:t>=</a:t>
              </a:r>
              <a:r>
                <a:rPr sz="1702" spc="44" dirty="0">
                  <a:solidFill>
                    <a:prstClr val="black"/>
                  </a:solidFill>
                  <a:latin typeface="Calibri"/>
                  <a:cs typeface="Calibri"/>
                </a:rPr>
                <a:t> </a:t>
              </a:r>
              <a:r>
                <a:rPr sz="1702" spc="11" dirty="0">
                  <a:solidFill>
                    <a:prstClr val="black"/>
                  </a:solidFill>
                  <a:latin typeface="Calibri"/>
                  <a:cs typeface="Calibri"/>
                </a:rPr>
                <a:t>1”</a:t>
              </a:r>
              <a:endParaRPr sz="1702" dirty="0">
                <a:solidFill>
                  <a:prstClr val="black"/>
                </a:solidFill>
                <a:latin typeface="Calibri"/>
                <a:cs typeface="Calibri"/>
              </a:endParaRPr>
            </a:p>
            <a:p>
              <a:pPr marL="8645" defTabSz="685800" fontAlgn="auto">
                <a:spcBef>
                  <a:spcPts val="1341"/>
                </a:spcBef>
                <a:spcAft>
                  <a:spcPts val="0"/>
                </a:spcAft>
              </a:pPr>
              <a:r>
                <a:rPr sz="1702" dirty="0">
                  <a:solidFill>
                    <a:prstClr val="black"/>
                  </a:solidFill>
                  <a:latin typeface="Calibri"/>
                  <a:cs typeface="Calibri"/>
                </a:rPr>
                <a:t>,</a:t>
              </a:r>
              <a:r>
                <a:rPr sz="1702" spc="-7" dirty="0">
                  <a:solidFill>
                    <a:prstClr val="black"/>
                  </a:solidFill>
                  <a:latin typeface="Calibri"/>
                  <a:cs typeface="Calibri"/>
                </a:rPr>
                <a:t> </a:t>
              </a:r>
              <a:r>
                <a:rPr sz="1702" dirty="0">
                  <a:solidFill>
                    <a:prstClr val="black"/>
                  </a:solidFill>
                  <a:latin typeface="Calibri"/>
                  <a:cs typeface="Calibri"/>
                </a:rPr>
                <a:t>predict</a:t>
              </a:r>
              <a:r>
                <a:rPr sz="1702" spc="48" dirty="0">
                  <a:solidFill>
                    <a:prstClr val="black"/>
                  </a:solidFill>
                  <a:latin typeface="Calibri"/>
                  <a:cs typeface="Calibri"/>
                </a:rPr>
                <a:t> </a:t>
              </a:r>
              <a:r>
                <a:rPr sz="1702" spc="-17" dirty="0">
                  <a:solidFill>
                    <a:prstClr val="black"/>
                  </a:solidFill>
                  <a:latin typeface="Calibri"/>
                  <a:cs typeface="Calibri"/>
                </a:rPr>
                <a:t>“y</a:t>
              </a:r>
              <a:r>
                <a:rPr sz="1702" spc="-14" dirty="0">
                  <a:solidFill>
                    <a:prstClr val="black"/>
                  </a:solidFill>
                  <a:latin typeface="Calibri"/>
                  <a:cs typeface="Calibri"/>
                </a:rPr>
                <a:t> </a:t>
              </a:r>
              <a:r>
                <a:rPr sz="1702" dirty="0">
                  <a:solidFill>
                    <a:prstClr val="black"/>
                  </a:solidFill>
                  <a:latin typeface="Calibri"/>
                  <a:cs typeface="Calibri"/>
                </a:rPr>
                <a:t>=</a:t>
              </a:r>
              <a:r>
                <a:rPr sz="1702" spc="44" dirty="0">
                  <a:solidFill>
                    <a:prstClr val="black"/>
                  </a:solidFill>
                  <a:latin typeface="Calibri"/>
                  <a:cs typeface="Calibri"/>
                </a:rPr>
                <a:t> </a:t>
              </a:r>
              <a:r>
                <a:rPr sz="1702" spc="11" dirty="0">
                  <a:solidFill>
                    <a:prstClr val="black"/>
                  </a:solidFill>
                  <a:latin typeface="Calibri"/>
                  <a:cs typeface="Calibri"/>
                </a:rPr>
                <a:t>0”</a:t>
              </a:r>
              <a:endParaRPr sz="1702" dirty="0">
                <a:solidFill>
                  <a:prstClr val="black"/>
                </a:solidFill>
                <a:latin typeface="Calibri"/>
                <a:cs typeface="Calibri"/>
              </a:endParaRPr>
            </a:p>
          </p:txBody>
        </p:sp>
        <p:pic>
          <p:nvPicPr>
            <p:cNvPr id="17" name="object 17"/>
            <p:cNvPicPr/>
            <p:nvPr/>
          </p:nvPicPr>
          <p:blipFill>
            <a:blip r:embed="rId3" cstate="print"/>
            <a:stretch>
              <a:fillRect/>
            </a:stretch>
          </p:blipFill>
          <p:spPr>
            <a:xfrm>
              <a:off x="3698582" y="4771786"/>
              <a:ext cx="1417704" cy="288150"/>
            </a:xfrm>
            <a:prstGeom prst="rect">
              <a:avLst/>
            </a:prstGeom>
          </p:spPr>
        </p:pic>
        <p:pic>
          <p:nvPicPr>
            <p:cNvPr id="18" name="object 18"/>
            <p:cNvPicPr/>
            <p:nvPr/>
          </p:nvPicPr>
          <p:blipFill>
            <a:blip r:embed="rId4" cstate="print"/>
            <a:stretch>
              <a:fillRect/>
            </a:stretch>
          </p:blipFill>
          <p:spPr>
            <a:xfrm>
              <a:off x="3698582" y="5336562"/>
              <a:ext cx="1417704" cy="299676"/>
            </a:xfrm>
            <a:prstGeom prst="rect">
              <a:avLst/>
            </a:prstGeom>
          </p:spPr>
        </p:pic>
      </p:grpSp>
      <p:sp>
        <p:nvSpPr>
          <p:cNvPr id="19" name="object 19"/>
          <p:cNvSpPr txBox="1">
            <a:spLocks noGrp="1"/>
          </p:cNvSpPr>
          <p:nvPr>
            <p:ph type="title"/>
          </p:nvPr>
        </p:nvSpPr>
        <p:spPr>
          <a:xfrm>
            <a:off x="1381814" y="2191654"/>
            <a:ext cx="896871" cy="448850"/>
          </a:xfrm>
          <a:prstGeom prst="rect">
            <a:avLst/>
          </a:prstGeom>
        </p:spPr>
        <p:txBody>
          <a:bodyPr vert="horz" wrap="square" lIns="0" tIns="8645" rIns="0" bIns="0" rtlCol="0" anchor="ctr">
            <a:spAutoFit/>
          </a:bodyPr>
          <a:lstStyle/>
          <a:p>
            <a:pPr marL="8645">
              <a:spcBef>
                <a:spcPts val="68"/>
              </a:spcBef>
            </a:pPr>
            <a:r>
              <a:rPr sz="1430" dirty="0"/>
              <a:t>Malignant</a:t>
            </a:r>
            <a:r>
              <a:rPr sz="1430" spc="-38" dirty="0"/>
              <a:t> </a:t>
            </a:r>
            <a:r>
              <a:rPr sz="1430" dirty="0"/>
              <a:t>?</a:t>
            </a:r>
            <a:endParaRPr sz="1430"/>
          </a:p>
        </p:txBody>
      </p:sp>
      <p:sp>
        <p:nvSpPr>
          <p:cNvPr id="20" name="object 20"/>
          <p:cNvSpPr/>
          <p:nvPr/>
        </p:nvSpPr>
        <p:spPr>
          <a:xfrm>
            <a:off x="2259586" y="2028585"/>
            <a:ext cx="164246" cy="0"/>
          </a:xfrm>
          <a:custGeom>
            <a:avLst/>
            <a:gdLst/>
            <a:ahLst/>
            <a:cxnLst/>
            <a:rect l="l" t="t" r="r" b="b"/>
            <a:pathLst>
              <a:path w="241300">
                <a:moveTo>
                  <a:pt x="0" y="0"/>
                </a:moveTo>
                <a:lnTo>
                  <a:pt x="241299" y="1"/>
                </a:lnTo>
              </a:path>
            </a:pathLst>
          </a:custGeom>
          <a:ln w="38144">
            <a:solidFill>
              <a:srgbClr val="0D0D0D"/>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1" name="object 21"/>
          <p:cNvSpPr txBox="1"/>
          <p:nvPr/>
        </p:nvSpPr>
        <p:spPr>
          <a:xfrm>
            <a:off x="1785677" y="1897364"/>
            <a:ext cx="455135"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31" dirty="0">
                <a:solidFill>
                  <a:prstClr val="black"/>
                </a:solidFill>
                <a:latin typeface="Calibri"/>
                <a:cs typeface="Calibri"/>
              </a:rPr>
              <a:t>(Yes)</a:t>
            </a:r>
            <a:r>
              <a:rPr sz="1293" spc="17" dirty="0">
                <a:solidFill>
                  <a:prstClr val="black"/>
                </a:solidFill>
                <a:latin typeface="Calibri"/>
                <a:cs typeface="Calibri"/>
              </a:rPr>
              <a:t> </a:t>
            </a:r>
            <a:r>
              <a:rPr sz="1293" dirty="0">
                <a:solidFill>
                  <a:prstClr val="black"/>
                </a:solidFill>
                <a:latin typeface="Calibri"/>
                <a:cs typeface="Calibri"/>
              </a:rPr>
              <a:t>1</a:t>
            </a:r>
            <a:endParaRPr sz="1293">
              <a:solidFill>
                <a:prstClr val="black"/>
              </a:solidFill>
              <a:latin typeface="Calibri"/>
              <a:cs typeface="Calibri"/>
            </a:endParaRPr>
          </a:p>
        </p:txBody>
      </p:sp>
      <p:sp>
        <p:nvSpPr>
          <p:cNvPr id="22" name="object 22"/>
          <p:cNvSpPr txBox="1"/>
          <p:nvPr/>
        </p:nvSpPr>
        <p:spPr>
          <a:xfrm>
            <a:off x="1785676" y="2801051"/>
            <a:ext cx="429201"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4" dirty="0">
                <a:solidFill>
                  <a:prstClr val="black"/>
                </a:solidFill>
                <a:latin typeface="Calibri"/>
                <a:cs typeface="Calibri"/>
              </a:rPr>
              <a:t>(No)</a:t>
            </a:r>
            <a:r>
              <a:rPr sz="1293" spc="-58" dirty="0">
                <a:solidFill>
                  <a:prstClr val="black"/>
                </a:solidFill>
                <a:latin typeface="Calibri"/>
                <a:cs typeface="Calibri"/>
              </a:rPr>
              <a:t> </a:t>
            </a:r>
            <a:r>
              <a:rPr sz="1293" dirty="0">
                <a:solidFill>
                  <a:prstClr val="black"/>
                </a:solidFill>
                <a:latin typeface="Calibri"/>
                <a:cs typeface="Calibri"/>
              </a:rPr>
              <a:t>0</a:t>
            </a:r>
            <a:endParaRPr sz="1293">
              <a:solidFill>
                <a:prstClr val="black"/>
              </a:solidFill>
              <a:latin typeface="Calibri"/>
              <a:cs typeface="Calibri"/>
            </a:endParaRPr>
          </a:p>
        </p:txBody>
      </p:sp>
      <p:sp>
        <p:nvSpPr>
          <p:cNvPr id="23" name="object 23"/>
          <p:cNvSpPr txBox="1">
            <a:spLocks noGrp="1"/>
          </p:cNvSpPr>
          <p:nvPr>
            <p:ph type="body" idx="1"/>
          </p:nvPr>
        </p:nvSpPr>
        <p:spPr>
          <a:xfrm>
            <a:off x="137134" y="3592069"/>
            <a:ext cx="4968266" cy="1227524"/>
          </a:xfrm>
          <a:prstGeom prst="rect">
            <a:avLst/>
          </a:prstGeom>
        </p:spPr>
        <p:txBody>
          <a:bodyPr vert="horz" lIns="68580" tIns="34290" rIns="68580" bIns="34290" rtlCol="0">
            <a:noAutofit/>
          </a:bodyPr>
          <a:lstStyle/>
          <a:p>
            <a:pPr>
              <a:lnSpc>
                <a:spcPct val="170000"/>
              </a:lnSpc>
            </a:pPr>
            <a:r>
              <a:rPr dirty="0">
                <a:latin typeface="Arial" panose="020B0604020202020204" pitchFamily="34" charset="0"/>
                <a:cs typeface="Arial" panose="020B0604020202020204" pitchFamily="34" charset="0"/>
              </a:rPr>
              <a:t>Tumor Size</a:t>
            </a:r>
          </a:p>
          <a:p>
            <a:pPr>
              <a:lnSpc>
                <a:spcPct val="170000"/>
              </a:lnSpc>
            </a:pPr>
            <a:r>
              <a:rPr dirty="0">
                <a:latin typeface="Arial" panose="020B0604020202020204" pitchFamily="34" charset="0"/>
                <a:cs typeface="Arial" panose="020B0604020202020204" pitchFamily="34" charset="0"/>
              </a:rPr>
              <a:t>Can we solve the problem using linear regression? E.g., fit  a straight line and define a threshold at 0.5</a:t>
            </a:r>
          </a:p>
          <a:p>
            <a:pPr>
              <a:lnSpc>
                <a:spcPct val="170000"/>
              </a:lnSpc>
            </a:pPr>
            <a:r>
              <a:rPr dirty="0">
                <a:latin typeface="Arial" panose="020B0604020202020204" pitchFamily="34" charset="0"/>
                <a:cs typeface="Arial" panose="020B0604020202020204" pitchFamily="34" charset="0"/>
              </a:rPr>
              <a:t>Threshold classifier output</a:t>
            </a:r>
            <a:r>
              <a:rPr lang="en-US" dirty="0">
                <a:latin typeface="Arial" panose="020B0604020202020204" pitchFamily="34" charset="0"/>
                <a:cs typeface="Arial" panose="020B0604020202020204" pitchFamily="34" charset="0"/>
              </a:rPr>
              <a:t> h</a:t>
            </a:r>
            <a:r>
              <a:rPr lang="en-US" baseline="-25000" dirty="0">
                <a:latin typeface="Arial" panose="020B0604020202020204" pitchFamily="34" charset="0"/>
                <a:cs typeface="Arial" panose="020B0604020202020204" pitchFamily="34" charset="0"/>
                <a:sym typeface="Symbol" panose="05050102010706020507" pitchFamily="18" charset="2"/>
              </a:rPr>
              <a:t></a:t>
            </a:r>
            <a:r>
              <a:rPr lang="en-US" dirty="0">
                <a:latin typeface="Arial" panose="020B0604020202020204" pitchFamily="34" charset="0"/>
                <a:cs typeface="Arial" panose="020B0604020202020204" pitchFamily="34" charset="0"/>
                <a:sym typeface="Symbol" panose="05050102010706020507" pitchFamily="18" charset="2"/>
              </a:rPr>
              <a:t>(x) </a:t>
            </a:r>
            <a:r>
              <a:rPr dirty="0">
                <a:latin typeface="Arial" panose="020B0604020202020204" pitchFamily="34" charset="0"/>
                <a:cs typeface="Arial" panose="020B0604020202020204" pitchFamily="34" charset="0"/>
              </a:rPr>
              <a:t>at 0.5:</a:t>
            </a:r>
          </a:p>
        </p:txBody>
      </p:sp>
      <p:grpSp>
        <p:nvGrpSpPr>
          <p:cNvPr id="24" name="object 24"/>
          <p:cNvGrpSpPr/>
          <p:nvPr/>
        </p:nvGrpSpPr>
        <p:grpSpPr>
          <a:xfrm>
            <a:off x="2346032" y="1786538"/>
            <a:ext cx="4692688" cy="1400415"/>
            <a:chOff x="2076450" y="1365289"/>
            <a:chExt cx="6894195" cy="2057460"/>
          </a:xfrm>
        </p:grpSpPr>
        <p:sp>
          <p:nvSpPr>
            <p:cNvPr id="25" name="object 25"/>
            <p:cNvSpPr/>
            <p:nvPr/>
          </p:nvSpPr>
          <p:spPr>
            <a:xfrm>
              <a:off x="2190751" y="1365289"/>
              <a:ext cx="3242945" cy="2057460"/>
            </a:xfrm>
            <a:custGeom>
              <a:avLst/>
              <a:gdLst/>
              <a:ahLst/>
              <a:cxnLst/>
              <a:rect l="l" t="t" r="r" b="b"/>
              <a:pathLst>
                <a:path w="3242945" h="2057400">
                  <a:moveTo>
                    <a:pt x="0" y="2057196"/>
                  </a:moveTo>
                  <a:lnTo>
                    <a:pt x="3242402" y="0"/>
                  </a:lnTo>
                </a:path>
              </a:pathLst>
            </a:custGeom>
            <a:ln w="38132">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6" name="object 26"/>
            <p:cNvSpPr/>
            <p:nvPr/>
          </p:nvSpPr>
          <p:spPr>
            <a:xfrm>
              <a:off x="2076450" y="2317750"/>
              <a:ext cx="6894195" cy="13335"/>
            </a:xfrm>
            <a:custGeom>
              <a:avLst/>
              <a:gdLst/>
              <a:ahLst/>
              <a:cxnLst/>
              <a:rect l="l" t="t" r="r" b="b"/>
              <a:pathLst>
                <a:path w="6894195" h="13335">
                  <a:moveTo>
                    <a:pt x="0" y="0"/>
                  </a:moveTo>
                  <a:lnTo>
                    <a:pt x="6893762" y="13028"/>
                  </a:lnTo>
                </a:path>
              </a:pathLst>
            </a:custGeom>
            <a:ln w="12715">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sp>
        <p:nvSpPr>
          <p:cNvPr id="29"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
        <p:nvSpPr>
          <p:cNvPr id="27" name="Rectangle 26"/>
          <p:cNvSpPr/>
          <p:nvPr/>
        </p:nvSpPr>
        <p:spPr>
          <a:xfrm>
            <a:off x="4900735" y="3521128"/>
            <a:ext cx="4177450" cy="830997"/>
          </a:xfrm>
          <a:prstGeom prst="rect">
            <a:avLst/>
          </a:prstGeom>
        </p:spPr>
        <p:txBody>
          <a:bodyPr wrap="square">
            <a:spAutoFit/>
          </a:bodyPr>
          <a:lstStyle/>
          <a:p>
            <a:r>
              <a:rPr lang="en-US" dirty="0" smtClean="0">
                <a:solidFill>
                  <a:srgbClr val="002060"/>
                </a:solidFill>
              </a:rPr>
              <a:t>A Discriminant </a:t>
            </a:r>
            <a:r>
              <a:rPr lang="en-US" dirty="0">
                <a:solidFill>
                  <a:srgbClr val="002060"/>
                </a:solidFill>
              </a:rPr>
              <a:t>function f (x)</a:t>
            </a:r>
          </a:p>
          <a:p>
            <a:r>
              <a:rPr lang="en-US" dirty="0">
                <a:solidFill>
                  <a:srgbClr val="002060"/>
                </a:solidFill>
              </a:rPr>
              <a:t>directly map input to class labels</a:t>
            </a:r>
          </a:p>
          <a:p>
            <a:r>
              <a:rPr lang="en-US" dirty="0">
                <a:solidFill>
                  <a:srgbClr val="002060"/>
                </a:solidFill>
              </a:rPr>
              <a:t>In two-class problem, f (.) is binary valued</a:t>
            </a:r>
          </a:p>
        </p:txBody>
      </p:sp>
    </p:spTree>
    <p:extLst>
      <p:ext uri="{BB962C8B-B14F-4D97-AF65-F5344CB8AC3E}">
        <p14:creationId xmlns:p14="http://schemas.microsoft.com/office/powerpoint/2010/main" val="56129561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spc="-52" dirty="0">
                <a:latin typeface="Arial" panose="020B0604020202020204" pitchFamily="34" charset="0"/>
                <a:cs typeface="Arial" panose="020B0604020202020204" pitchFamily="34" charset="0"/>
              </a:rPr>
              <a:t>Decision</a:t>
            </a:r>
            <a:r>
              <a:rPr lang="en-IN" sz="2400" b="1" spc="-44" dirty="0">
                <a:latin typeface="Arial" panose="020B0604020202020204" pitchFamily="34" charset="0"/>
                <a:cs typeface="Arial" panose="020B0604020202020204" pitchFamily="34" charset="0"/>
              </a:rPr>
              <a:t> </a:t>
            </a:r>
            <a:r>
              <a:rPr lang="en-IN" sz="2400" b="1" spc="-67" dirty="0">
                <a:latin typeface="Arial" panose="020B0604020202020204" pitchFamily="34" charset="0"/>
                <a:cs typeface="Arial" panose="020B0604020202020204" pitchFamily="34" charset="0"/>
              </a:rPr>
              <a:t>Rules</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3400" y="2015230"/>
            <a:ext cx="7291052" cy="3967498"/>
          </a:xfrm>
        </p:spPr>
        <p:txBody>
          <a:bodyPr>
            <a:noAutofit/>
          </a:bodyPr>
          <a:lstStyle/>
          <a:p>
            <a:pPr marL="56627">
              <a:spcBef>
                <a:spcPts val="892"/>
              </a:spcBef>
            </a:pPr>
            <a:r>
              <a:rPr lang="en-US" spc="-44" dirty="0" smtClean="0">
                <a:solidFill>
                  <a:srgbClr val="002060"/>
                </a:solidFill>
                <a:latin typeface="Arial" panose="020B0604020202020204" pitchFamily="34" charset="0"/>
                <a:cs typeface="Arial" panose="020B0604020202020204" pitchFamily="34" charset="0"/>
              </a:rPr>
              <a:t>Classifier:</a:t>
            </a:r>
            <a:endParaRPr lang="en-US" spc="-59" dirty="0">
              <a:solidFill>
                <a:srgbClr val="002060"/>
              </a:solidFill>
              <a:latin typeface="Arial" panose="020B0604020202020204" pitchFamily="34" charset="0"/>
              <a:cs typeface="Arial" panose="020B0604020202020204" pitchFamily="34" charset="0"/>
            </a:endParaRPr>
          </a:p>
          <a:p>
            <a:pPr marL="0" indent="0">
              <a:spcBef>
                <a:spcPts val="892"/>
              </a:spcBef>
              <a:buNone/>
            </a:pPr>
            <a:r>
              <a:rPr lang="en-US" i="1" spc="-59" dirty="0">
                <a:latin typeface="Arial" panose="020B0604020202020204" pitchFamily="34" charset="0"/>
                <a:cs typeface="Arial" panose="020B0604020202020204" pitchFamily="34" charset="0"/>
              </a:rPr>
              <a:t>    </a:t>
            </a:r>
            <a:r>
              <a:rPr lang="en-US" i="1" spc="38" dirty="0">
                <a:latin typeface="Arial" panose="020B0604020202020204" pitchFamily="34" charset="0"/>
                <a:cs typeface="Arial" panose="020B0604020202020204" pitchFamily="34" charset="0"/>
              </a:rPr>
              <a:t>f</a:t>
            </a:r>
            <a:r>
              <a:rPr lang="en-US" i="1" spc="-97"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t>
            </a:r>
            <a:r>
              <a:rPr lang="en-US" b="1" spc="-89" dirty="0">
                <a:latin typeface="Arial" panose="020B0604020202020204" pitchFamily="34" charset="0"/>
                <a:cs typeface="Arial" panose="020B0604020202020204" pitchFamily="34" charset="0"/>
              </a:rPr>
              <a:t>x</a:t>
            </a:r>
            <a:r>
              <a:rPr lang="en-US" i="1" spc="-141" dirty="0">
                <a:latin typeface="Arial" panose="020B0604020202020204" pitchFamily="34" charset="0"/>
                <a:cs typeface="Arial" panose="020B0604020202020204" pitchFamily="34" charset="0"/>
              </a:rPr>
              <a:t>,</a:t>
            </a:r>
            <a:r>
              <a:rPr lang="en-US" i="1" spc="-201" dirty="0">
                <a:latin typeface="Arial" panose="020B0604020202020204" pitchFamily="34" charset="0"/>
                <a:cs typeface="Arial" panose="020B0604020202020204" pitchFamily="34" charset="0"/>
              </a:rPr>
              <a:t> </a:t>
            </a:r>
            <a:r>
              <a:rPr lang="en-US" b="1" spc="-38" dirty="0">
                <a:latin typeface="Arial" panose="020B0604020202020204" pitchFamily="34" charset="0"/>
                <a:cs typeface="Arial" panose="020B0604020202020204" pitchFamily="34" charset="0"/>
              </a:rPr>
              <a:t>w</a:t>
            </a:r>
            <a:r>
              <a:rPr lang="en-US" dirty="0">
                <a:latin typeface="Arial" panose="020B0604020202020204" pitchFamily="34" charset="0"/>
                <a:cs typeface="Arial" panose="020B0604020202020204" pitchFamily="34" charset="0"/>
              </a:rPr>
              <a:t>)</a:t>
            </a:r>
            <a:r>
              <a:rPr lang="en-US" spc="-52"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59" dirty="0">
                <a:latin typeface="Arial" panose="020B0604020202020204" pitchFamily="34" charset="0"/>
                <a:cs typeface="Arial" panose="020B0604020202020204" pitchFamily="34" charset="0"/>
              </a:rPr>
              <a:t> </a:t>
            </a:r>
            <a:r>
              <a:rPr lang="en-US" i="1" spc="-67" dirty="0">
                <a:latin typeface="Arial" panose="020B0604020202020204" pitchFamily="34" charset="0"/>
                <a:cs typeface="Arial" panose="020B0604020202020204" pitchFamily="34" charset="0"/>
              </a:rPr>
              <a:t>w</a:t>
            </a:r>
            <a:r>
              <a:rPr lang="en-US" i="1" spc="-44" baseline="-11904" dirty="0">
                <a:latin typeface="Arial" panose="020B0604020202020204" pitchFamily="34" charset="0"/>
                <a:cs typeface="Arial" panose="020B0604020202020204" pitchFamily="34" charset="0"/>
              </a:rPr>
              <a:t>o</a:t>
            </a:r>
            <a:r>
              <a:rPr lang="en-US" i="1" baseline="-11904" dirty="0">
                <a:latin typeface="Arial" panose="020B0604020202020204" pitchFamily="34" charset="0"/>
                <a:cs typeface="Arial" panose="020B0604020202020204" pitchFamily="34" charset="0"/>
              </a:rPr>
              <a:t> </a:t>
            </a:r>
            <a:r>
              <a:rPr lang="en-US" i="1" spc="-167" baseline="-11904"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141" dirty="0">
                <a:latin typeface="Arial" panose="020B0604020202020204" pitchFamily="34" charset="0"/>
                <a:cs typeface="Arial" panose="020B0604020202020204" pitchFamily="34" charset="0"/>
              </a:rPr>
              <a:t> </a:t>
            </a:r>
            <a:r>
              <a:rPr lang="en-US" b="1" spc="-38" dirty="0" err="1">
                <a:latin typeface="Arial" panose="020B0604020202020204" pitchFamily="34" charset="0"/>
                <a:cs typeface="Arial" panose="020B0604020202020204" pitchFamily="34" charset="0"/>
              </a:rPr>
              <a:t>w</a:t>
            </a:r>
            <a:r>
              <a:rPr lang="en-US" i="1" spc="167" baseline="31746" dirty="0" err="1">
                <a:latin typeface="Arial" panose="020B0604020202020204" pitchFamily="34" charset="0"/>
                <a:cs typeface="Arial" panose="020B0604020202020204" pitchFamily="34" charset="0"/>
              </a:rPr>
              <a:t>T</a:t>
            </a:r>
            <a:r>
              <a:rPr lang="en-US" i="1" spc="-122" baseline="31746" dirty="0">
                <a:latin typeface="Arial" panose="020B0604020202020204" pitchFamily="34" charset="0"/>
                <a:cs typeface="Arial" panose="020B0604020202020204" pitchFamily="34" charset="0"/>
              </a:rPr>
              <a:t> </a:t>
            </a:r>
            <a:r>
              <a:rPr lang="en-US" b="1" spc="-89" dirty="0">
                <a:latin typeface="Arial" panose="020B0604020202020204" pitchFamily="34" charset="0"/>
                <a:cs typeface="Arial" panose="020B0604020202020204" pitchFamily="34" charset="0"/>
              </a:rPr>
              <a:t>x   (</a:t>
            </a:r>
            <a:r>
              <a:rPr lang="en-IN" dirty="0" smtClean="0">
                <a:latin typeface="Arial" panose="020B0604020202020204" pitchFamily="34" charset="0"/>
                <a:cs typeface="Arial" panose="020B0604020202020204" pitchFamily="34" charset="0"/>
              </a:rPr>
              <a:t>linear </a:t>
            </a:r>
            <a:r>
              <a:rPr lang="en-IN" dirty="0">
                <a:latin typeface="Arial" panose="020B0604020202020204" pitchFamily="34" charset="0"/>
                <a:cs typeface="Arial" panose="020B0604020202020204" pitchFamily="34" charset="0"/>
              </a:rPr>
              <a:t>discriminant </a:t>
            </a:r>
            <a:r>
              <a:rPr lang="en-IN" dirty="0" smtClean="0">
                <a:latin typeface="Arial" panose="020B0604020202020204" pitchFamily="34" charset="0"/>
                <a:cs typeface="Arial" panose="020B0604020202020204" pitchFamily="34" charset="0"/>
              </a:rPr>
              <a:t>function)</a:t>
            </a:r>
            <a:endParaRPr lang="en-US" dirty="0">
              <a:latin typeface="Arial" panose="020B0604020202020204" pitchFamily="34" charset="0"/>
              <a:cs typeface="Arial" panose="020B0604020202020204" pitchFamily="34" charset="0"/>
            </a:endParaRPr>
          </a:p>
          <a:p>
            <a:pPr marL="56627">
              <a:spcBef>
                <a:spcPts val="1442"/>
              </a:spcBef>
            </a:pPr>
            <a:r>
              <a:rPr lang="en-US" spc="-52" dirty="0" smtClean="0">
                <a:solidFill>
                  <a:srgbClr val="002060"/>
                </a:solidFill>
                <a:latin typeface="Arial" panose="020B0604020202020204" pitchFamily="34" charset="0"/>
                <a:cs typeface="Arial" panose="020B0604020202020204" pitchFamily="34" charset="0"/>
              </a:rPr>
              <a:t>Decision</a:t>
            </a:r>
            <a:r>
              <a:rPr lang="en-US" spc="15" dirty="0" smtClean="0">
                <a:solidFill>
                  <a:srgbClr val="002060"/>
                </a:solidFill>
                <a:latin typeface="Arial" panose="020B0604020202020204" pitchFamily="34" charset="0"/>
                <a:cs typeface="Arial" panose="020B0604020202020204" pitchFamily="34" charset="0"/>
              </a:rPr>
              <a:t> </a:t>
            </a:r>
            <a:r>
              <a:rPr lang="en-US" spc="-52" dirty="0">
                <a:solidFill>
                  <a:srgbClr val="002060"/>
                </a:solidFill>
                <a:latin typeface="Arial" panose="020B0604020202020204" pitchFamily="34" charset="0"/>
                <a:cs typeface="Arial" panose="020B0604020202020204" pitchFamily="34" charset="0"/>
              </a:rPr>
              <a:t>rule</a:t>
            </a:r>
            <a:r>
              <a:rPr lang="en-US" spc="15" dirty="0">
                <a:solidFill>
                  <a:srgbClr val="002060"/>
                </a:solidFill>
                <a:latin typeface="Arial" panose="020B0604020202020204" pitchFamily="34" charset="0"/>
                <a:cs typeface="Arial" panose="020B0604020202020204" pitchFamily="34" charset="0"/>
              </a:rPr>
              <a:t> </a:t>
            </a:r>
            <a:r>
              <a:rPr lang="en-US" spc="-44" dirty="0">
                <a:latin typeface="Arial" panose="020B0604020202020204" pitchFamily="34" charset="0"/>
                <a:cs typeface="Arial" panose="020B0604020202020204" pitchFamily="34" charset="0"/>
              </a:rPr>
              <a:t>is</a:t>
            </a:r>
          </a:p>
          <a:p>
            <a:pPr marL="56627">
              <a:spcBef>
                <a:spcPts val="1442"/>
              </a:spcBef>
            </a:pPr>
            <a:endParaRPr lang="en-US" spc="-44" dirty="0">
              <a:latin typeface="Arial" panose="020B0604020202020204" pitchFamily="34" charset="0"/>
              <a:cs typeface="Arial" panose="020B0604020202020204" pitchFamily="34" charset="0"/>
            </a:endParaRPr>
          </a:p>
          <a:p>
            <a:pPr marL="75503">
              <a:spcBef>
                <a:spcPts val="892"/>
              </a:spcBef>
            </a:pPr>
            <a:r>
              <a:rPr lang="en-US" spc="-38" dirty="0" smtClean="0">
                <a:solidFill>
                  <a:srgbClr val="002060"/>
                </a:solidFill>
                <a:latin typeface="Arial" panose="020B0604020202020204" pitchFamily="34" charset="0"/>
                <a:cs typeface="Arial" panose="020B0604020202020204" pitchFamily="34" charset="0"/>
              </a:rPr>
              <a:t>Mathematically</a:t>
            </a:r>
            <a:r>
              <a:rPr lang="en-US" spc="30" dirty="0" smtClean="0">
                <a:latin typeface="Arial" panose="020B0604020202020204" pitchFamily="34" charset="0"/>
                <a:cs typeface="Arial" panose="020B0604020202020204" pitchFamily="34" charset="0"/>
              </a:rPr>
              <a:t> </a:t>
            </a:r>
            <a:endParaRPr lang="en-US" spc="30" dirty="0">
              <a:latin typeface="Arial" panose="020B0604020202020204" pitchFamily="34" charset="0"/>
              <a:cs typeface="Arial" panose="020B0604020202020204" pitchFamily="34" charset="0"/>
            </a:endParaRPr>
          </a:p>
          <a:p>
            <a:pPr marL="0" indent="0">
              <a:spcBef>
                <a:spcPts val="892"/>
              </a:spcBef>
              <a:buNone/>
            </a:pPr>
            <a:r>
              <a:rPr lang="en-US" i="1" spc="30" dirty="0">
                <a:latin typeface="Arial" panose="020B0604020202020204" pitchFamily="34" charset="0"/>
                <a:cs typeface="Arial" panose="020B0604020202020204" pitchFamily="34" charset="0"/>
              </a:rPr>
              <a:t>       </a:t>
            </a:r>
            <a:r>
              <a:rPr lang="en-US" i="1" spc="-67" dirty="0">
                <a:latin typeface="Arial" panose="020B0604020202020204" pitchFamily="34" charset="0"/>
                <a:cs typeface="Arial" panose="020B0604020202020204" pitchFamily="34" charset="0"/>
              </a:rPr>
              <a:t>y</a:t>
            </a:r>
            <a:r>
              <a:rPr lang="en-US" i="1" spc="156"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52" dirty="0">
                <a:latin typeface="Arial" panose="020B0604020202020204" pitchFamily="34" charset="0"/>
                <a:cs typeface="Arial" panose="020B0604020202020204" pitchFamily="34" charset="0"/>
              </a:rPr>
              <a:t> sign(</a:t>
            </a:r>
            <a:r>
              <a:rPr lang="en-US" i="1" spc="-67" dirty="0">
                <a:latin typeface="Arial" panose="020B0604020202020204" pitchFamily="34" charset="0"/>
                <a:cs typeface="Arial" panose="020B0604020202020204" pitchFamily="34" charset="0"/>
              </a:rPr>
              <a:t>w</a:t>
            </a:r>
            <a:r>
              <a:rPr lang="en-US" spc="-33" baseline="-11904" dirty="0">
                <a:latin typeface="Arial" panose="020B0604020202020204" pitchFamily="34" charset="0"/>
                <a:cs typeface="Arial" panose="020B0604020202020204" pitchFamily="34" charset="0"/>
              </a:rPr>
              <a:t>0</a:t>
            </a:r>
            <a:r>
              <a:rPr lang="en-US" spc="112" baseline="-11904" dirty="0">
                <a:latin typeface="Arial" panose="020B0604020202020204" pitchFamily="34" charset="0"/>
                <a:cs typeface="Arial" panose="020B0604020202020204" pitchFamily="34" charset="0"/>
              </a:rPr>
              <a:t> </a:t>
            </a:r>
            <a:r>
              <a:rPr lang="en-US" spc="67" dirty="0">
                <a:latin typeface="Arial" panose="020B0604020202020204" pitchFamily="34" charset="0"/>
                <a:cs typeface="Arial" panose="020B0604020202020204" pitchFamily="34" charset="0"/>
              </a:rPr>
              <a:t>+</a:t>
            </a:r>
            <a:r>
              <a:rPr lang="en-US" spc="-141" dirty="0">
                <a:latin typeface="Arial" panose="020B0604020202020204" pitchFamily="34" charset="0"/>
                <a:cs typeface="Arial" panose="020B0604020202020204" pitchFamily="34" charset="0"/>
              </a:rPr>
              <a:t> </a:t>
            </a:r>
            <a:r>
              <a:rPr lang="en-US" b="1" spc="-38" dirty="0" err="1">
                <a:latin typeface="Arial" panose="020B0604020202020204" pitchFamily="34" charset="0"/>
                <a:cs typeface="Arial" panose="020B0604020202020204" pitchFamily="34" charset="0"/>
              </a:rPr>
              <a:t>w</a:t>
            </a:r>
            <a:r>
              <a:rPr lang="en-US" i="1" spc="167" baseline="31746" dirty="0" err="1">
                <a:latin typeface="Arial" panose="020B0604020202020204" pitchFamily="34" charset="0"/>
                <a:cs typeface="Arial" panose="020B0604020202020204" pitchFamily="34" charset="0"/>
              </a:rPr>
              <a:t>T</a:t>
            </a:r>
            <a:r>
              <a:rPr lang="en-US" i="1" spc="-122" baseline="31746" dirty="0">
                <a:latin typeface="Arial" panose="020B0604020202020204" pitchFamily="34" charset="0"/>
                <a:cs typeface="Arial" panose="020B0604020202020204" pitchFamily="34" charset="0"/>
              </a:rPr>
              <a:t> </a:t>
            </a:r>
            <a:r>
              <a:rPr lang="en-US" b="1" spc="-89" dirty="0">
                <a:latin typeface="Arial" panose="020B0604020202020204" pitchFamily="34" charset="0"/>
                <a:cs typeface="Arial" panose="020B0604020202020204" pitchFamily="34" charset="0"/>
              </a:rPr>
              <a:t>x</a:t>
            </a:r>
            <a:r>
              <a:rPr lang="en-US" dirty="0" smtClean="0">
                <a:latin typeface="Arial" panose="020B0604020202020204" pitchFamily="34" charset="0"/>
                <a:cs typeface="Arial" panose="020B0604020202020204" pitchFamily="34" charset="0"/>
              </a:rPr>
              <a:t>)</a:t>
            </a:r>
          </a:p>
          <a:p>
            <a:pPr marL="0" indent="0">
              <a:spcBef>
                <a:spcPts val="892"/>
              </a:spcBef>
              <a:buNone/>
            </a:pPr>
            <a:endParaRPr lang="en-US" dirty="0" smtClean="0">
              <a:latin typeface="Arial" panose="020B0604020202020204" pitchFamily="34" charset="0"/>
              <a:cs typeface="Arial" panose="020B0604020202020204" pitchFamily="34" charset="0"/>
            </a:endParaRPr>
          </a:p>
          <a:p>
            <a:pPr marL="38100">
              <a:spcBef>
                <a:spcPts val="4"/>
              </a:spcBef>
            </a:pPr>
            <a:r>
              <a:rPr lang="en-US" spc="-4" dirty="0">
                <a:latin typeface="Arial" panose="020B0604020202020204" pitchFamily="34" charset="0"/>
                <a:cs typeface="Arial" panose="020B0604020202020204" pitchFamily="34" charset="0"/>
              </a:rPr>
              <a:t>This</a:t>
            </a:r>
            <a:r>
              <a:rPr lang="en-US" spc="8" dirty="0">
                <a:latin typeface="Arial" panose="020B0604020202020204" pitchFamily="34" charset="0"/>
                <a:cs typeface="Arial" panose="020B0604020202020204" pitchFamily="34" charset="0"/>
              </a:rPr>
              <a:t> </a:t>
            </a:r>
            <a:r>
              <a:rPr lang="en-US" spc="-30" dirty="0">
                <a:latin typeface="Arial" panose="020B0604020202020204" pitchFamily="34" charset="0"/>
                <a:cs typeface="Arial" panose="020B0604020202020204" pitchFamily="34" charset="0"/>
              </a:rPr>
              <a:t>specifies</a:t>
            </a:r>
            <a:r>
              <a:rPr lang="en-US" spc="15" dirty="0">
                <a:latin typeface="Arial" panose="020B0604020202020204" pitchFamily="34" charset="0"/>
                <a:cs typeface="Arial" panose="020B0604020202020204" pitchFamily="34" charset="0"/>
              </a:rPr>
              <a:t> </a:t>
            </a:r>
            <a:r>
              <a:rPr lang="en-US" spc="-38" dirty="0">
                <a:latin typeface="Arial" panose="020B0604020202020204" pitchFamily="34" charset="0"/>
                <a:cs typeface="Arial" panose="020B0604020202020204" pitchFamily="34" charset="0"/>
              </a:rPr>
              <a:t>a</a:t>
            </a:r>
            <a:r>
              <a:rPr lang="en-US" spc="11" dirty="0">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linear</a:t>
            </a:r>
            <a:r>
              <a:rPr lang="en-US" spc="15" dirty="0">
                <a:solidFill>
                  <a:srgbClr val="0000FF"/>
                </a:solidFill>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classifier</a:t>
            </a:r>
            <a:r>
              <a:rPr lang="en-US" spc="-26" dirty="0">
                <a:latin typeface="Arial" panose="020B0604020202020204" pitchFamily="34" charset="0"/>
                <a:cs typeface="Arial" panose="020B0604020202020204" pitchFamily="34" charset="0"/>
              </a:rPr>
              <a:t>:</a:t>
            </a:r>
            <a:r>
              <a:rPr lang="en-US" spc="98" dirty="0">
                <a:latin typeface="Arial" panose="020B0604020202020204" pitchFamily="34" charset="0"/>
                <a:cs typeface="Arial" panose="020B0604020202020204" pitchFamily="34" charset="0"/>
              </a:rPr>
              <a:t> </a:t>
            </a:r>
            <a:r>
              <a:rPr lang="en-US" spc="11" dirty="0">
                <a:latin typeface="Arial" panose="020B0604020202020204" pitchFamily="34" charset="0"/>
                <a:cs typeface="Arial" panose="020B0604020202020204" pitchFamily="34" charset="0"/>
              </a:rPr>
              <a:t>it</a:t>
            </a:r>
            <a:r>
              <a:rPr lang="en-US" spc="15" dirty="0">
                <a:latin typeface="Arial" panose="020B0604020202020204" pitchFamily="34" charset="0"/>
                <a:cs typeface="Arial" panose="020B0604020202020204" pitchFamily="34" charset="0"/>
              </a:rPr>
              <a:t> </a:t>
            </a:r>
            <a:r>
              <a:rPr lang="en-US" spc="-41" dirty="0">
                <a:latin typeface="Arial" panose="020B0604020202020204" pitchFamily="34" charset="0"/>
                <a:cs typeface="Arial" panose="020B0604020202020204" pitchFamily="34" charset="0"/>
              </a:rPr>
              <a:t>has</a:t>
            </a:r>
            <a:r>
              <a:rPr lang="en-US" spc="15" dirty="0">
                <a:latin typeface="Arial" panose="020B0604020202020204" pitchFamily="34" charset="0"/>
                <a:cs typeface="Arial" panose="020B0604020202020204" pitchFamily="34" charset="0"/>
              </a:rPr>
              <a:t> </a:t>
            </a:r>
            <a:r>
              <a:rPr lang="en-US" spc="-38" dirty="0">
                <a:latin typeface="Arial" panose="020B0604020202020204" pitchFamily="34" charset="0"/>
                <a:cs typeface="Arial" panose="020B0604020202020204" pitchFamily="34" charset="0"/>
              </a:rPr>
              <a:t>a</a:t>
            </a:r>
            <a:r>
              <a:rPr lang="en-US" spc="11" dirty="0">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linear</a:t>
            </a:r>
            <a:r>
              <a:rPr lang="en-US" spc="15" dirty="0">
                <a:solidFill>
                  <a:srgbClr val="0000FF"/>
                </a:solidFill>
                <a:latin typeface="Arial" panose="020B0604020202020204" pitchFamily="34" charset="0"/>
                <a:cs typeface="Arial" panose="020B0604020202020204" pitchFamily="34" charset="0"/>
              </a:rPr>
              <a:t> </a:t>
            </a:r>
            <a:r>
              <a:rPr lang="en-US" spc="-30" dirty="0">
                <a:solidFill>
                  <a:srgbClr val="0000FF"/>
                </a:solidFill>
                <a:latin typeface="Arial" panose="020B0604020202020204" pitchFamily="34" charset="0"/>
                <a:cs typeface="Arial" panose="020B0604020202020204" pitchFamily="34" charset="0"/>
              </a:rPr>
              <a:t>boundary</a:t>
            </a:r>
            <a:r>
              <a:rPr lang="en-US" spc="15" dirty="0">
                <a:solidFill>
                  <a:srgbClr val="0000FF"/>
                </a:solidFill>
                <a:latin typeface="Arial" panose="020B0604020202020204" pitchFamily="34" charset="0"/>
                <a:cs typeface="Arial" panose="020B0604020202020204" pitchFamily="34" charset="0"/>
              </a:rPr>
              <a:t> </a:t>
            </a:r>
            <a:r>
              <a:rPr lang="en-US" spc="-26" dirty="0">
                <a:solidFill>
                  <a:srgbClr val="0000FF"/>
                </a:solidFill>
                <a:latin typeface="Arial" panose="020B0604020202020204" pitchFamily="34" charset="0"/>
                <a:cs typeface="Arial" panose="020B0604020202020204" pitchFamily="34" charset="0"/>
              </a:rPr>
              <a:t>(hyperplane)</a:t>
            </a:r>
            <a:endParaRPr lang="en-US" dirty="0">
              <a:latin typeface="Arial" panose="020B0604020202020204" pitchFamily="34" charset="0"/>
              <a:cs typeface="Arial" panose="020B0604020202020204" pitchFamily="34" charset="0"/>
            </a:endParaRPr>
          </a:p>
          <a:p>
            <a:pPr marL="38100" marR="835343" indent="0">
              <a:lnSpc>
                <a:spcPct val="182600"/>
              </a:lnSpc>
              <a:buNone/>
            </a:pPr>
            <a:r>
              <a:rPr lang="en-US" i="1" spc="-34" dirty="0">
                <a:latin typeface="Arial" panose="020B0604020202020204" pitchFamily="34" charset="0"/>
                <a:cs typeface="Arial" panose="020B0604020202020204" pitchFamily="34" charset="0"/>
              </a:rPr>
              <a:t>         w</a:t>
            </a:r>
            <a:r>
              <a:rPr lang="en-US" spc="-17" baseline="-11904" dirty="0">
                <a:latin typeface="Arial" panose="020B0604020202020204" pitchFamily="34" charset="0"/>
                <a:cs typeface="Arial" panose="020B0604020202020204" pitchFamily="34" charset="0"/>
              </a:rPr>
              <a:t>0</a:t>
            </a:r>
            <a:r>
              <a:rPr lang="en-US" spc="56" baseline="-11904" dirty="0">
                <a:latin typeface="Arial" panose="020B0604020202020204" pitchFamily="34" charset="0"/>
                <a:cs typeface="Arial" panose="020B0604020202020204" pitchFamily="34" charset="0"/>
              </a:rPr>
              <a:t> </a:t>
            </a:r>
            <a:r>
              <a:rPr lang="en-US" spc="34" dirty="0">
                <a:latin typeface="Arial" panose="020B0604020202020204" pitchFamily="34" charset="0"/>
                <a:cs typeface="Arial" panose="020B0604020202020204" pitchFamily="34" charset="0"/>
              </a:rPr>
              <a:t>+</a:t>
            </a:r>
            <a:r>
              <a:rPr lang="en-US" spc="-71" dirty="0">
                <a:latin typeface="Arial" panose="020B0604020202020204" pitchFamily="34" charset="0"/>
                <a:cs typeface="Arial" panose="020B0604020202020204" pitchFamily="34" charset="0"/>
              </a:rPr>
              <a:t> </a:t>
            </a:r>
            <a:r>
              <a:rPr lang="en-US" b="1" spc="-19" dirty="0" err="1">
                <a:latin typeface="Arial" panose="020B0604020202020204" pitchFamily="34" charset="0"/>
                <a:cs typeface="Arial" panose="020B0604020202020204" pitchFamily="34" charset="0"/>
              </a:rPr>
              <a:t>w</a:t>
            </a:r>
            <a:r>
              <a:rPr lang="en-US" i="1" spc="84" baseline="31746" dirty="0" err="1">
                <a:latin typeface="Arial" panose="020B0604020202020204" pitchFamily="34" charset="0"/>
                <a:cs typeface="Arial" panose="020B0604020202020204" pitchFamily="34" charset="0"/>
              </a:rPr>
              <a:t>T</a:t>
            </a:r>
            <a:r>
              <a:rPr lang="en-US" i="1" spc="-62" baseline="31746" dirty="0">
                <a:latin typeface="Arial" panose="020B0604020202020204" pitchFamily="34" charset="0"/>
                <a:cs typeface="Arial" panose="020B0604020202020204" pitchFamily="34" charset="0"/>
              </a:rPr>
              <a:t> </a:t>
            </a:r>
            <a:r>
              <a:rPr lang="en-US" b="1" spc="-45" dirty="0">
                <a:latin typeface="Arial" panose="020B0604020202020204" pitchFamily="34" charset="0"/>
                <a:cs typeface="Arial" panose="020B0604020202020204" pitchFamily="34" charset="0"/>
              </a:rPr>
              <a:t>x</a:t>
            </a:r>
            <a:r>
              <a:rPr lang="en-US" b="1" spc="-4" dirty="0">
                <a:latin typeface="Arial" panose="020B0604020202020204" pitchFamily="34" charset="0"/>
                <a:cs typeface="Arial" panose="020B0604020202020204" pitchFamily="34" charset="0"/>
              </a:rPr>
              <a:t> </a:t>
            </a:r>
            <a:r>
              <a:rPr lang="en-US" spc="34" dirty="0">
                <a:latin typeface="Arial" panose="020B0604020202020204" pitchFamily="34" charset="0"/>
                <a:cs typeface="Arial" panose="020B0604020202020204" pitchFamily="34" charset="0"/>
              </a:rPr>
              <a:t>=</a:t>
            </a:r>
            <a:r>
              <a:rPr lang="en-US" spc="-26" dirty="0">
                <a:latin typeface="Arial" panose="020B0604020202020204" pitchFamily="34" charset="0"/>
                <a:cs typeface="Arial" panose="020B0604020202020204" pitchFamily="34" charset="0"/>
              </a:rPr>
              <a:t> 0</a:t>
            </a:r>
            <a:endParaRPr lang="en-US" dirty="0">
              <a:latin typeface="Arial" panose="020B0604020202020204" pitchFamily="34" charset="0"/>
              <a:cs typeface="Arial" panose="020B0604020202020204" pitchFamily="34" charset="0"/>
            </a:endParaRPr>
          </a:p>
          <a:p>
            <a:pPr marL="0" indent="0">
              <a:buNone/>
            </a:pPr>
            <a:r>
              <a:rPr lang="en-US" dirty="0">
                <a:solidFill>
                  <a:srgbClr val="002060"/>
                </a:solidFill>
                <a:latin typeface="Arial" panose="020B0604020202020204" pitchFamily="34" charset="0"/>
                <a:cs typeface="Arial" panose="020B0604020202020204" pitchFamily="34" charset="0"/>
              </a:rPr>
              <a:t>A discriminant is a function that takes an input vector x and assigns it to one of </a:t>
            </a:r>
            <a:r>
              <a:rPr lang="en-US" i="1" dirty="0" smtClean="0">
                <a:solidFill>
                  <a:srgbClr val="002060"/>
                </a:solidFill>
                <a:latin typeface="Arial" panose="020B0604020202020204" pitchFamily="34" charset="0"/>
                <a:cs typeface="Arial" panose="020B0604020202020204" pitchFamily="34" charset="0"/>
              </a:rPr>
              <a:t>K </a:t>
            </a:r>
            <a:r>
              <a:rPr lang="en-IN" dirty="0" smtClean="0">
                <a:solidFill>
                  <a:srgbClr val="002060"/>
                </a:solidFill>
                <a:latin typeface="Arial" panose="020B0604020202020204" pitchFamily="34" charset="0"/>
                <a:cs typeface="Arial" panose="020B0604020202020204" pitchFamily="34" charset="0"/>
              </a:rPr>
              <a:t>classes</a:t>
            </a:r>
            <a:r>
              <a:rPr lang="en-IN" dirty="0">
                <a:solidFill>
                  <a:srgbClr val="002060"/>
                </a:solidFill>
                <a:latin typeface="Arial" panose="020B0604020202020204" pitchFamily="34" charset="0"/>
                <a:cs typeface="Arial" panose="020B0604020202020204" pitchFamily="34" charset="0"/>
              </a:rPr>
              <a:t>, denoted </a:t>
            </a:r>
            <a:r>
              <a:rPr lang="en-IN" i="1" dirty="0">
                <a:solidFill>
                  <a:srgbClr val="002060"/>
                </a:solidFill>
                <a:latin typeface="Arial" panose="020B0604020202020204" pitchFamily="34" charset="0"/>
                <a:cs typeface="Arial" panose="020B0604020202020204" pitchFamily="34" charset="0"/>
              </a:rPr>
              <a:t>C</a:t>
            </a:r>
            <a:r>
              <a:rPr lang="en-IN" i="1" baseline="-25000" dirty="0">
                <a:solidFill>
                  <a:srgbClr val="002060"/>
                </a:solidFill>
                <a:latin typeface="Arial" panose="020B0604020202020204" pitchFamily="34" charset="0"/>
                <a:cs typeface="Arial" panose="020B0604020202020204" pitchFamily="34" charset="0"/>
              </a:rPr>
              <a:t>k</a:t>
            </a:r>
            <a:r>
              <a:rPr lang="en-IN" dirty="0">
                <a:solidFill>
                  <a:srgbClr val="002060"/>
                </a:solidFill>
                <a:latin typeface="Arial" panose="020B0604020202020204" pitchFamily="34" charset="0"/>
                <a:cs typeface="Arial" panose="020B0604020202020204" pitchFamily="34" charset="0"/>
              </a:rPr>
              <a:t>.</a:t>
            </a:r>
            <a:endParaRPr lang="en-US" dirty="0">
              <a:solidFill>
                <a:srgbClr val="002060"/>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805720" y="3019571"/>
            <a:ext cx="2746411" cy="797485"/>
          </a:xfrm>
          <a:prstGeom prst="rect">
            <a:avLst/>
          </a:prstGeom>
        </p:spPr>
      </p:pic>
      <p:pic>
        <p:nvPicPr>
          <p:cNvPr id="29" name="Picture 28"/>
          <p:cNvPicPr>
            <a:picLocks noChangeAspect="1"/>
          </p:cNvPicPr>
          <p:nvPr/>
        </p:nvPicPr>
        <p:blipFill>
          <a:blip r:embed="rId3"/>
          <a:stretch>
            <a:fillRect/>
          </a:stretch>
        </p:blipFill>
        <p:spPr>
          <a:xfrm>
            <a:off x="3200400" y="-1"/>
            <a:ext cx="5715000" cy="2527829"/>
          </a:xfrm>
          <a:prstGeom prst="rect">
            <a:avLst/>
          </a:prstGeom>
        </p:spPr>
      </p:pic>
    </p:spTree>
    <p:extLst>
      <p:ext uri="{BB962C8B-B14F-4D97-AF65-F5344CB8AC3E}">
        <p14:creationId xmlns:p14="http://schemas.microsoft.com/office/powerpoint/2010/main" val="69232286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p:nvPr/>
        </p:nvSpPr>
        <p:spPr>
          <a:xfrm>
            <a:off x="7312320" y="5127652"/>
            <a:ext cx="544606" cy="146957"/>
          </a:xfrm>
          <a:custGeom>
            <a:avLst/>
            <a:gdLst/>
            <a:ahLst/>
            <a:cxnLst/>
            <a:rect l="l" t="t" r="r" b="b"/>
            <a:pathLst>
              <a:path w="800100" h="215900">
                <a:moveTo>
                  <a:pt x="800099" y="0"/>
                </a:moveTo>
                <a:lnTo>
                  <a:pt x="0" y="0"/>
                </a:lnTo>
                <a:lnTo>
                  <a:pt x="0" y="215900"/>
                </a:lnTo>
                <a:lnTo>
                  <a:pt x="800099" y="215900"/>
                </a:lnTo>
                <a:lnTo>
                  <a:pt x="800099" y="0"/>
                </a:lnTo>
                <a:close/>
              </a:path>
            </a:pathLst>
          </a:custGeom>
          <a:solidFill>
            <a:srgbClr val="FFFFFF"/>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nvGrpSpPr>
          <p:cNvPr id="4" name="object 4"/>
          <p:cNvGrpSpPr/>
          <p:nvPr/>
        </p:nvGrpSpPr>
        <p:grpSpPr>
          <a:xfrm>
            <a:off x="2259570" y="1786511"/>
            <a:ext cx="4853476" cy="1400415"/>
            <a:chOff x="1949423" y="1365205"/>
            <a:chExt cx="7130413" cy="2057390"/>
          </a:xfrm>
        </p:grpSpPr>
        <p:sp>
          <p:nvSpPr>
            <p:cNvPr id="5" name="object 5"/>
            <p:cNvSpPr/>
            <p:nvPr/>
          </p:nvSpPr>
          <p:spPr>
            <a:xfrm>
              <a:off x="1949423" y="1365205"/>
              <a:ext cx="7130413" cy="2057390"/>
            </a:xfrm>
            <a:custGeom>
              <a:avLst/>
              <a:gdLst/>
              <a:ahLst/>
              <a:cxnLst/>
              <a:rect l="l" t="t" r="r" b="b"/>
              <a:pathLst>
                <a:path w="7130415" h="2057400">
                  <a:moveTo>
                    <a:pt x="7129983" y="1682737"/>
                  </a:moveTo>
                  <a:lnTo>
                    <a:pt x="6994182" y="1569237"/>
                  </a:lnTo>
                  <a:lnTo>
                    <a:pt x="6989165" y="1567815"/>
                  </a:lnTo>
                  <a:lnTo>
                    <a:pt x="6984301" y="1568259"/>
                  </a:lnTo>
                  <a:lnTo>
                    <a:pt x="6979450" y="1568691"/>
                  </a:lnTo>
                  <a:lnTo>
                    <a:pt x="6974764" y="1570977"/>
                  </a:lnTo>
                  <a:lnTo>
                    <a:pt x="6971385" y="1575028"/>
                  </a:lnTo>
                  <a:lnTo>
                    <a:pt x="6967779" y="1581683"/>
                  </a:lnTo>
                  <a:lnTo>
                    <a:pt x="6967042" y="1588960"/>
                  </a:lnTo>
                  <a:lnTo>
                    <a:pt x="6969074" y="1595983"/>
                  </a:lnTo>
                  <a:lnTo>
                    <a:pt x="6973798" y="1601889"/>
                  </a:lnTo>
                  <a:lnTo>
                    <a:pt x="7047624" y="1663598"/>
                  </a:lnTo>
                  <a:lnTo>
                    <a:pt x="3813391" y="1660753"/>
                  </a:lnTo>
                  <a:lnTo>
                    <a:pt x="3696309" y="1563065"/>
                  </a:lnTo>
                  <a:lnTo>
                    <a:pt x="3691293" y="1561642"/>
                  </a:lnTo>
                  <a:lnTo>
                    <a:pt x="3686441" y="1562087"/>
                  </a:lnTo>
                  <a:lnTo>
                    <a:pt x="3681577" y="1562531"/>
                  </a:lnTo>
                  <a:lnTo>
                    <a:pt x="3676891" y="1564830"/>
                  </a:lnTo>
                  <a:lnTo>
                    <a:pt x="3673525" y="1568869"/>
                  </a:lnTo>
                  <a:lnTo>
                    <a:pt x="3669931" y="1575536"/>
                  </a:lnTo>
                  <a:lnTo>
                    <a:pt x="3669195" y="1582813"/>
                  </a:lnTo>
                  <a:lnTo>
                    <a:pt x="3671227" y="1589836"/>
                  </a:lnTo>
                  <a:lnTo>
                    <a:pt x="3675964" y="1595729"/>
                  </a:lnTo>
                  <a:lnTo>
                    <a:pt x="3749840" y="1657375"/>
                  </a:lnTo>
                  <a:lnTo>
                    <a:pt x="133375" y="1657375"/>
                  </a:lnTo>
                  <a:lnTo>
                    <a:pt x="133375" y="82473"/>
                  </a:lnTo>
                  <a:lnTo>
                    <a:pt x="194932" y="156438"/>
                  </a:lnTo>
                  <a:lnTo>
                    <a:pt x="200837" y="161188"/>
                  </a:lnTo>
                  <a:lnTo>
                    <a:pt x="207848" y="163220"/>
                  </a:lnTo>
                  <a:lnTo>
                    <a:pt x="215112" y="162483"/>
                  </a:lnTo>
                  <a:lnTo>
                    <a:pt x="221767" y="158877"/>
                  </a:lnTo>
                  <a:lnTo>
                    <a:pt x="226504" y="152984"/>
                  </a:lnTo>
                  <a:lnTo>
                    <a:pt x="228536" y="145961"/>
                  </a:lnTo>
                  <a:lnTo>
                    <a:pt x="227799" y="138684"/>
                  </a:lnTo>
                  <a:lnTo>
                    <a:pt x="224205" y="132016"/>
                  </a:lnTo>
                  <a:lnTo>
                    <a:pt x="114325" y="0"/>
                  </a:lnTo>
                  <a:lnTo>
                    <a:pt x="4432" y="132016"/>
                  </a:lnTo>
                  <a:lnTo>
                    <a:pt x="838" y="138684"/>
                  </a:lnTo>
                  <a:lnTo>
                    <a:pt x="101" y="145961"/>
                  </a:lnTo>
                  <a:lnTo>
                    <a:pt x="2133" y="152984"/>
                  </a:lnTo>
                  <a:lnTo>
                    <a:pt x="6870" y="158877"/>
                  </a:lnTo>
                  <a:lnTo>
                    <a:pt x="13525" y="162483"/>
                  </a:lnTo>
                  <a:lnTo>
                    <a:pt x="20789" y="163220"/>
                  </a:lnTo>
                  <a:lnTo>
                    <a:pt x="27813" y="161188"/>
                  </a:lnTo>
                  <a:lnTo>
                    <a:pt x="33705" y="156438"/>
                  </a:lnTo>
                  <a:lnTo>
                    <a:pt x="95275" y="82473"/>
                  </a:lnTo>
                  <a:lnTo>
                    <a:pt x="95275" y="1657375"/>
                  </a:lnTo>
                  <a:lnTo>
                    <a:pt x="38" y="1657375"/>
                  </a:lnTo>
                  <a:lnTo>
                    <a:pt x="25" y="1670088"/>
                  </a:lnTo>
                  <a:lnTo>
                    <a:pt x="0" y="1695513"/>
                  </a:lnTo>
                  <a:lnTo>
                    <a:pt x="95275" y="1695602"/>
                  </a:lnTo>
                  <a:lnTo>
                    <a:pt x="95275" y="2057234"/>
                  </a:lnTo>
                  <a:lnTo>
                    <a:pt x="133375" y="2057234"/>
                  </a:lnTo>
                  <a:lnTo>
                    <a:pt x="133375" y="1695640"/>
                  </a:lnTo>
                  <a:lnTo>
                    <a:pt x="3745865" y="1698828"/>
                  </a:lnTo>
                  <a:lnTo>
                    <a:pt x="3675964" y="1757159"/>
                  </a:lnTo>
                  <a:lnTo>
                    <a:pt x="3671227" y="1763064"/>
                  </a:lnTo>
                  <a:lnTo>
                    <a:pt x="3669195" y="1770075"/>
                  </a:lnTo>
                  <a:lnTo>
                    <a:pt x="3669931" y="1777352"/>
                  </a:lnTo>
                  <a:lnTo>
                    <a:pt x="3673525" y="1784019"/>
                  </a:lnTo>
                  <a:lnTo>
                    <a:pt x="3679418" y="1788756"/>
                  </a:lnTo>
                  <a:lnTo>
                    <a:pt x="3686441" y="1790801"/>
                  </a:lnTo>
                  <a:lnTo>
                    <a:pt x="3693706" y="1790065"/>
                  </a:lnTo>
                  <a:lnTo>
                    <a:pt x="3700361" y="1786458"/>
                  </a:lnTo>
                  <a:lnTo>
                    <a:pt x="3805339" y="1698879"/>
                  </a:lnTo>
                  <a:lnTo>
                    <a:pt x="7047598" y="1701736"/>
                  </a:lnTo>
                  <a:lnTo>
                    <a:pt x="6973659" y="1763306"/>
                  </a:lnTo>
                  <a:lnTo>
                    <a:pt x="6968922" y="1769211"/>
                  </a:lnTo>
                  <a:lnTo>
                    <a:pt x="6966877" y="1776234"/>
                  </a:lnTo>
                  <a:lnTo>
                    <a:pt x="6967601" y="1783511"/>
                  </a:lnTo>
                  <a:lnTo>
                    <a:pt x="6971195" y="1790166"/>
                  </a:lnTo>
                  <a:lnTo>
                    <a:pt x="6977088" y="1794916"/>
                  </a:lnTo>
                  <a:lnTo>
                    <a:pt x="6984098" y="1796961"/>
                  </a:lnTo>
                  <a:lnTo>
                    <a:pt x="6991363" y="1796237"/>
                  </a:lnTo>
                  <a:lnTo>
                    <a:pt x="6998030" y="1792630"/>
                  </a:lnTo>
                  <a:lnTo>
                    <a:pt x="7129983" y="1682737"/>
                  </a:lnTo>
                  <a:close/>
                </a:path>
              </a:pathLst>
            </a:custGeom>
            <a:solidFill>
              <a:srgbClr val="000000"/>
            </a:solidFill>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6" name="object 6"/>
            <p:cNvPicPr/>
            <p:nvPr/>
          </p:nvPicPr>
          <p:blipFill>
            <a:blip r:embed="rId2" cstate="print"/>
            <a:stretch>
              <a:fillRect/>
            </a:stretch>
          </p:blipFill>
          <p:spPr>
            <a:xfrm>
              <a:off x="2231317" y="2930026"/>
              <a:ext cx="233987" cy="234228"/>
            </a:xfrm>
            <a:prstGeom prst="rect">
              <a:avLst/>
            </a:prstGeom>
          </p:spPr>
        </p:pic>
        <p:pic>
          <p:nvPicPr>
            <p:cNvPr id="7" name="object 7"/>
            <p:cNvPicPr/>
            <p:nvPr/>
          </p:nvPicPr>
          <p:blipFill>
            <a:blip r:embed="rId2" cstate="print"/>
            <a:stretch>
              <a:fillRect/>
            </a:stretch>
          </p:blipFill>
          <p:spPr>
            <a:xfrm>
              <a:off x="2553052" y="2930026"/>
              <a:ext cx="233987" cy="234228"/>
            </a:xfrm>
            <a:prstGeom prst="rect">
              <a:avLst/>
            </a:prstGeom>
          </p:spPr>
        </p:pic>
        <p:pic>
          <p:nvPicPr>
            <p:cNvPr id="8" name="object 8"/>
            <p:cNvPicPr/>
            <p:nvPr/>
          </p:nvPicPr>
          <p:blipFill>
            <a:blip r:embed="rId2" cstate="print"/>
            <a:stretch>
              <a:fillRect/>
            </a:stretch>
          </p:blipFill>
          <p:spPr>
            <a:xfrm>
              <a:off x="2892505" y="2930026"/>
              <a:ext cx="233987" cy="234228"/>
            </a:xfrm>
            <a:prstGeom prst="rect">
              <a:avLst/>
            </a:prstGeom>
          </p:spPr>
        </p:pic>
        <p:pic>
          <p:nvPicPr>
            <p:cNvPr id="9" name="object 9"/>
            <p:cNvPicPr/>
            <p:nvPr/>
          </p:nvPicPr>
          <p:blipFill>
            <a:blip r:embed="rId2" cstate="print"/>
            <a:stretch>
              <a:fillRect/>
            </a:stretch>
          </p:blipFill>
          <p:spPr>
            <a:xfrm>
              <a:off x="3294670" y="2930026"/>
              <a:ext cx="233987" cy="234228"/>
            </a:xfrm>
            <a:prstGeom prst="rect">
              <a:avLst/>
            </a:prstGeom>
          </p:spPr>
        </p:pic>
        <p:pic>
          <p:nvPicPr>
            <p:cNvPr id="10" name="object 10"/>
            <p:cNvPicPr/>
            <p:nvPr/>
          </p:nvPicPr>
          <p:blipFill>
            <a:blip r:embed="rId2" cstate="print"/>
            <a:stretch>
              <a:fillRect/>
            </a:stretch>
          </p:blipFill>
          <p:spPr>
            <a:xfrm>
              <a:off x="4081284" y="1592460"/>
              <a:ext cx="233987" cy="234228"/>
            </a:xfrm>
            <a:prstGeom prst="rect">
              <a:avLst/>
            </a:prstGeom>
          </p:spPr>
        </p:pic>
        <p:pic>
          <p:nvPicPr>
            <p:cNvPr id="11" name="object 11"/>
            <p:cNvPicPr/>
            <p:nvPr/>
          </p:nvPicPr>
          <p:blipFill>
            <a:blip r:embed="rId2" cstate="print"/>
            <a:stretch>
              <a:fillRect/>
            </a:stretch>
          </p:blipFill>
          <p:spPr>
            <a:xfrm>
              <a:off x="4501172" y="1592461"/>
              <a:ext cx="233987" cy="234229"/>
            </a:xfrm>
            <a:prstGeom prst="rect">
              <a:avLst/>
            </a:prstGeom>
          </p:spPr>
        </p:pic>
        <p:pic>
          <p:nvPicPr>
            <p:cNvPr id="12" name="object 12"/>
            <p:cNvPicPr/>
            <p:nvPr/>
          </p:nvPicPr>
          <p:blipFill>
            <a:blip r:embed="rId2" cstate="print"/>
            <a:stretch>
              <a:fillRect/>
            </a:stretch>
          </p:blipFill>
          <p:spPr>
            <a:xfrm>
              <a:off x="4903339" y="1592463"/>
              <a:ext cx="233987" cy="234229"/>
            </a:xfrm>
            <a:prstGeom prst="rect">
              <a:avLst/>
            </a:prstGeom>
          </p:spPr>
        </p:pic>
        <p:pic>
          <p:nvPicPr>
            <p:cNvPr id="13" name="object 13"/>
            <p:cNvPicPr/>
            <p:nvPr/>
          </p:nvPicPr>
          <p:blipFill>
            <a:blip r:embed="rId2" cstate="print"/>
            <a:stretch>
              <a:fillRect/>
            </a:stretch>
          </p:blipFill>
          <p:spPr>
            <a:xfrm>
              <a:off x="5368221" y="1592466"/>
              <a:ext cx="233987" cy="234229"/>
            </a:xfrm>
            <a:prstGeom prst="rect">
              <a:avLst/>
            </a:prstGeom>
          </p:spPr>
        </p:pic>
      </p:grpSp>
      <p:sp>
        <p:nvSpPr>
          <p:cNvPr id="20" name="object 20"/>
          <p:cNvSpPr txBox="1">
            <a:spLocks noGrp="1"/>
          </p:cNvSpPr>
          <p:nvPr>
            <p:ph type="title"/>
          </p:nvPr>
        </p:nvSpPr>
        <p:spPr>
          <a:xfrm>
            <a:off x="1381814" y="2191654"/>
            <a:ext cx="896871" cy="448850"/>
          </a:xfrm>
          <a:prstGeom prst="rect">
            <a:avLst/>
          </a:prstGeom>
        </p:spPr>
        <p:txBody>
          <a:bodyPr vert="horz" wrap="square" lIns="0" tIns="8645" rIns="0" bIns="0" rtlCol="0" anchor="ctr">
            <a:spAutoFit/>
          </a:bodyPr>
          <a:lstStyle/>
          <a:p>
            <a:pPr marL="8645">
              <a:spcBef>
                <a:spcPts val="68"/>
              </a:spcBef>
            </a:pPr>
            <a:r>
              <a:rPr sz="1430" dirty="0"/>
              <a:t>Malignant</a:t>
            </a:r>
            <a:r>
              <a:rPr sz="1430" spc="-38" dirty="0"/>
              <a:t> </a:t>
            </a:r>
            <a:r>
              <a:rPr sz="1430" dirty="0"/>
              <a:t>?</a:t>
            </a:r>
            <a:endParaRPr sz="1430"/>
          </a:p>
        </p:txBody>
      </p:sp>
      <p:grpSp>
        <p:nvGrpSpPr>
          <p:cNvPr id="21" name="object 21"/>
          <p:cNvGrpSpPr/>
          <p:nvPr/>
        </p:nvGrpSpPr>
        <p:grpSpPr>
          <a:xfrm>
            <a:off x="2259587" y="1661180"/>
            <a:ext cx="4783455" cy="1536134"/>
            <a:chOff x="1949450" y="1181081"/>
            <a:chExt cx="7027545" cy="2256790"/>
          </a:xfrm>
        </p:grpSpPr>
        <p:sp>
          <p:nvSpPr>
            <p:cNvPr id="22" name="object 22"/>
            <p:cNvSpPr/>
            <p:nvPr/>
          </p:nvSpPr>
          <p:spPr>
            <a:xfrm>
              <a:off x="1949450" y="1720850"/>
              <a:ext cx="241300" cy="0"/>
            </a:xfrm>
            <a:custGeom>
              <a:avLst/>
              <a:gdLst/>
              <a:ahLst/>
              <a:cxnLst/>
              <a:rect l="l" t="t" r="r" b="b"/>
              <a:pathLst>
                <a:path w="241300">
                  <a:moveTo>
                    <a:pt x="0" y="0"/>
                  </a:moveTo>
                  <a:lnTo>
                    <a:pt x="241299" y="1"/>
                  </a:lnTo>
                </a:path>
              </a:pathLst>
            </a:custGeom>
            <a:ln w="38144">
              <a:solidFill>
                <a:srgbClr val="0D0D0D"/>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pic>
          <p:nvPicPr>
            <p:cNvPr id="23" name="object 23"/>
            <p:cNvPicPr/>
            <p:nvPr/>
          </p:nvPicPr>
          <p:blipFill>
            <a:blip r:embed="rId3" cstate="print"/>
            <a:stretch>
              <a:fillRect/>
            </a:stretch>
          </p:blipFill>
          <p:spPr>
            <a:xfrm>
              <a:off x="8317529" y="1592466"/>
              <a:ext cx="233987" cy="234229"/>
            </a:xfrm>
            <a:prstGeom prst="rect">
              <a:avLst/>
            </a:prstGeom>
          </p:spPr>
        </p:pic>
        <p:sp>
          <p:nvSpPr>
            <p:cNvPr id="24" name="object 24"/>
            <p:cNvSpPr/>
            <p:nvPr/>
          </p:nvSpPr>
          <p:spPr>
            <a:xfrm>
              <a:off x="2076450" y="2317750"/>
              <a:ext cx="6894195" cy="13335"/>
            </a:xfrm>
            <a:custGeom>
              <a:avLst/>
              <a:gdLst/>
              <a:ahLst/>
              <a:cxnLst/>
              <a:rect l="l" t="t" r="r" b="b"/>
              <a:pathLst>
                <a:path w="6894195" h="13335">
                  <a:moveTo>
                    <a:pt x="0" y="0"/>
                  </a:moveTo>
                  <a:lnTo>
                    <a:pt x="6893762" y="13028"/>
                  </a:lnTo>
                </a:path>
              </a:pathLst>
            </a:custGeom>
            <a:ln w="12715">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sp>
          <p:nvSpPr>
            <p:cNvPr id="25" name="object 25"/>
            <p:cNvSpPr/>
            <p:nvPr/>
          </p:nvSpPr>
          <p:spPr>
            <a:xfrm>
              <a:off x="2190750" y="1200150"/>
              <a:ext cx="6057900" cy="2218690"/>
            </a:xfrm>
            <a:custGeom>
              <a:avLst/>
              <a:gdLst/>
              <a:ahLst/>
              <a:cxnLst/>
              <a:rect l="l" t="t" r="r" b="b"/>
              <a:pathLst>
                <a:path w="6057900" h="2218690">
                  <a:moveTo>
                    <a:pt x="0" y="2218251"/>
                  </a:moveTo>
                  <a:lnTo>
                    <a:pt x="6057569" y="0"/>
                  </a:lnTo>
                </a:path>
              </a:pathLst>
            </a:custGeom>
            <a:ln w="38139">
              <a:solidFill>
                <a:srgbClr val="4A7EBB"/>
              </a:solidFill>
            </a:ln>
          </p:spPr>
          <p:txBody>
            <a:bodyPr wrap="square" lIns="0" tIns="0" rIns="0" bIns="0" rtlCol="0"/>
            <a:lstStyle/>
            <a:p>
              <a:pPr defTabSz="685800" fontAlgn="auto">
                <a:spcBef>
                  <a:spcPts val="0"/>
                </a:spcBef>
                <a:spcAft>
                  <a:spcPts val="0"/>
                </a:spcAft>
              </a:pPr>
              <a:endParaRPr sz="1226">
                <a:solidFill>
                  <a:prstClr val="black"/>
                </a:solidFill>
                <a:latin typeface="Calibri"/>
              </a:endParaRPr>
            </a:p>
          </p:txBody>
        </p:sp>
      </p:grpSp>
      <p:sp>
        <p:nvSpPr>
          <p:cNvPr id="26" name="object 26"/>
          <p:cNvSpPr txBox="1"/>
          <p:nvPr/>
        </p:nvSpPr>
        <p:spPr>
          <a:xfrm>
            <a:off x="1785677" y="1897364"/>
            <a:ext cx="455135"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31" dirty="0">
                <a:solidFill>
                  <a:prstClr val="black"/>
                </a:solidFill>
                <a:latin typeface="Calibri"/>
                <a:cs typeface="Calibri"/>
              </a:rPr>
              <a:t>(Yes)</a:t>
            </a:r>
            <a:r>
              <a:rPr sz="1293" spc="17" dirty="0">
                <a:solidFill>
                  <a:prstClr val="black"/>
                </a:solidFill>
                <a:latin typeface="Calibri"/>
                <a:cs typeface="Calibri"/>
              </a:rPr>
              <a:t> </a:t>
            </a:r>
            <a:r>
              <a:rPr sz="1293" dirty="0">
                <a:solidFill>
                  <a:prstClr val="black"/>
                </a:solidFill>
                <a:latin typeface="Calibri"/>
                <a:cs typeface="Calibri"/>
              </a:rPr>
              <a:t>1</a:t>
            </a:r>
            <a:endParaRPr sz="1293">
              <a:solidFill>
                <a:prstClr val="black"/>
              </a:solidFill>
              <a:latin typeface="Calibri"/>
              <a:cs typeface="Calibri"/>
            </a:endParaRPr>
          </a:p>
        </p:txBody>
      </p:sp>
      <p:sp>
        <p:nvSpPr>
          <p:cNvPr id="27" name="object 27"/>
          <p:cNvSpPr txBox="1"/>
          <p:nvPr/>
        </p:nvSpPr>
        <p:spPr>
          <a:xfrm>
            <a:off x="1785676" y="2801051"/>
            <a:ext cx="429201" cy="207695"/>
          </a:xfrm>
          <a:prstGeom prst="rect">
            <a:avLst/>
          </a:prstGeom>
        </p:spPr>
        <p:txBody>
          <a:bodyPr vert="horz" wrap="square" lIns="0" tIns="8645" rIns="0" bIns="0" rtlCol="0">
            <a:spAutoFit/>
          </a:bodyPr>
          <a:lstStyle/>
          <a:p>
            <a:pPr marL="8645" defTabSz="685800" fontAlgn="auto">
              <a:spcBef>
                <a:spcPts val="68"/>
              </a:spcBef>
              <a:spcAft>
                <a:spcPts val="0"/>
              </a:spcAft>
            </a:pPr>
            <a:r>
              <a:rPr sz="1293" spc="-4" dirty="0">
                <a:solidFill>
                  <a:prstClr val="black"/>
                </a:solidFill>
                <a:latin typeface="Calibri"/>
                <a:cs typeface="Calibri"/>
              </a:rPr>
              <a:t>(No)</a:t>
            </a:r>
            <a:r>
              <a:rPr sz="1293" spc="-58" dirty="0">
                <a:solidFill>
                  <a:prstClr val="black"/>
                </a:solidFill>
                <a:latin typeface="Calibri"/>
                <a:cs typeface="Calibri"/>
              </a:rPr>
              <a:t> </a:t>
            </a:r>
            <a:r>
              <a:rPr sz="1293" dirty="0">
                <a:solidFill>
                  <a:prstClr val="black"/>
                </a:solidFill>
                <a:latin typeface="Calibri"/>
                <a:cs typeface="Calibri"/>
              </a:rPr>
              <a:t>0</a:t>
            </a:r>
            <a:endParaRPr sz="1293">
              <a:solidFill>
                <a:prstClr val="black"/>
              </a:solidFill>
              <a:latin typeface="Calibri"/>
              <a:cs typeface="Calibri"/>
            </a:endParaRPr>
          </a:p>
        </p:txBody>
      </p:sp>
      <p:sp>
        <p:nvSpPr>
          <p:cNvPr id="29" name="object 29"/>
          <p:cNvSpPr txBox="1"/>
          <p:nvPr/>
        </p:nvSpPr>
        <p:spPr>
          <a:xfrm>
            <a:off x="2165645" y="3660168"/>
            <a:ext cx="3980197" cy="270661"/>
          </a:xfrm>
          <a:prstGeom prst="rect">
            <a:avLst/>
          </a:prstGeom>
        </p:spPr>
        <p:txBody>
          <a:bodyPr vert="horz" wrap="square" lIns="0" tIns="8645" rIns="0" bIns="0" rtlCol="0">
            <a:spAutoFit/>
          </a:bodyPr>
          <a:lstStyle/>
          <a:p>
            <a:pPr marL="8645" marR="3458" defTabSz="685800" fontAlgn="auto">
              <a:spcBef>
                <a:spcPts val="68"/>
              </a:spcBef>
              <a:spcAft>
                <a:spcPts val="0"/>
              </a:spcAft>
            </a:pPr>
            <a:r>
              <a:rPr sz="1702" spc="-11" dirty="0">
                <a:solidFill>
                  <a:srgbClr val="FF0000"/>
                </a:solidFill>
                <a:latin typeface="Calibri"/>
                <a:cs typeface="Calibri"/>
              </a:rPr>
              <a:t>Failure</a:t>
            </a:r>
            <a:r>
              <a:rPr sz="1702" spc="55" dirty="0">
                <a:solidFill>
                  <a:srgbClr val="FF0000"/>
                </a:solidFill>
                <a:latin typeface="Calibri"/>
                <a:cs typeface="Calibri"/>
              </a:rPr>
              <a:t> </a:t>
            </a:r>
            <a:r>
              <a:rPr sz="1702" spc="-7" dirty="0">
                <a:solidFill>
                  <a:srgbClr val="FF0000"/>
                </a:solidFill>
                <a:latin typeface="Calibri"/>
                <a:cs typeface="Calibri"/>
              </a:rPr>
              <a:t>due</a:t>
            </a:r>
            <a:r>
              <a:rPr sz="1702" spc="55" dirty="0">
                <a:solidFill>
                  <a:srgbClr val="FF0000"/>
                </a:solidFill>
                <a:latin typeface="Calibri"/>
                <a:cs typeface="Calibri"/>
              </a:rPr>
              <a:t> </a:t>
            </a:r>
            <a:r>
              <a:rPr sz="1702" spc="-14" dirty="0">
                <a:solidFill>
                  <a:srgbClr val="FF0000"/>
                </a:solidFill>
                <a:latin typeface="Calibri"/>
                <a:cs typeface="Calibri"/>
              </a:rPr>
              <a:t>to </a:t>
            </a:r>
            <a:r>
              <a:rPr sz="1702" spc="-11" dirty="0">
                <a:solidFill>
                  <a:srgbClr val="FF0000"/>
                </a:solidFill>
                <a:latin typeface="Calibri"/>
                <a:cs typeface="Calibri"/>
              </a:rPr>
              <a:t> </a:t>
            </a:r>
            <a:r>
              <a:rPr sz="1702" spc="-4" dirty="0">
                <a:solidFill>
                  <a:srgbClr val="FF0000"/>
                </a:solidFill>
                <a:latin typeface="Calibri"/>
                <a:cs typeface="Calibri"/>
              </a:rPr>
              <a:t>adding</a:t>
            </a:r>
            <a:r>
              <a:rPr sz="1702" spc="17" dirty="0">
                <a:solidFill>
                  <a:srgbClr val="FF0000"/>
                </a:solidFill>
                <a:latin typeface="Calibri"/>
                <a:cs typeface="Calibri"/>
              </a:rPr>
              <a:t> </a:t>
            </a:r>
            <a:r>
              <a:rPr sz="1702" dirty="0">
                <a:solidFill>
                  <a:srgbClr val="FF0000"/>
                </a:solidFill>
                <a:latin typeface="Calibri"/>
                <a:cs typeface="Calibri"/>
              </a:rPr>
              <a:t>a</a:t>
            </a:r>
            <a:r>
              <a:rPr sz="1702" spc="4" dirty="0">
                <a:solidFill>
                  <a:srgbClr val="FF0000"/>
                </a:solidFill>
                <a:latin typeface="Calibri"/>
                <a:cs typeface="Calibri"/>
              </a:rPr>
              <a:t> </a:t>
            </a:r>
            <a:r>
              <a:rPr sz="1702" spc="-14" dirty="0">
                <a:solidFill>
                  <a:srgbClr val="FF0000"/>
                </a:solidFill>
                <a:latin typeface="Calibri"/>
                <a:cs typeface="Calibri"/>
              </a:rPr>
              <a:t>new</a:t>
            </a:r>
            <a:r>
              <a:rPr sz="1702" spc="77" dirty="0">
                <a:solidFill>
                  <a:srgbClr val="FF0000"/>
                </a:solidFill>
                <a:latin typeface="Calibri"/>
                <a:cs typeface="Calibri"/>
              </a:rPr>
              <a:t> </a:t>
            </a:r>
            <a:r>
              <a:rPr sz="1702" spc="-4" dirty="0">
                <a:solidFill>
                  <a:srgbClr val="FF0000"/>
                </a:solidFill>
                <a:latin typeface="Calibri"/>
                <a:cs typeface="Calibri"/>
              </a:rPr>
              <a:t>point</a:t>
            </a:r>
            <a:endParaRPr sz="1702" dirty="0">
              <a:solidFill>
                <a:prstClr val="black"/>
              </a:solidFill>
              <a:latin typeface="Calibri"/>
              <a:cs typeface="Calibri"/>
            </a:endParaRPr>
          </a:p>
        </p:txBody>
      </p:sp>
      <p:sp>
        <p:nvSpPr>
          <p:cNvPr id="28"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44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defTabSz="685800">
              <a:defRPr/>
            </a:pPr>
            <a:fld id="{60DB935C-A2BB-404C-A6C5-67E9068028EC}" type="slidenum">
              <a:rPr lang="en-US">
                <a:solidFill>
                  <a:prstClr val="black"/>
                </a:solidFill>
              </a:rPr>
              <a:pPr defTabSz="685800">
                <a:defRPr/>
              </a:pPr>
              <a:t>315</a:t>
            </a:fld>
            <a:endParaRPr lang="en-US">
              <a:solidFill>
                <a:prstClr val="black"/>
              </a:solidFill>
            </a:endParaRPr>
          </a:p>
        </p:txBody>
      </p:sp>
      <p:pic>
        <p:nvPicPr>
          <p:cNvPr id="5" name="object 4"/>
          <p:cNvPicPr>
            <a:picLocks noGrp="1"/>
          </p:cNvPicPr>
          <p:nvPr>
            <p:ph idx="1"/>
          </p:nvPr>
        </p:nvPicPr>
        <p:blipFill>
          <a:blip r:embed="rId2" cstate="print"/>
          <a:stretch>
            <a:fillRect/>
          </a:stretch>
        </p:blipFill>
        <p:spPr>
          <a:xfrm>
            <a:off x="77274" y="1999446"/>
            <a:ext cx="2955701" cy="2431692"/>
          </a:xfrm>
          <a:prstGeom prst="rect">
            <a:avLst/>
          </a:prstGeom>
        </p:spPr>
      </p:pic>
      <p:grpSp>
        <p:nvGrpSpPr>
          <p:cNvPr id="7" name="Group 6"/>
          <p:cNvGrpSpPr/>
          <p:nvPr/>
        </p:nvGrpSpPr>
        <p:grpSpPr>
          <a:xfrm>
            <a:off x="4269189" y="1458532"/>
            <a:ext cx="2836033" cy="3091807"/>
            <a:chOff x="6387710" y="893767"/>
            <a:chExt cx="3781377" cy="4122409"/>
          </a:xfrm>
        </p:grpSpPr>
        <p:grpSp>
          <p:nvGrpSpPr>
            <p:cNvPr id="8" name="Group 7"/>
            <p:cNvGrpSpPr/>
            <p:nvPr/>
          </p:nvGrpSpPr>
          <p:grpSpPr>
            <a:xfrm>
              <a:off x="6387710" y="893767"/>
              <a:ext cx="3781377" cy="4122409"/>
              <a:chOff x="6317511" y="969068"/>
              <a:chExt cx="3781377" cy="4122409"/>
            </a:xfrm>
          </p:grpSpPr>
          <p:pic>
            <p:nvPicPr>
              <p:cNvPr id="12" name="object 3"/>
              <p:cNvPicPr/>
              <p:nvPr/>
            </p:nvPicPr>
            <p:blipFill>
              <a:blip r:embed="rId3" cstate="print"/>
              <a:stretch>
                <a:fillRect/>
              </a:stretch>
            </p:blipFill>
            <p:spPr>
              <a:xfrm>
                <a:off x="6317511" y="1505499"/>
                <a:ext cx="3555471" cy="3585978"/>
              </a:xfrm>
              <a:prstGeom prst="rect">
                <a:avLst/>
              </a:prstGeom>
            </p:spPr>
          </p:pic>
          <p:sp>
            <p:nvSpPr>
              <p:cNvPr id="13" name="object 6"/>
              <p:cNvSpPr txBox="1"/>
              <p:nvPr/>
            </p:nvSpPr>
            <p:spPr>
              <a:xfrm>
                <a:off x="8797549" y="969068"/>
                <a:ext cx="1135031" cy="589597"/>
              </a:xfrm>
              <a:prstGeom prst="rect">
                <a:avLst/>
              </a:prstGeom>
            </p:spPr>
            <p:txBody>
              <a:bodyPr vert="horz" wrap="square" lIns="0" tIns="17932" rIns="0" bIns="0" rtlCol="0">
                <a:spAutoFit/>
              </a:bodyPr>
              <a:lstStyle/>
              <a:p>
                <a:pPr marL="18876" marR="7550" defTabSz="685800" fontAlgn="auto">
                  <a:lnSpc>
                    <a:spcPct val="102600"/>
                  </a:lnSpc>
                  <a:spcBef>
                    <a:spcPts val="141"/>
                  </a:spcBef>
                  <a:spcAft>
                    <a:spcPts val="0"/>
                  </a:spcAft>
                </a:pPr>
                <a:r>
                  <a:rPr sz="1338" spc="8" dirty="0">
                    <a:solidFill>
                      <a:srgbClr val="33CC33"/>
                    </a:solidFill>
                    <a:latin typeface="Arial MT"/>
                    <a:cs typeface="Arial MT"/>
                  </a:rPr>
                  <a:t>logistic </a:t>
                </a:r>
                <a:r>
                  <a:rPr sz="1338" spc="15" dirty="0">
                    <a:solidFill>
                      <a:srgbClr val="33CC33"/>
                    </a:solidFill>
                    <a:latin typeface="Arial MT"/>
                    <a:cs typeface="Arial MT"/>
                  </a:rPr>
                  <a:t> regression</a:t>
                </a:r>
                <a:endParaRPr sz="1338" dirty="0">
                  <a:solidFill>
                    <a:prstClr val="black"/>
                  </a:solidFill>
                  <a:latin typeface="Arial MT"/>
                  <a:cs typeface="Arial MT"/>
                </a:endParaRPr>
              </a:p>
            </p:txBody>
          </p:sp>
          <p:grpSp>
            <p:nvGrpSpPr>
              <p:cNvPr id="14" name="object 7"/>
              <p:cNvGrpSpPr/>
              <p:nvPr/>
            </p:nvGrpSpPr>
            <p:grpSpPr>
              <a:xfrm>
                <a:off x="8608434" y="1197580"/>
                <a:ext cx="215178" cy="280612"/>
                <a:chOff x="3572898" y="604334"/>
                <a:chExt cx="108585" cy="141605"/>
              </a:xfrm>
            </p:grpSpPr>
            <p:sp>
              <p:nvSpPr>
                <p:cNvPr id="16" name="object 8"/>
                <p:cNvSpPr/>
                <p:nvPr/>
              </p:nvSpPr>
              <p:spPr>
                <a:xfrm>
                  <a:off x="3583460" y="613224"/>
                  <a:ext cx="89535" cy="118745"/>
                </a:xfrm>
                <a:custGeom>
                  <a:avLst/>
                  <a:gdLst/>
                  <a:ahLst/>
                  <a:cxnLst/>
                  <a:rect l="l" t="t" r="r" b="b"/>
                  <a:pathLst>
                    <a:path w="89535" h="118745">
                      <a:moveTo>
                        <a:pt x="89073" y="0"/>
                      </a:moveTo>
                      <a:lnTo>
                        <a:pt x="0" y="118546"/>
                      </a:lnTo>
                    </a:path>
                  </a:pathLst>
                </a:custGeom>
                <a:ln w="17582">
                  <a:solidFill>
                    <a:srgbClr val="37D142"/>
                  </a:solidFill>
                </a:ln>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sp>
              <p:nvSpPr>
                <p:cNvPr id="17" name="object 9"/>
                <p:cNvSpPr/>
                <p:nvPr/>
              </p:nvSpPr>
              <p:spPr>
                <a:xfrm>
                  <a:off x="3572898" y="687814"/>
                  <a:ext cx="53340" cy="58419"/>
                </a:xfrm>
                <a:custGeom>
                  <a:avLst/>
                  <a:gdLst/>
                  <a:ahLst/>
                  <a:cxnLst/>
                  <a:rect l="l" t="t" r="r" b="b"/>
                  <a:pathLst>
                    <a:path w="53339" h="58420">
                      <a:moveTo>
                        <a:pt x="10601" y="0"/>
                      </a:moveTo>
                      <a:lnTo>
                        <a:pt x="0" y="58013"/>
                      </a:lnTo>
                      <a:lnTo>
                        <a:pt x="52771" y="31686"/>
                      </a:lnTo>
                      <a:lnTo>
                        <a:pt x="10601" y="0"/>
                      </a:lnTo>
                      <a:close/>
                    </a:path>
                  </a:pathLst>
                </a:custGeom>
                <a:solidFill>
                  <a:srgbClr val="37D142"/>
                </a:solidFill>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grpSp>
          <p:sp>
            <p:nvSpPr>
              <p:cNvPr id="15" name="object 10"/>
              <p:cNvSpPr txBox="1"/>
              <p:nvPr/>
            </p:nvSpPr>
            <p:spPr>
              <a:xfrm>
                <a:off x="8666887" y="2417953"/>
                <a:ext cx="1432001" cy="589597"/>
              </a:xfrm>
              <a:prstGeom prst="rect">
                <a:avLst/>
              </a:prstGeom>
            </p:spPr>
            <p:txBody>
              <a:bodyPr vert="horz" wrap="square" lIns="0" tIns="17932" rIns="0" bIns="0" rtlCol="0">
                <a:spAutoFit/>
              </a:bodyPr>
              <a:lstStyle/>
              <a:p>
                <a:pPr marL="18876" marR="7550" defTabSz="685800" fontAlgn="auto">
                  <a:lnSpc>
                    <a:spcPct val="102600"/>
                  </a:lnSpc>
                  <a:spcBef>
                    <a:spcPts val="141"/>
                  </a:spcBef>
                  <a:spcAft>
                    <a:spcPts val="0"/>
                  </a:spcAft>
                </a:pPr>
                <a:r>
                  <a:rPr sz="1338" spc="8" dirty="0">
                    <a:solidFill>
                      <a:srgbClr val="CC00CC"/>
                    </a:solidFill>
                    <a:latin typeface="Arial MT"/>
                    <a:cs typeface="Arial MT"/>
                  </a:rPr>
                  <a:t>least</a:t>
                </a:r>
                <a:r>
                  <a:rPr sz="1338" spc="-89" dirty="0">
                    <a:solidFill>
                      <a:srgbClr val="CC00CC"/>
                    </a:solidFill>
                    <a:latin typeface="Arial MT"/>
                    <a:cs typeface="Arial MT"/>
                  </a:rPr>
                  <a:t> </a:t>
                </a:r>
                <a:r>
                  <a:rPr sz="1338" spc="15" dirty="0">
                    <a:solidFill>
                      <a:srgbClr val="CC00CC"/>
                    </a:solidFill>
                    <a:latin typeface="Arial MT"/>
                    <a:cs typeface="Arial MT"/>
                  </a:rPr>
                  <a:t>squares </a:t>
                </a:r>
                <a:r>
                  <a:rPr sz="1338" spc="8" dirty="0">
                    <a:solidFill>
                      <a:srgbClr val="CC00CC"/>
                    </a:solidFill>
                    <a:latin typeface="Arial MT"/>
                    <a:cs typeface="Arial MT"/>
                  </a:rPr>
                  <a:t> </a:t>
                </a:r>
                <a:r>
                  <a:rPr sz="1338" spc="15" dirty="0">
                    <a:solidFill>
                      <a:srgbClr val="CC00CC"/>
                    </a:solidFill>
                    <a:latin typeface="Arial MT"/>
                    <a:cs typeface="Arial MT"/>
                  </a:rPr>
                  <a:t>regression</a:t>
                </a:r>
                <a:endParaRPr sz="1338" dirty="0">
                  <a:solidFill>
                    <a:prstClr val="black"/>
                  </a:solidFill>
                  <a:latin typeface="Arial MT"/>
                  <a:cs typeface="Arial MT"/>
                </a:endParaRPr>
              </a:p>
            </p:txBody>
          </p:sp>
        </p:grpSp>
        <p:grpSp>
          <p:nvGrpSpPr>
            <p:cNvPr id="9" name="object 11"/>
            <p:cNvGrpSpPr/>
            <p:nvPr/>
          </p:nvGrpSpPr>
          <p:grpSpPr>
            <a:xfrm>
              <a:off x="9148498" y="2071751"/>
              <a:ext cx="105701" cy="329687"/>
              <a:chOff x="3845431" y="1045467"/>
              <a:chExt cx="53340" cy="166370"/>
            </a:xfrm>
          </p:grpSpPr>
          <p:sp>
            <p:nvSpPr>
              <p:cNvPr id="10" name="object 12"/>
              <p:cNvSpPr/>
              <p:nvPr/>
            </p:nvSpPr>
            <p:spPr>
              <a:xfrm>
                <a:off x="3871805" y="1063050"/>
                <a:ext cx="0" cy="149225"/>
              </a:xfrm>
              <a:custGeom>
                <a:avLst/>
                <a:gdLst/>
                <a:ahLst/>
                <a:cxnLst/>
                <a:rect l="l" t="t" r="r" b="b"/>
                <a:pathLst>
                  <a:path h="149225">
                    <a:moveTo>
                      <a:pt x="0" y="148720"/>
                    </a:moveTo>
                    <a:lnTo>
                      <a:pt x="0" y="0"/>
                    </a:lnTo>
                  </a:path>
                </a:pathLst>
              </a:custGeom>
              <a:ln w="17582">
                <a:solidFill>
                  <a:srgbClr val="D834D6"/>
                </a:solidFill>
              </a:ln>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sp>
            <p:nvSpPr>
              <p:cNvPr id="11" name="object 13"/>
              <p:cNvSpPr/>
              <p:nvPr/>
            </p:nvSpPr>
            <p:spPr>
              <a:xfrm>
                <a:off x="3845431" y="1045467"/>
                <a:ext cx="53340" cy="53340"/>
              </a:xfrm>
              <a:custGeom>
                <a:avLst/>
                <a:gdLst/>
                <a:ahLst/>
                <a:cxnLst/>
                <a:rect l="l" t="t" r="r" b="b"/>
                <a:pathLst>
                  <a:path w="53339" h="53340">
                    <a:moveTo>
                      <a:pt x="26374" y="0"/>
                    </a:moveTo>
                    <a:lnTo>
                      <a:pt x="0" y="52748"/>
                    </a:lnTo>
                    <a:lnTo>
                      <a:pt x="52748" y="52748"/>
                    </a:lnTo>
                    <a:lnTo>
                      <a:pt x="26374" y="0"/>
                    </a:lnTo>
                    <a:close/>
                  </a:path>
                </a:pathLst>
              </a:custGeom>
              <a:solidFill>
                <a:srgbClr val="D834D6"/>
              </a:solidFill>
            </p:spPr>
            <p:txBody>
              <a:bodyPr wrap="square" lIns="0" tIns="0" rIns="0" bIns="0" rtlCol="0"/>
              <a:lstStyle/>
              <a:p>
                <a:pPr defTabSz="685800" fontAlgn="auto">
                  <a:spcBef>
                    <a:spcPts val="0"/>
                  </a:spcBef>
                  <a:spcAft>
                    <a:spcPts val="0"/>
                  </a:spcAft>
                </a:pPr>
                <a:endParaRPr sz="2675">
                  <a:solidFill>
                    <a:prstClr val="black"/>
                  </a:solidFill>
                  <a:latin typeface="Calibri"/>
                </a:endParaRPr>
              </a:p>
            </p:txBody>
          </p:sp>
        </p:grpSp>
      </p:grpSp>
      <p:sp>
        <p:nvSpPr>
          <p:cNvPr id="18" name="Rectangle 17"/>
          <p:cNvSpPr/>
          <p:nvPr/>
        </p:nvSpPr>
        <p:spPr>
          <a:xfrm>
            <a:off x="77274" y="4722127"/>
            <a:ext cx="8809149" cy="923330"/>
          </a:xfrm>
          <a:prstGeom prst="rect">
            <a:avLst/>
          </a:prstGeom>
        </p:spPr>
        <p:txBody>
          <a:bodyPr wrap="square">
            <a:spAutoFit/>
          </a:bodyPr>
          <a:lstStyle/>
          <a:p>
            <a:pPr defTabSz="685800" fontAlgn="auto">
              <a:spcBef>
                <a:spcPts val="0"/>
              </a:spcBef>
              <a:spcAft>
                <a:spcPts val="0"/>
              </a:spcAft>
            </a:pPr>
            <a:r>
              <a:rPr lang="en-US" sz="1800" dirty="0">
                <a:solidFill>
                  <a:srgbClr val="141314"/>
                </a:solidFill>
                <a:latin typeface="Arial" panose="020B0604020202020204" pitchFamily="34" charset="0"/>
                <a:ea typeface="Cambria" panose="02040503050406030204" pitchFamily="18" charset="0"/>
                <a:cs typeface="Arial" panose="020B0604020202020204" pitchFamily="34" charset="0"/>
              </a:rPr>
              <a:t>The right-hand plot shows the corresponding results obtained when extra data points are added at the bottom left of the diagram, showing that least squares is highly sensitive to outliers, unlike logistic regression.</a:t>
            </a:r>
            <a:endParaRPr lang="en-IN" sz="1800" dirty="0">
              <a:solidFill>
                <a:prstClr val="black"/>
              </a:solidFill>
              <a:latin typeface="Arial" panose="020B0604020202020204" pitchFamily="34" charset="0"/>
              <a:ea typeface="Cambria" panose="02040503050406030204" pitchFamily="18" charset="0"/>
              <a:cs typeface="Arial" panose="020B0604020202020204" pitchFamily="34" charset="0"/>
            </a:endParaRPr>
          </a:p>
        </p:txBody>
      </p:sp>
      <p:sp>
        <p:nvSpPr>
          <p:cNvPr id="19"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1690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71751" y="2051978"/>
            <a:ext cx="6687593" cy="3815421"/>
          </a:xfrm>
          <a:prstGeom prst="rect">
            <a:avLst/>
          </a:prstGeom>
        </p:spPr>
        <p:txBody>
          <a:bodyPr vert="horz" lIns="68580" tIns="34290" rIns="68580" bIns="34290" rtlCol="0" anchor="ctr">
            <a:noAutofit/>
          </a:bodyPr>
          <a:lstStyle/>
          <a:p>
            <a:pPr>
              <a:lnSpc>
                <a:spcPct val="200000"/>
              </a:lnSpc>
              <a:spcBef>
                <a:spcPct val="20000"/>
              </a:spcBef>
            </a:pPr>
            <a:r>
              <a:rPr sz="1800" dirty="0">
                <a:latin typeface="Arial" panose="020B0604020202020204" pitchFamily="34" charset="0"/>
                <a:cs typeface="Arial" panose="020B0604020202020204" pitchFamily="34" charset="0"/>
              </a:rPr>
              <a:t>Classification:	y</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0</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or</a:t>
            </a:r>
            <a:r>
              <a:rPr lang="en-US" sz="180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1</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h</a:t>
            </a:r>
            <a:r>
              <a:rPr lang="en-US" sz="1800" baseline="-25000" dirty="0">
                <a:latin typeface="Arial" panose="020B0604020202020204" pitchFamily="34" charset="0"/>
                <a:cs typeface="Arial" panose="020B0604020202020204" pitchFamily="34" charset="0"/>
                <a:sym typeface="Symbol" panose="05050102010706020507" pitchFamily="18" charset="2"/>
              </a:rPr>
              <a:t></a:t>
            </a:r>
            <a:r>
              <a:rPr lang="en-US" sz="1800" dirty="0">
                <a:latin typeface="Arial" panose="020B0604020202020204" pitchFamily="34" charset="0"/>
                <a:cs typeface="Arial" panose="020B0604020202020204" pitchFamily="34" charset="0"/>
                <a:sym typeface="Symbol" panose="05050102010706020507" pitchFamily="18" charset="2"/>
              </a:rPr>
              <a:t>(x) </a:t>
            </a:r>
            <a:r>
              <a:rPr lang="en-US" sz="1800" dirty="0">
                <a:latin typeface="Arial" panose="020B0604020202020204" pitchFamily="34" charset="0"/>
                <a:cs typeface="Arial" panose="020B0604020202020204" pitchFamily="34" charset="0"/>
              </a:rPr>
              <a:t>can be &gt; 1 or &lt; 0</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What we need:</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Logistic Regression: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endParaRPr sz="1800" dirty="0">
              <a:latin typeface="Arial" panose="020B0604020202020204" pitchFamily="34" charset="0"/>
              <a:cs typeface="Arial" panose="020B0604020202020204" pitchFamily="34" charset="0"/>
            </a:endParaRPr>
          </a:p>
        </p:txBody>
      </p:sp>
      <p:pic>
        <p:nvPicPr>
          <p:cNvPr id="8" name="object 8"/>
          <p:cNvPicPr/>
          <p:nvPr/>
        </p:nvPicPr>
        <p:blipFill>
          <a:blip r:embed="rId3" cstate="print"/>
          <a:stretch>
            <a:fillRect/>
          </a:stretch>
        </p:blipFill>
        <p:spPr>
          <a:xfrm>
            <a:off x="2017644" y="3904588"/>
            <a:ext cx="1841285" cy="311202"/>
          </a:xfrm>
          <a:prstGeom prst="rect">
            <a:avLst/>
          </a:prstGeom>
        </p:spPr>
      </p:pic>
      <p:sp>
        <p:nvSpPr>
          <p:cNvPr id="9" name="object 9"/>
          <p:cNvSpPr txBox="1"/>
          <p:nvPr/>
        </p:nvSpPr>
        <p:spPr>
          <a:xfrm>
            <a:off x="762000" y="5629291"/>
            <a:ext cx="1645920" cy="1063912"/>
          </a:xfrm>
          <a:prstGeom prst="rect">
            <a:avLst/>
          </a:prstGeom>
        </p:spPr>
        <p:txBody>
          <a:bodyPr vert="horz" wrap="square" lIns="0" tIns="5619" rIns="0" bIns="0" rtlCol="0">
            <a:spAutoFit/>
          </a:bodyPr>
          <a:lstStyle/>
          <a:p>
            <a:pPr marL="8645" marR="3458" defTabSz="685800" fontAlgn="auto">
              <a:lnSpc>
                <a:spcPct val="101200"/>
              </a:lnSpc>
              <a:spcBef>
                <a:spcPts val="44"/>
              </a:spcBef>
              <a:spcAft>
                <a:spcPts val="0"/>
              </a:spcAft>
            </a:pPr>
            <a:r>
              <a:rPr sz="1702" spc="-20" dirty="0">
                <a:solidFill>
                  <a:srgbClr val="FF0000"/>
                </a:solidFill>
                <a:latin typeface="Calibri"/>
                <a:cs typeface="Calibri"/>
              </a:rPr>
              <a:t>Another</a:t>
            </a:r>
            <a:r>
              <a:rPr sz="1702" spc="143" dirty="0">
                <a:solidFill>
                  <a:srgbClr val="FF0000"/>
                </a:solidFill>
                <a:latin typeface="Calibri"/>
                <a:cs typeface="Calibri"/>
              </a:rPr>
              <a:t> </a:t>
            </a:r>
            <a:r>
              <a:rPr sz="1702" spc="-7" dirty="0">
                <a:solidFill>
                  <a:srgbClr val="FF0000"/>
                </a:solidFill>
                <a:latin typeface="Calibri"/>
                <a:cs typeface="Calibri"/>
              </a:rPr>
              <a:t>drawback </a:t>
            </a:r>
            <a:r>
              <a:rPr sz="1702" spc="-374" dirty="0">
                <a:solidFill>
                  <a:srgbClr val="FF0000"/>
                </a:solidFill>
                <a:latin typeface="Calibri"/>
                <a:cs typeface="Calibri"/>
              </a:rPr>
              <a:t> </a:t>
            </a:r>
            <a:r>
              <a:rPr sz="1702" spc="-7" dirty="0">
                <a:solidFill>
                  <a:srgbClr val="FF0000"/>
                </a:solidFill>
                <a:latin typeface="Calibri"/>
                <a:cs typeface="Calibri"/>
              </a:rPr>
              <a:t>of</a:t>
            </a:r>
            <a:r>
              <a:rPr sz="1702" spc="41" dirty="0">
                <a:solidFill>
                  <a:srgbClr val="FF0000"/>
                </a:solidFill>
                <a:latin typeface="Calibri"/>
                <a:cs typeface="Calibri"/>
              </a:rPr>
              <a:t> </a:t>
            </a:r>
            <a:r>
              <a:rPr sz="1702" dirty="0">
                <a:solidFill>
                  <a:srgbClr val="FF0000"/>
                </a:solidFill>
                <a:latin typeface="Calibri"/>
                <a:cs typeface="Calibri"/>
              </a:rPr>
              <a:t>using</a:t>
            </a:r>
            <a:r>
              <a:rPr sz="1702" spc="34" dirty="0">
                <a:solidFill>
                  <a:srgbClr val="FF0000"/>
                </a:solidFill>
                <a:latin typeface="Calibri"/>
                <a:cs typeface="Calibri"/>
              </a:rPr>
              <a:t> </a:t>
            </a:r>
            <a:r>
              <a:rPr sz="1702" spc="-4" dirty="0">
                <a:solidFill>
                  <a:srgbClr val="FF0000"/>
                </a:solidFill>
                <a:latin typeface="Calibri"/>
                <a:cs typeface="Calibri"/>
              </a:rPr>
              <a:t>linear </a:t>
            </a:r>
            <a:r>
              <a:rPr sz="1702" dirty="0">
                <a:solidFill>
                  <a:srgbClr val="FF0000"/>
                </a:solidFill>
                <a:latin typeface="Calibri"/>
                <a:cs typeface="Calibri"/>
              </a:rPr>
              <a:t> regression </a:t>
            </a:r>
            <a:r>
              <a:rPr sz="1702" spc="-20" dirty="0">
                <a:solidFill>
                  <a:srgbClr val="FF0000"/>
                </a:solidFill>
                <a:latin typeface="Calibri"/>
                <a:cs typeface="Calibri"/>
              </a:rPr>
              <a:t>for</a:t>
            </a:r>
            <a:r>
              <a:rPr sz="1702" spc="27" dirty="0">
                <a:solidFill>
                  <a:srgbClr val="FF0000"/>
                </a:solidFill>
                <a:latin typeface="Calibri"/>
                <a:cs typeface="Calibri"/>
              </a:rPr>
              <a:t> </a:t>
            </a:r>
            <a:r>
              <a:rPr sz="1702" spc="-4" dirty="0">
                <a:solidFill>
                  <a:srgbClr val="FF0000"/>
                </a:solidFill>
                <a:latin typeface="Calibri"/>
                <a:cs typeface="Calibri"/>
              </a:rPr>
              <a:t>this </a:t>
            </a:r>
            <a:r>
              <a:rPr sz="1702" spc="-374" dirty="0">
                <a:solidFill>
                  <a:srgbClr val="FF0000"/>
                </a:solidFill>
                <a:latin typeface="Calibri"/>
                <a:cs typeface="Calibri"/>
              </a:rPr>
              <a:t> </a:t>
            </a:r>
            <a:r>
              <a:rPr sz="1702" spc="-7" dirty="0">
                <a:solidFill>
                  <a:srgbClr val="FF0000"/>
                </a:solidFill>
                <a:latin typeface="Calibri"/>
                <a:cs typeface="Calibri"/>
              </a:rPr>
              <a:t>problem</a:t>
            </a:r>
            <a:endParaRPr sz="1702" dirty="0">
              <a:solidFill>
                <a:prstClr val="black"/>
              </a:solidFill>
              <a:latin typeface="Calibri"/>
              <a:cs typeface="Calibri"/>
            </a:endParaRPr>
          </a:p>
        </p:txBody>
      </p:sp>
      <p:sp>
        <p:nvSpPr>
          <p:cNvPr id="21" name="Title 1"/>
          <p:cNvSpPr txBox="1">
            <a:spLocks/>
          </p:cNvSpPr>
          <p:nvPr/>
        </p:nvSpPr>
        <p:spPr>
          <a:xfrm>
            <a:off x="195835" y="648645"/>
            <a:ext cx="7495994" cy="637580"/>
          </a:xfrm>
          <a:prstGeom prst="rect">
            <a:avLst/>
          </a:prstGeom>
        </p:spPr>
        <p:txBody>
          <a:bodyPr anchor="ctr"/>
          <a:lstStyle>
            <a:lvl1pPr algn="l" defTabSz="914400" rtl="0" eaLnBrk="1" latinLnBrk="0" hangingPunct="1">
              <a:spcBef>
                <a:spcPct val="0"/>
              </a:spcBef>
              <a:buNone/>
              <a:defRPr sz="3600" kern="1200">
                <a:solidFill>
                  <a:schemeClr val="tx1"/>
                </a:solidFill>
                <a:latin typeface="Cambria" panose="02040503050406030204" pitchFamily="18" charset="0"/>
                <a:ea typeface="Cambria" panose="02040503050406030204" pitchFamily="18" charset="0"/>
                <a:cs typeface="+mj-cs"/>
              </a:defRPr>
            </a:lvl1pPr>
          </a:lstStyle>
          <a:p>
            <a:pPr defTabSz="685800" fontAlgn="auto">
              <a:spcAft>
                <a:spcPts val="0"/>
              </a:spcAft>
            </a:pPr>
            <a:r>
              <a:rPr lang="en-US" sz="2400" b="1" spc="-30" dirty="0">
                <a:solidFill>
                  <a:prstClr val="black"/>
                </a:solidFill>
                <a:latin typeface="Arial" panose="020B0604020202020204" pitchFamily="34" charset="0"/>
                <a:cs typeface="Arial" panose="020B0604020202020204" pitchFamily="34" charset="0"/>
              </a:rPr>
              <a:t>Logistic Regression vs Least Squares Regression</a:t>
            </a:r>
            <a:endParaRPr lang="en-IN" sz="2400" b="1" spc="-30" dirty="0">
              <a:solidFill>
                <a:prstClr val="black"/>
              </a:solidFill>
              <a:latin typeface="Arial" panose="020B0604020202020204" pitchFamily="34" charset="0"/>
              <a:cs typeface="Arial" panose="020B0604020202020204" pitchFamily="34" charset="0"/>
            </a:endParaRPr>
          </a:p>
        </p:txBody>
      </p:sp>
      <p:grpSp>
        <p:nvGrpSpPr>
          <p:cNvPr id="5" name="Group 4"/>
          <p:cNvGrpSpPr/>
          <p:nvPr/>
        </p:nvGrpSpPr>
        <p:grpSpPr>
          <a:xfrm>
            <a:off x="5509700" y="1562443"/>
            <a:ext cx="3293301" cy="3048229"/>
            <a:chOff x="5509700" y="1562443"/>
            <a:chExt cx="3293301" cy="3048229"/>
          </a:xfrm>
        </p:grpSpPr>
        <mc:AlternateContent xmlns:mc="http://schemas.openxmlformats.org/markup-compatibility/2006" xmlns:a14="http://schemas.microsoft.com/office/drawing/2010/main">
          <mc:Choice Requires="a14">
            <p:sp>
              <p:nvSpPr>
                <p:cNvPr id="10" name="Rectangle 9"/>
                <p:cNvSpPr/>
                <p:nvPr/>
              </p:nvSpPr>
              <p:spPr>
                <a:xfrm>
                  <a:off x="5762688" y="1562443"/>
                  <a:ext cx="1792927"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a:ea typeface="ＭＳ Ｐゴシック" panose="020B0600070205080204" pitchFamily="34" charset="-128"/>
                              </a:rPr>
                            </m:ctrlPr>
                          </m:sSubPr>
                          <m:e>
                            <m:r>
                              <a:rPr lang="en-US" altLang="en-US" b="0" i="1" smtClean="0">
                                <a:latin typeface="Cambria Math" panose="02040503050406030204" pitchFamily="18" charset="0"/>
                                <a:ea typeface="ＭＳ Ｐゴシック" panose="020B0600070205080204" pitchFamily="34" charset="-128"/>
                              </a:rPr>
                              <m:t>𝑌</m:t>
                            </m:r>
                            <m:r>
                              <a:rPr lang="en-US" altLang="en-US" b="0" i="1" smtClean="0">
                                <a:latin typeface="Cambria Math" panose="02040503050406030204" pitchFamily="18" charset="0"/>
                                <a:ea typeface="ＭＳ Ｐゴシック" panose="020B0600070205080204" pitchFamily="34" charset="-128"/>
                              </a:rPr>
                              <m:t>= </m:t>
                            </m:r>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a:ea typeface="ＭＳ Ｐゴシック" panose="020B0600070205080204" pitchFamily="34" charset="-128"/>
                                  </a:rPr>
                                </m:ctrlPr>
                              </m:sSubPr>
                              <m:e>
                                <m:sSub>
                                  <m:sSubPr>
                                    <m:ctrlPr>
                                      <a:rPr lang="en-IN" altLang="en-US" i="1">
                                        <a:latin typeface="Cambria Math"/>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e>
                        </m:nary>
                      </m:oMath>
                    </m:oMathPara>
                  </a14:m>
                  <a:endParaRPr lang="en-US" altLang="en-US" dirty="0" smtClean="0">
                    <a:ea typeface="ＭＳ Ｐゴシック" panose="020B0600070205080204" pitchFamily="34" charset="-128"/>
                  </a:endParaRPr>
                </a:p>
              </p:txBody>
            </p:sp>
          </mc:Choice>
          <mc:Fallback xmlns="">
            <p:sp>
              <p:nvSpPr>
                <p:cNvPr id="10" name="Rectangle 9"/>
                <p:cNvSpPr>
                  <a:spLocks noRot="1" noChangeAspect="1" noMove="1" noResize="1" noEditPoints="1" noAdjustHandles="1" noChangeArrowheads="1" noChangeShapeType="1" noTextEdit="1"/>
                </p:cNvSpPr>
                <p:nvPr/>
              </p:nvSpPr>
              <p:spPr>
                <a:xfrm>
                  <a:off x="5762688" y="1562443"/>
                  <a:ext cx="1792927" cy="6898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509700" y="3920868"/>
                  <a:ext cx="2298899" cy="689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atin typeface="Cambria Math"/>
                                <a:ea typeface="ＭＳ Ｐゴシック" panose="020B0600070205080204" pitchFamily="34" charset="-128"/>
                              </a:rPr>
                            </m:ctrlPr>
                          </m:sSubPr>
                          <m:e>
                            <m:func>
                              <m:funcPr>
                                <m:ctrlPr>
                                  <a:rPr lang="en-US" altLang="en-US" b="0" i="1" smtClean="0">
                                    <a:latin typeface="Cambria Math"/>
                                    <a:ea typeface="ＭＳ Ｐゴシック" panose="020B0600070205080204" pitchFamily="34" charset="-128"/>
                                  </a:rPr>
                                </m:ctrlPr>
                              </m:funcPr>
                              <m:fName>
                                <m:r>
                                  <m:rPr>
                                    <m:sty m:val="p"/>
                                  </m:rPr>
                                  <a:rPr lang="en-US" altLang="en-US" b="0" i="0" smtClean="0">
                                    <a:latin typeface="Cambria Math" panose="02040503050406030204" pitchFamily="18" charset="0"/>
                                    <a:ea typeface="ＭＳ Ｐゴシック" panose="020B0600070205080204" pitchFamily="34" charset="-128"/>
                                  </a:rPr>
                                  <m:t>ln</m:t>
                                </m:r>
                              </m:fName>
                              <m:e>
                                <m:f>
                                  <m:fPr>
                                    <m:ctrlPr>
                                      <a:rPr lang="en-US" altLang="en-US" b="0" i="1" smtClean="0">
                                        <a:latin typeface="Cambria Math"/>
                                        <a:ea typeface="ＭＳ Ｐゴシック" panose="020B0600070205080204" pitchFamily="34" charset="-128"/>
                                      </a:rPr>
                                    </m:ctrlPr>
                                  </m:fPr>
                                  <m:num>
                                    <m:r>
                                      <a:rPr lang="en-US" altLang="en-US" b="0" i="1" smtClean="0">
                                        <a:latin typeface="Cambria Math" panose="02040503050406030204" pitchFamily="18" charset="0"/>
                                        <a:ea typeface="ＭＳ Ｐゴシック" panose="020B0600070205080204" pitchFamily="34" charset="-128"/>
                                      </a:rPr>
                                      <m:t>𝑝</m:t>
                                    </m:r>
                                  </m:num>
                                  <m:den>
                                    <m:r>
                                      <a:rPr lang="en-US" altLang="en-US" b="0" i="1" smtClean="0">
                                        <a:latin typeface="Cambria Math" panose="02040503050406030204" pitchFamily="18" charset="0"/>
                                        <a:ea typeface="ＭＳ Ｐゴシック" panose="020B0600070205080204" pitchFamily="34" charset="-128"/>
                                      </a:rPr>
                                      <m:t>1</m:t>
                                    </m:r>
                                    <m:r>
                                      <a:rPr lang="en-US" altLang="en-US" b="0" i="1" smtClean="0">
                                        <a:latin typeface="Cambria Math" panose="02040503050406030204" pitchFamily="18" charset="0"/>
                                        <a:ea typeface="ＭＳ Ｐゴシック" panose="020B0600070205080204" pitchFamily="34" charset="-128"/>
                                      </a:rPr>
                                      <m:t>−</m:t>
                                    </m:r>
                                    <m:r>
                                      <a:rPr lang="en-US" altLang="en-US" b="0" i="1" smtClean="0">
                                        <a:latin typeface="Cambria Math" panose="02040503050406030204" pitchFamily="18" charset="0"/>
                                        <a:ea typeface="ＭＳ Ｐゴシック" panose="020B0600070205080204" pitchFamily="34" charset="-128"/>
                                      </a:rPr>
                                      <m:t>𝑝</m:t>
                                    </m:r>
                                  </m:den>
                                </m:f>
                              </m:e>
                            </m:func>
                            <m:r>
                              <a:rPr lang="en-US" altLang="en-US" b="0" i="1" smtClean="0">
                                <a:latin typeface="Cambria Math" panose="02040503050406030204" pitchFamily="18" charset="0"/>
                                <a:ea typeface="ＭＳ Ｐゴシック" panose="020B0600070205080204" pitchFamily="34" charset="-128"/>
                              </a:rPr>
                              <m:t>=</m:t>
                            </m:r>
                            <m:r>
                              <a:rPr lang="en-IN" altLang="en-US" i="1" smtClean="0">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0</m:t>
                            </m:r>
                          </m:sub>
                        </m:sSub>
                        <m:r>
                          <a:rPr lang="en-IN" altLang="en-US" i="1">
                            <a:latin typeface="Cambria Math" panose="02040503050406030204" pitchFamily="18" charset="0"/>
                            <a:ea typeface="ＭＳ Ｐゴシック" panose="020B0600070205080204" pitchFamily="34" charset="-128"/>
                          </a:rPr>
                          <m:t>+</m:t>
                        </m:r>
                        <m:nary>
                          <m:naryPr>
                            <m:chr m:val="∑"/>
                            <m:supHide m:val="on"/>
                            <m:ctrlPr>
                              <a:rPr lang="en-IN" altLang="en-US" i="1">
                                <a:latin typeface="Cambria Math"/>
                                <a:ea typeface="ＭＳ Ｐゴシック" panose="020B0600070205080204" pitchFamily="34" charset="-128"/>
                              </a:rPr>
                            </m:ctrlPr>
                          </m:naryPr>
                          <m:sub>
                            <m:r>
                              <a:rPr lang="en-IN" altLang="en-US" i="1">
                                <a:latin typeface="Cambria Math" panose="02040503050406030204" pitchFamily="18" charset="0"/>
                                <a:ea typeface="ＭＳ Ｐゴシック" panose="020B0600070205080204" pitchFamily="34" charset="-128"/>
                              </a:rPr>
                              <m:t>𝑖</m:t>
                            </m:r>
                          </m:sub>
                          <m:sup/>
                          <m:e>
                            <m:sSub>
                              <m:sSubPr>
                                <m:ctrlPr>
                                  <a:rPr lang="en-IN" altLang="en-US" i="1">
                                    <a:latin typeface="Cambria Math"/>
                                    <a:ea typeface="ＭＳ Ｐゴシック" panose="020B0600070205080204" pitchFamily="34" charset="-128"/>
                                  </a:rPr>
                                </m:ctrlPr>
                              </m:sSubPr>
                              <m:e>
                                <m:sSub>
                                  <m:sSubPr>
                                    <m:ctrlPr>
                                      <a:rPr lang="en-IN" altLang="en-US" i="1">
                                        <a:latin typeface="Cambria Math"/>
                                        <a:ea typeface="ＭＳ Ｐゴシック" panose="020B0600070205080204" pitchFamily="34" charset="-128"/>
                                      </a:rPr>
                                    </m:ctrlPr>
                                  </m:sSubPr>
                                  <m:e>
                                    <m:r>
                                      <a:rPr lang="en-IN" altLang="en-US" i="1">
                                        <a:latin typeface="Cambria Math" panose="02040503050406030204" pitchFamily="18" charset="0"/>
                                        <a:ea typeface="Cambria Math" panose="02040503050406030204" pitchFamily="18" charset="0"/>
                                      </a:rPr>
                                      <m:t>𝜃</m:t>
                                    </m:r>
                                  </m:e>
                                  <m:sub>
                                    <m:r>
                                      <a:rPr lang="en-IN" altLang="en-US" i="1">
                                        <a:latin typeface="Cambria Math" panose="02040503050406030204" pitchFamily="18" charset="0"/>
                                        <a:ea typeface="ＭＳ Ｐゴシック" panose="020B0600070205080204" pitchFamily="34" charset="-128"/>
                                      </a:rPr>
                                      <m:t>𝑖</m:t>
                                    </m:r>
                                  </m:sub>
                                </m:sSub>
                                <m:r>
                                  <a:rPr lang="en-IN" altLang="en-US" i="1">
                                    <a:latin typeface="Cambria Math" panose="02040503050406030204" pitchFamily="18" charset="0"/>
                                    <a:ea typeface="ＭＳ Ｐゴシック" panose="020B0600070205080204" pitchFamily="34" charset="-128"/>
                                  </a:rPr>
                                  <m:t>𝑥</m:t>
                                </m:r>
                              </m:e>
                              <m:sub>
                                <m:r>
                                  <a:rPr lang="en-IN" altLang="en-US" i="1">
                                    <a:latin typeface="Cambria Math" panose="02040503050406030204" pitchFamily="18" charset="0"/>
                                    <a:ea typeface="ＭＳ Ｐゴシック" panose="020B0600070205080204" pitchFamily="34" charset="-128"/>
                                  </a:rPr>
                                  <m:t>𝑖</m:t>
                                </m:r>
                              </m:sub>
                            </m:sSub>
                          </m:e>
                        </m:nary>
                      </m:oMath>
                    </m:oMathPara>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5509700" y="3920868"/>
                  <a:ext cx="2298899" cy="68980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902886" y="2714841"/>
                  <a:ext cx="1512529" cy="59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altLang="en-US" i="1" smtClean="0">
                                <a:ln>
                                  <a:solidFill>
                                    <a:schemeClr val="accent1"/>
                                  </a:solidFill>
                                </a:ln>
                                <a:latin typeface="Cambria Math"/>
                                <a:ea typeface="ＭＳ Ｐゴシック" panose="020B0600070205080204" pitchFamily="34" charset="-128"/>
                              </a:rPr>
                            </m:ctrlPr>
                          </m:sSubPr>
                          <m:e>
                            <m:r>
                              <a:rPr lang="en-US" altLang="en-US" b="0" i="1" smtClean="0">
                                <a:ln>
                                  <a:solidFill>
                                    <a:schemeClr val="accent1"/>
                                  </a:solidFill>
                                </a:ln>
                                <a:latin typeface="Cambria Math" panose="02040503050406030204" pitchFamily="18" charset="0"/>
                                <a:ea typeface="ＭＳ Ｐゴシック" panose="020B0600070205080204" pitchFamily="34" charset="-128"/>
                              </a:rPr>
                              <m:t>𝑝</m:t>
                            </m:r>
                            <m:r>
                              <a:rPr lang="en-US" altLang="en-US" b="0" i="1" smtClean="0">
                                <a:ln>
                                  <a:solidFill>
                                    <a:schemeClr val="accent1"/>
                                  </a:solidFill>
                                </a:ln>
                                <a:latin typeface="Cambria Math" panose="02040503050406030204" pitchFamily="18" charset="0"/>
                                <a:ea typeface="ＭＳ Ｐゴシック" panose="020B0600070205080204" pitchFamily="34" charset="-128"/>
                              </a:rPr>
                              <m:t>= </m:t>
                            </m:r>
                            <m:f>
                              <m:fPr>
                                <m:ctrlPr>
                                  <a:rPr lang="en-US" altLang="en-US" b="0" i="1" smtClean="0">
                                    <a:ln>
                                      <a:solidFill>
                                        <a:schemeClr val="accent1"/>
                                      </a:solidFill>
                                    </a:ln>
                                    <a:latin typeface="Cambria Math"/>
                                    <a:ea typeface="ＭＳ Ｐゴシック" panose="020B0600070205080204" pitchFamily="34" charset="-128"/>
                                  </a:rPr>
                                </m:ctrlPr>
                              </m:fPr>
                              <m:num>
                                <m:r>
                                  <a:rPr lang="en-US" altLang="en-US" b="0" i="1" smtClean="0">
                                    <a:ln>
                                      <a:solidFill>
                                        <a:schemeClr val="accent1"/>
                                      </a:solidFill>
                                    </a:ln>
                                    <a:latin typeface="Cambria Math" panose="02040503050406030204" pitchFamily="18" charset="0"/>
                                    <a:ea typeface="ＭＳ Ｐゴシック" panose="020B0600070205080204" pitchFamily="34" charset="-128"/>
                                  </a:rPr>
                                  <m:t>1</m:t>
                                </m:r>
                              </m:num>
                              <m:den>
                                <m:r>
                                  <a:rPr lang="en-US" altLang="en-US" b="0" i="1" smtClean="0">
                                    <a:ln>
                                      <a:solidFill>
                                        <a:schemeClr val="accent1"/>
                                      </a:solidFill>
                                    </a:ln>
                                    <a:latin typeface="Cambria Math" panose="02040503050406030204" pitchFamily="18" charset="0"/>
                                    <a:ea typeface="ＭＳ Ｐゴシック" panose="020B0600070205080204" pitchFamily="34" charset="-128"/>
                                  </a:rPr>
                                  <m:t>1</m:t>
                                </m:r>
                                <m:r>
                                  <a:rPr lang="en-US" altLang="en-US" b="0" i="1" smtClean="0">
                                    <a:ln>
                                      <a:solidFill>
                                        <a:schemeClr val="accent1"/>
                                      </a:solidFill>
                                    </a:ln>
                                    <a:latin typeface="Cambria Math" panose="02040503050406030204" pitchFamily="18" charset="0"/>
                                    <a:ea typeface="ＭＳ Ｐゴシック" panose="020B0600070205080204" pitchFamily="34" charset="-128"/>
                                  </a:rPr>
                                  <m:t>+</m:t>
                                </m:r>
                                <m:sSup>
                                  <m:sSupPr>
                                    <m:ctrlPr>
                                      <a:rPr lang="en-US" altLang="en-US" b="0" i="1" smtClean="0">
                                        <a:ln>
                                          <a:solidFill>
                                            <a:schemeClr val="accent1"/>
                                          </a:solidFill>
                                        </a:ln>
                                        <a:latin typeface="Cambria Math"/>
                                        <a:ea typeface="ＭＳ Ｐゴシック" panose="020B0600070205080204" pitchFamily="34" charset="-128"/>
                                      </a:rPr>
                                    </m:ctrlPr>
                                  </m:sSupPr>
                                  <m:e>
                                    <m:r>
                                      <a:rPr lang="en-US" altLang="en-US" b="0" i="1" smtClean="0">
                                        <a:ln>
                                          <a:solidFill>
                                            <a:schemeClr val="accent1"/>
                                          </a:solidFill>
                                        </a:ln>
                                        <a:latin typeface="Cambria Math" panose="02040503050406030204" pitchFamily="18" charset="0"/>
                                        <a:ea typeface="ＭＳ Ｐゴシック" panose="020B0600070205080204" pitchFamily="34" charset="-128"/>
                                      </a:rPr>
                                      <m:t>𝑒</m:t>
                                    </m:r>
                                  </m:e>
                                  <m:sup>
                                    <m:r>
                                      <a:rPr lang="en-US" altLang="en-US" b="0" i="1" smtClean="0">
                                        <a:ln>
                                          <a:solidFill>
                                            <a:schemeClr val="accent1"/>
                                          </a:solidFill>
                                        </a:ln>
                                        <a:latin typeface="Cambria Math" panose="02040503050406030204" pitchFamily="18" charset="0"/>
                                        <a:ea typeface="ＭＳ Ｐゴシック" panose="020B0600070205080204" pitchFamily="34" charset="-128"/>
                                      </a:rPr>
                                      <m:t>−</m:t>
                                    </m:r>
                                    <m:r>
                                      <a:rPr lang="en-US" altLang="en-US" b="0" i="1" smtClean="0">
                                        <a:ln>
                                          <a:solidFill>
                                            <a:schemeClr val="accent1"/>
                                          </a:solidFill>
                                        </a:ln>
                                        <a:latin typeface="Cambria Math" panose="02040503050406030204" pitchFamily="18" charset="0"/>
                                        <a:ea typeface="ＭＳ Ｐゴシック" panose="020B0600070205080204" pitchFamily="34" charset="-128"/>
                                      </a:rPr>
                                      <m:t>𝑦</m:t>
                                    </m:r>
                                  </m:sup>
                                </m:sSup>
                              </m:den>
                            </m:f>
                          </m:e>
                          <m:sub/>
                        </m:sSub>
                      </m:oMath>
                    </m:oMathPara>
                  </a14:m>
                  <a:endParaRPr lang="en-US" altLang="en-US" dirty="0" smtClean="0">
                    <a:ln>
                      <a:solidFill>
                        <a:schemeClr val="accent1"/>
                      </a:solidFill>
                    </a:ln>
                    <a:ea typeface="ＭＳ Ｐゴシック" panose="020B0600070205080204" pitchFamily="34" charset="-128"/>
                  </a:endParaRPr>
                </a:p>
              </p:txBody>
            </p:sp>
          </mc:Choice>
          <mc:Fallback xmlns="">
            <p:sp>
              <p:nvSpPr>
                <p:cNvPr id="12" name="Rectangle 11"/>
                <p:cNvSpPr>
                  <a:spLocks noRot="1" noChangeAspect="1" noMove="1" noResize="1" noEditPoints="1" noAdjustHandles="1" noChangeArrowheads="1" noChangeShapeType="1" noTextEdit="1"/>
                </p:cNvSpPr>
                <p:nvPr/>
              </p:nvSpPr>
              <p:spPr>
                <a:xfrm>
                  <a:off x="5902886" y="2714841"/>
                  <a:ext cx="1512529" cy="591124"/>
                </a:xfrm>
                <a:prstGeom prst="rect">
                  <a:avLst/>
                </a:prstGeom>
                <a:blipFill>
                  <a:blip r:embed="rId6"/>
                  <a:stretch>
                    <a:fillRect/>
                  </a:stretch>
                </a:blipFill>
              </p:spPr>
              <p:txBody>
                <a:bodyPr/>
                <a:lstStyle/>
                <a:p>
                  <a:r>
                    <a:rPr lang="en-IN">
                      <a:noFill/>
                    </a:rPr>
                    <a:t> </a:t>
                  </a:r>
                </a:p>
              </p:txBody>
            </p:sp>
          </mc:Fallback>
        </mc:AlternateContent>
        <p:cxnSp>
          <p:nvCxnSpPr>
            <p:cNvPr id="13" name="Straight Arrow Connector 12"/>
            <p:cNvCxnSpPr>
              <a:stCxn id="10" idx="2"/>
              <a:endCxn id="12" idx="0"/>
            </p:cNvCxnSpPr>
            <p:nvPr/>
          </p:nvCxnSpPr>
          <p:spPr>
            <a:xfrm flipH="1">
              <a:off x="6659151" y="2252247"/>
              <a:ext cx="1" cy="462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2"/>
              <a:endCxn id="11" idx="0"/>
            </p:cNvCxnSpPr>
            <p:nvPr/>
          </p:nvCxnSpPr>
          <p:spPr>
            <a:xfrm flipH="1">
              <a:off x="6659150" y="3305965"/>
              <a:ext cx="1" cy="614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467600" y="2960697"/>
              <a:ext cx="1335401" cy="190772"/>
            </a:xfrm>
            <a:prstGeom prst="rect">
              <a:avLst/>
            </a:prstGeom>
            <a:ln>
              <a:solidFill>
                <a:schemeClr val="accent1"/>
              </a:solidFill>
            </a:ln>
          </p:spPr>
        </p:pic>
      </p:grpSp>
      <p:pic>
        <p:nvPicPr>
          <p:cNvPr id="6" name="Picture 5"/>
          <p:cNvPicPr>
            <a:picLocks noChangeAspect="1"/>
          </p:cNvPicPr>
          <p:nvPr/>
        </p:nvPicPr>
        <p:blipFill>
          <a:blip r:embed="rId8"/>
          <a:stretch>
            <a:fillRect/>
          </a:stretch>
        </p:blipFill>
        <p:spPr>
          <a:xfrm>
            <a:off x="3341524" y="1533796"/>
            <a:ext cx="2547337" cy="3544338"/>
          </a:xfrm>
          <a:prstGeom prst="rect">
            <a:avLst/>
          </a:prstGeom>
        </p:spPr>
      </p:pic>
    </p:spTree>
    <p:extLst>
      <p:ext uri="{BB962C8B-B14F-4D97-AF65-F5344CB8AC3E}">
        <p14:creationId xmlns:p14="http://schemas.microsoft.com/office/powerpoint/2010/main" val="230272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latin typeface="Arial" panose="020B0604020202020204" pitchFamily="34" charset="0"/>
                <a:cs typeface="Arial" panose="020B0604020202020204" pitchFamily="34" charset="0"/>
              </a:rPr>
              <a:t>Learning model </a:t>
            </a:r>
            <a:r>
              <a:rPr lang="en-US" sz="2400" b="1" dirty="0" smtClean="0">
                <a:latin typeface="Arial" panose="020B0604020202020204" pitchFamily="34" charset="0"/>
                <a:cs typeface="Arial" panose="020B0604020202020204" pitchFamily="34" charset="0"/>
              </a:rPr>
              <a:t>parameters</a:t>
            </a:r>
            <a:endParaRPr lang="en-IN" sz="24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85000" lnSpcReduction="20000"/>
          </a:bodyPr>
          <a:lstStyle/>
          <a:p>
            <a:r>
              <a:rPr lang="en-US" dirty="0">
                <a:solidFill>
                  <a:prstClr val="black"/>
                </a:solidFill>
                <a:latin typeface="Arial" panose="020B0604020202020204" pitchFamily="34" charset="0"/>
                <a:cs typeface="Arial" panose="020B0604020202020204" pitchFamily="34" charset="0"/>
              </a:rPr>
              <a:t>Training set</a:t>
            </a:r>
            <a:r>
              <a:rPr lang="en-US" dirty="0" smtClean="0">
                <a:solidFill>
                  <a:prstClr val="black"/>
                </a:solidFill>
                <a:latin typeface="Arial" panose="020B0604020202020204" pitchFamily="34" charset="0"/>
                <a:cs typeface="Arial" panose="020B0604020202020204" pitchFamily="34" charset="0"/>
              </a:rPr>
              <a:t>: </a:t>
            </a:r>
            <a:endParaRPr lang="en-US" dirty="0">
              <a:solidFill>
                <a:prstClr val="black"/>
              </a:solidFill>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solidFill>
                  <a:prstClr val="black"/>
                </a:solidFill>
                <a:latin typeface="Arial" panose="020B0604020202020204" pitchFamily="34" charset="0"/>
                <a:cs typeface="Arial" panose="020B0604020202020204" pitchFamily="34" charset="0"/>
              </a:rPr>
              <a:t>m </a:t>
            </a:r>
            <a:r>
              <a:rPr lang="en-US" dirty="0" smtClean="0">
                <a:solidFill>
                  <a:prstClr val="black"/>
                </a:solidFill>
                <a:latin typeface="Arial" panose="020B0604020202020204" pitchFamily="34" charset="0"/>
                <a:cs typeface="Arial" panose="020B0604020202020204" pitchFamily="34" charset="0"/>
              </a:rPr>
              <a:t>examples</a:t>
            </a: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endParaRPr lang="en-US" dirty="0">
              <a:solidFill>
                <a:prstClr val="black"/>
              </a:solidFill>
              <a:latin typeface="Arial" panose="020B0604020202020204" pitchFamily="34" charset="0"/>
              <a:cs typeface="Arial" panose="020B0604020202020204" pitchFamily="34" charset="0"/>
            </a:endParaRPr>
          </a:p>
          <a:p>
            <a:endParaRPr lang="en-US" dirty="0" smtClean="0">
              <a:solidFill>
                <a:prstClr val="black"/>
              </a:solidFill>
              <a:latin typeface="Arial" panose="020B0604020202020204" pitchFamily="34" charset="0"/>
              <a:cs typeface="Arial" panose="020B0604020202020204" pitchFamily="34" charset="0"/>
            </a:endParaRPr>
          </a:p>
          <a:p>
            <a:r>
              <a:rPr lang="en-US" dirty="0" smtClean="0">
                <a:solidFill>
                  <a:prstClr val="black"/>
                </a:solidFill>
                <a:latin typeface="Arial" panose="020B0604020202020204" pitchFamily="34" charset="0"/>
                <a:cs typeface="Arial" panose="020B0604020202020204" pitchFamily="34" charset="0"/>
              </a:rPr>
              <a:t>How </a:t>
            </a:r>
            <a:r>
              <a:rPr lang="en-US" dirty="0">
                <a:solidFill>
                  <a:prstClr val="black"/>
                </a:solidFill>
                <a:latin typeface="Arial" panose="020B0604020202020204" pitchFamily="34" charset="0"/>
                <a:cs typeface="Arial" panose="020B0604020202020204" pitchFamily="34" charset="0"/>
              </a:rPr>
              <a:t>to choose parameters (feature weights)    ?</a:t>
            </a:r>
          </a:p>
          <a:p>
            <a:endParaRPr lang="en-US" dirty="0">
              <a:solidFill>
                <a:prstClr val="black"/>
              </a:solidFill>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4294967295"/>
          </p:nvPr>
        </p:nvSpPr>
        <p:spPr>
          <a:xfrm>
            <a:off x="8532441" y="6237314"/>
            <a:ext cx="611560" cy="293117"/>
          </a:xfrm>
          <a:prstGeom prst="rect">
            <a:avLst/>
          </a:prstGeom>
        </p:spPr>
        <p:txBody>
          <a:bodyPr/>
          <a:lstStyle/>
          <a:p>
            <a:pPr defTabSz="685800">
              <a:defRPr/>
            </a:pPr>
            <a:fld id="{60DB935C-A2BB-404C-A6C5-67E9068028EC}" type="slidenum">
              <a:rPr lang="en-US">
                <a:solidFill>
                  <a:prstClr val="black"/>
                </a:solidFill>
              </a:rPr>
              <a:pPr defTabSz="685800">
                <a:defRPr/>
              </a:pPr>
              <a:t>317</a:t>
            </a:fld>
            <a:endParaRPr lang="en-US">
              <a:solidFill>
                <a:prstClr val="black"/>
              </a:solidFill>
            </a:endParaRPr>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98829" y="2057401"/>
            <a:ext cx="4037648" cy="272606"/>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98830" y="2538031"/>
            <a:ext cx="1124712" cy="1092137"/>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46381" y="2767424"/>
            <a:ext cx="1683639" cy="229743"/>
          </a:xfrm>
          <a:prstGeom prst="rect">
            <a:avLst/>
          </a:prstGeom>
        </p:spPr>
      </p:pic>
      <p:pic>
        <p:nvPicPr>
          <p:cNvPr id="8" name="Pictur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760477" y="4291807"/>
            <a:ext cx="2201418" cy="586359"/>
          </a:xfrm>
          <a:prstGeom prst="rect">
            <a:avLst/>
          </a:prstGeom>
        </p:spPr>
      </p:pic>
    </p:spTree>
    <p:extLst>
      <p:ext uri="{BB962C8B-B14F-4D97-AF65-F5344CB8AC3E}">
        <p14:creationId xmlns:p14="http://schemas.microsoft.com/office/powerpoint/2010/main" val="3809250299"/>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mc:AlternateContent xmlns:mc="http://schemas.openxmlformats.org/markup-compatibility/2006" xmlns:a14="http://schemas.microsoft.com/office/drawing/2010/main">
        <mc:Choice Requires="a14">
          <p:sp>
            <p:nvSpPr>
              <p:cNvPr id="52" name="Content Placeholder 2"/>
              <p:cNvSpPr txBox="1">
                <a:spLocks/>
              </p:cNvSpPr>
              <p:nvPr/>
            </p:nvSpPr>
            <p:spPr>
              <a:xfrm>
                <a:off x="533400" y="2294545"/>
                <a:ext cx="6457461" cy="4030055"/>
              </a:xfrm>
              <a:prstGeom prst="rect">
                <a:avLst/>
              </a:prstGeom>
            </p:spPr>
            <p:txBody>
              <a:bodyPr>
                <a:norm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14:m>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a14:m>
                <a:endParaRPr kumimoji="0" lang="en-IN" sz="1800" b="0" i="0" u="none" strike="noStrike" kern="1200" cap="none" spc="0" normalizeH="0" baseline="0" noProof="0" dirty="0" smtClean="0">
                  <a:ln>
                    <a:noFill/>
                  </a:ln>
                  <a:solidFill>
                    <a:prstClr val="black"/>
                  </a:solidFill>
                  <a:effectLst/>
                  <a:uLnTx/>
                  <a:uFillTx/>
                  <a:latin typeface="Calibri"/>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e</a:t>
                </a: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.g</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Predict </a:t>
                </a:r>
                <a:r>
                  <a:rPr kumimoji="0" lang="en-US" sz="1800" b="0" i="0" u="none" strike="noStrike" kern="1200" cap="none" spc="0" normalizeH="0" baseline="0" noProof="0" dirty="0">
                    <a:ln>
                      <a:noFill/>
                    </a:ln>
                    <a:solidFill>
                      <a:prstClr val="black"/>
                    </a:solidFill>
                    <a:effectLst/>
                    <a:uLnTx/>
                    <a:uFillTx/>
                    <a:latin typeface="Calibri"/>
                    <a:ea typeface="+mn-ea"/>
                    <a:cs typeface="+mn-cs"/>
                  </a:rPr>
                  <a:t>“</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1800" b="0" i="0" u="none" strike="noStrike" kern="1200" cap="none" spc="0" normalizeH="0" baseline="0" noProof="0" dirty="0">
                    <a:ln>
                      <a:noFill/>
                    </a:ln>
                    <a:solidFill>
                      <a:prstClr val="black"/>
                    </a:solidFill>
                    <a:effectLst/>
                    <a:uLnTx/>
                    <a:uFillTx/>
                    <a:latin typeface="Calibri"/>
                    <a:ea typeface="+mn-ea"/>
                    <a:cs typeface="+mn-cs"/>
                  </a:rPr>
                  <a:t>” if </a:t>
                </a:r>
                <a14:m>
                  <m:oMath xmlns:m="http://schemas.openxmlformats.org/officeDocument/2006/math">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2" name="Content Placeholder 2"/>
              <p:cNvSpPr txBox="1">
                <a:spLocks noRot="1" noChangeAspect="1" noMove="1" noResize="1" noEditPoints="1" noAdjustHandles="1" noChangeArrowheads="1" noChangeShapeType="1" noTextEdit="1"/>
              </p:cNvSpPr>
              <p:nvPr/>
            </p:nvSpPr>
            <p:spPr>
              <a:xfrm>
                <a:off x="533400" y="2294545"/>
                <a:ext cx="6457461" cy="4030055"/>
              </a:xfrm>
              <a:prstGeom prst="rect">
                <a:avLst/>
              </a:prstGeom>
              <a:blipFill rotWithShape="0">
                <a:blip r:embed="rId2"/>
                <a:stretch>
                  <a:fillRect l="-661" t="-302"/>
                </a:stretch>
              </a:blipFill>
            </p:spPr>
            <p:txBody>
              <a:bodyPr/>
              <a:lstStyle/>
              <a:p>
                <a:r>
                  <a:rPr lang="en-IN">
                    <a:noFill/>
                  </a:rPr>
                  <a:t> </a:t>
                </a:r>
              </a:p>
            </p:txBody>
          </p:sp>
        </mc:Fallback>
      </mc:AlternateContent>
      <p:sp>
        <p:nvSpPr>
          <p:cNvPr id="53" name="Text Placeholder 18"/>
          <p:cNvSpPr txBox="1">
            <a:spLocks/>
          </p:cNvSpPr>
          <p:nvPr/>
        </p:nvSpPr>
        <p:spPr>
          <a:xfrm>
            <a:off x="533400" y="1812738"/>
            <a:ext cx="7116526" cy="329406"/>
          </a:xfrm>
          <a:prstGeom prst="rect">
            <a:avLst/>
          </a:prstGeom>
        </p:spPr>
        <p:txBody>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 typeface="Arial" charset="0"/>
              <a:buChar char="•"/>
              <a:tabLst/>
              <a:defRPr/>
            </a:pPr>
            <a:r>
              <a:rPr kumimoji="0" lang="en-IN" sz="1800" b="0" i="0" u="none" strike="noStrike" kern="1200" cap="none" spc="0" normalizeH="0" baseline="0" noProof="0" dirty="0" smtClean="0">
                <a:ln>
                  <a:noFill/>
                </a:ln>
                <a:solidFill>
                  <a:prstClr val="black"/>
                </a:solidFill>
                <a:effectLst/>
                <a:uLnTx/>
                <a:uFillTx/>
                <a:latin typeface="Calibri"/>
                <a:ea typeface="+mn-ea"/>
                <a:cs typeface="+mn-cs"/>
              </a:rPr>
              <a:t>At decision boundary output of logistic regression is 0.5</a:t>
            </a: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54" name="Group 53"/>
          <p:cNvGrpSpPr/>
          <p:nvPr/>
        </p:nvGrpSpPr>
        <p:grpSpPr>
          <a:xfrm>
            <a:off x="1676400" y="3505200"/>
            <a:ext cx="2921195" cy="2100639"/>
            <a:chOff x="-128713" y="1825625"/>
            <a:chExt cx="7109901" cy="3860650"/>
          </a:xfrm>
        </p:grpSpPr>
        <p:cxnSp>
          <p:nvCxnSpPr>
            <p:cNvPr id="55" name="Straight Connector 54"/>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960215" y="5053232"/>
              <a:ext cx="6020973"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Rectangle 56"/>
            <p:cNvSpPr/>
            <p:nvPr/>
          </p:nvSpPr>
          <p:spPr>
            <a:xfrm>
              <a:off x="1990432" y="5177194"/>
              <a:ext cx="2273824" cy="509081"/>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ahoma" charset="0"/>
                  <a:ea typeface="+mn-ea"/>
                  <a:cs typeface="+mn-cs"/>
                </a:rPr>
                <a:t>Tumor Size</a:t>
              </a:r>
            </a:p>
          </p:txBody>
        </p:sp>
        <p:sp>
          <p:nvSpPr>
            <p:cNvPr id="58" name="Rectangle 57"/>
            <p:cNvSpPr/>
            <p:nvPr/>
          </p:nvSpPr>
          <p:spPr>
            <a:xfrm>
              <a:off x="-128713" y="3268422"/>
              <a:ext cx="1182949" cy="56564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mn-ea"/>
                  <a:cs typeface="+mn-cs"/>
                </a:rPr>
                <a:t>Age</a:t>
              </a:r>
            </a:p>
          </p:txBody>
        </p:sp>
        <p:sp>
          <p:nvSpPr>
            <p:cNvPr id="59" name="Multiply 58"/>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0" name="Isosceles Triangle 59"/>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Isosceles Triangle 60"/>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Multiply 61"/>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3" name="Multiply 62"/>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4" name="Multiply 63"/>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5" name="Multiply 64"/>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66" name="Isosceles Triangle 65"/>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Isosceles Triangle 66"/>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Isosceles Triangle 67"/>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Isosceles Triangle 68"/>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Multiply 69"/>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71" name="Multiply 70"/>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sp>
          <p:nvSpPr>
            <p:cNvPr id="72" name="Isosceles Triangle 71"/>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3" name="Multiply 72"/>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a:ea typeface="+mn-ea"/>
                <a:cs typeface="+mn-cs"/>
              </a:endParaRPr>
            </a:p>
          </p:txBody>
        </p:sp>
        <p:cxnSp>
          <p:nvCxnSpPr>
            <p:cNvPr id="74" name="Straight Connector 73"/>
            <p:cNvCxnSpPr/>
            <p:nvPr/>
          </p:nvCxnSpPr>
          <p:spPr>
            <a:xfrm>
              <a:off x="1480720" y="1993507"/>
              <a:ext cx="4023360" cy="3130061"/>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cxnSp>
        <p:nvCxnSpPr>
          <p:cNvPr id="75" name="Straight Arrow Connector 74"/>
          <p:cNvCxnSpPr/>
          <p:nvPr/>
        </p:nvCxnSpPr>
        <p:spPr>
          <a:xfrm flipH="1">
            <a:off x="3630725" y="4495800"/>
            <a:ext cx="1455137" cy="3834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857261" y="4114800"/>
            <a:ext cx="1437775"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dirty="0" smtClean="0">
                <a:ln>
                  <a:noFill/>
                </a:ln>
                <a:solidFill>
                  <a:prstClr val="black"/>
                </a:solidFill>
                <a:effectLst/>
                <a:uLnTx/>
                <a:uFillTx/>
                <a:latin typeface="Helvetica" panose="020B0604020202020204" pitchFamily="34" charset="0"/>
                <a:ea typeface="+mn-ea"/>
                <a:cs typeface="Helvetica" panose="020B0604020202020204" pitchFamily="34" charset="0"/>
              </a:rPr>
              <a:t>Decision boundary</a:t>
            </a:r>
            <a:endParaRPr kumimoji="0" lang="en-IN" sz="1200" b="1" i="0" u="none" strike="noStrike" kern="1200" cap="none" spc="0" normalizeH="0" baseline="0" noProof="0" dirty="0">
              <a:ln>
                <a:noFill/>
              </a:ln>
              <a:solidFill>
                <a:prstClr val="black"/>
              </a:solidFill>
              <a:effectLst/>
              <a:uLnTx/>
              <a:uFillTx/>
              <a:latin typeface="Helvetica" panose="020B0604020202020204" pitchFamily="34" charset="0"/>
              <a:ea typeface="+mn-ea"/>
              <a:cs typeface="Helvetica" panose="020B0604020202020204" pitchFamily="34" charset="0"/>
            </a:endParaRPr>
          </a:p>
        </p:txBody>
      </p:sp>
      <p:sp>
        <p:nvSpPr>
          <p:cNvPr id="28" name="Footer Placeholder 3"/>
          <p:cNvSpPr txBox="1">
            <a:spLocks/>
          </p:cNvSpPr>
          <p:nvPr/>
        </p:nvSpPr>
        <p:spPr>
          <a:xfrm>
            <a:off x="2054598" y="6289361"/>
            <a:ext cx="1676693" cy="273844"/>
          </a:xfrm>
          <a:prstGeom prst="rect">
            <a:avLst/>
          </a:prstGeom>
        </p:spPr>
        <p:txBody>
          <a:bodyPr/>
          <a:ls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r>
              <a:rPr lang="en-US" sz="1100" smtClean="0">
                <a:solidFill>
                  <a:prstClr val="black"/>
                </a:solidFill>
              </a:rPr>
              <a:t>Slide credit: Andrew Ng </a:t>
            </a:r>
            <a:endParaRPr lang="en-US" sz="1100" dirty="0">
              <a:solidFill>
                <a:prstClr val="black"/>
              </a:solidFill>
            </a:endParaRPr>
          </a:p>
        </p:txBody>
      </p:sp>
    </p:spTree>
    <p:extLst>
      <p:ext uri="{BB962C8B-B14F-4D97-AF65-F5344CB8AC3E}">
        <p14:creationId xmlns:p14="http://schemas.microsoft.com/office/powerpoint/2010/main" val="13555353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8" name="Footer Placeholder 3"/>
          <p:cNvSpPr txBox="1">
            <a:spLocks/>
          </p:cNvSpPr>
          <p:nvPr/>
        </p:nvSpPr>
        <p:spPr>
          <a:xfrm>
            <a:off x="2054598" y="6289361"/>
            <a:ext cx="1676693" cy="273844"/>
          </a:xfrm>
          <a:prstGeom prst="rect">
            <a:avLst/>
          </a:prstGeom>
        </p:spPr>
        <p:txBody>
          <a:bodyPr/>
          <a:ls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defRPr/>
            </a:pPr>
            <a:r>
              <a:rPr lang="en-US" sz="1100" smtClean="0">
                <a:solidFill>
                  <a:prstClr val="black"/>
                </a:solidFill>
              </a:rPr>
              <a:t>Slide credit: Andrew Ng </a:t>
            </a:r>
            <a:endParaRPr lang="en-US" sz="1100" dirty="0">
              <a:solidFill>
                <a:prstClr val="black"/>
              </a:solidFill>
            </a:endParaRPr>
          </a:p>
        </p:txBody>
      </p:sp>
      <p:pic>
        <p:nvPicPr>
          <p:cNvPr id="2" name="Picture 1"/>
          <p:cNvPicPr>
            <a:picLocks noChangeAspect="1"/>
          </p:cNvPicPr>
          <p:nvPr/>
        </p:nvPicPr>
        <p:blipFill>
          <a:blip r:embed="rId2"/>
          <a:stretch>
            <a:fillRect/>
          </a:stretch>
        </p:blipFill>
        <p:spPr>
          <a:xfrm>
            <a:off x="304800" y="1447800"/>
            <a:ext cx="7547238" cy="4325856"/>
          </a:xfrm>
          <a:prstGeom prst="rect">
            <a:avLst/>
          </a:prstGeom>
        </p:spPr>
      </p:pic>
    </p:spTree>
    <p:extLst>
      <p:ext uri="{BB962C8B-B14F-4D97-AF65-F5344CB8AC3E}">
        <p14:creationId xmlns:p14="http://schemas.microsoft.com/office/powerpoint/2010/main" val="287534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32"/>
          <p:cNvSpPr txBox="1">
            <a:spLocks noGrp="1"/>
          </p:cNvSpPr>
          <p:nvPr>
            <p:ph type="title"/>
          </p:nvPr>
        </p:nvSpPr>
        <p:spPr>
          <a:xfrm>
            <a:off x="18288" y="694809"/>
            <a:ext cx="5041900" cy="521731"/>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a:t>Regression</a:t>
            </a:r>
            <a:endParaRPr/>
          </a:p>
        </p:txBody>
      </p:sp>
      <p:sp>
        <p:nvSpPr>
          <p:cNvPr id="858" name="Google Shape;858;p32"/>
          <p:cNvSpPr txBox="1">
            <a:spLocks noGrp="1"/>
          </p:cNvSpPr>
          <p:nvPr>
            <p:ph type="body" idx="1"/>
          </p:nvPr>
        </p:nvSpPr>
        <p:spPr>
          <a:xfrm>
            <a:off x="304800" y="1600200"/>
            <a:ext cx="8610600" cy="4525963"/>
          </a:xfrm>
          <a:prstGeom prst="rect">
            <a:avLst/>
          </a:prstGeom>
          <a:noFill/>
          <a:ln>
            <a:noFill/>
          </a:ln>
        </p:spPr>
        <p:txBody>
          <a:bodyPr spcFirstLastPara="1" wrap="square" lIns="91425" tIns="45700" rIns="91425" bIns="45700" anchor="t" anchorCtr="0">
            <a:noAutofit/>
          </a:bodyPr>
          <a:lstStyle/>
          <a:p>
            <a:pPr marL="342900" lvl="0" indent="-342900" algn="ctr" rtl="0">
              <a:spcBef>
                <a:spcPts val="0"/>
              </a:spcBef>
              <a:spcAft>
                <a:spcPts val="0"/>
              </a:spcAft>
              <a:buClr>
                <a:srgbClr val="0000FF"/>
              </a:buClr>
              <a:buSzPts val="6000"/>
              <a:buFont typeface="Arial"/>
              <a:buNone/>
            </a:pPr>
            <a:r>
              <a:rPr lang="en-US" sz="6000">
                <a:solidFill>
                  <a:srgbClr val="0000FF"/>
                </a:solidFill>
              </a:rPr>
              <a:t>y = f(</a:t>
            </a:r>
            <a:r>
              <a:rPr lang="en-US" sz="6000" b="1">
                <a:solidFill>
                  <a:srgbClr val="0000FF"/>
                </a:solidFill>
              </a:rPr>
              <a:t>x</a:t>
            </a:r>
            <a:r>
              <a:rPr lang="en-US" sz="6000">
                <a:solidFill>
                  <a:srgbClr val="0000FF"/>
                </a:solidFill>
              </a:rPr>
              <a:t>)</a:t>
            </a:r>
            <a:endParaRPr/>
          </a:p>
          <a:p>
            <a:pPr marL="342900" lvl="0" indent="-342900" algn="l" rtl="0">
              <a:spcBef>
                <a:spcPts val="640"/>
              </a:spcBef>
              <a:spcAft>
                <a:spcPts val="0"/>
              </a:spcAft>
              <a:buClr>
                <a:schemeClr val="dk1"/>
              </a:buClr>
              <a:buSzPts val="3200"/>
              <a:buFont typeface="Arial"/>
              <a:buNone/>
            </a:pPr>
            <a:endParaRPr sz="6000">
              <a:solidFill>
                <a:srgbClr val="0000FF"/>
              </a:solidFill>
            </a:endParaRPr>
          </a:p>
          <a:p>
            <a:pPr marL="342900" lvl="0" indent="-342900" algn="l" rtl="0">
              <a:spcBef>
                <a:spcPts val="640"/>
              </a:spcBef>
              <a:spcAft>
                <a:spcPts val="0"/>
              </a:spcAft>
              <a:buClr>
                <a:schemeClr val="dk1"/>
              </a:buClr>
              <a:buSzPts val="3200"/>
              <a:buFont typeface="Arial"/>
              <a:buNone/>
            </a:pPr>
            <a:endParaRPr sz="4000">
              <a:solidFill>
                <a:srgbClr val="0000FF"/>
              </a:solidFill>
            </a:endParaRPr>
          </a:p>
          <a:p>
            <a:pPr marL="342900" lvl="0" indent="-342900" algn="l" rtl="0">
              <a:spcBef>
                <a:spcPts val="480"/>
              </a:spcBef>
              <a:spcAft>
                <a:spcPts val="0"/>
              </a:spcAft>
              <a:buClr>
                <a:schemeClr val="dk1"/>
              </a:buClr>
              <a:buSzPts val="2400"/>
              <a:buFont typeface="Arial"/>
              <a:buChar char="•"/>
            </a:pPr>
            <a:r>
              <a:rPr lang="en-US" sz="2400" b="1"/>
              <a:t>Training: </a:t>
            </a:r>
            <a:r>
              <a:rPr lang="en-US" sz="2400"/>
              <a:t>given a </a:t>
            </a:r>
            <a:r>
              <a:rPr lang="en-US" sz="2400" i="1"/>
              <a:t>training set </a:t>
            </a:r>
            <a:r>
              <a:rPr lang="en-US" sz="2400"/>
              <a:t>of labeled examples</a:t>
            </a:r>
            <a:r>
              <a:rPr lang="en-US" sz="2400" i="1"/>
              <a:t> </a:t>
            </a:r>
            <a:r>
              <a:rPr lang="en-US" sz="2400">
                <a:solidFill>
                  <a:srgbClr val="0000FF"/>
                </a:solidFill>
              </a:rPr>
              <a:t>{(</a:t>
            </a:r>
            <a:r>
              <a:rPr lang="en-US" sz="2400" b="1">
                <a:solidFill>
                  <a:srgbClr val="0000FF"/>
                </a:solidFill>
              </a:rPr>
              <a:t>x</a:t>
            </a:r>
            <a:r>
              <a:rPr lang="en-US" sz="2400" baseline="-25000">
                <a:solidFill>
                  <a:srgbClr val="0000FF"/>
                </a:solidFill>
              </a:rPr>
              <a:t>1</a:t>
            </a:r>
            <a:r>
              <a:rPr lang="en-US" sz="2400">
                <a:solidFill>
                  <a:srgbClr val="0000FF"/>
                </a:solidFill>
              </a:rPr>
              <a:t>,y</a:t>
            </a:r>
            <a:r>
              <a:rPr lang="en-US" sz="2400" baseline="-25000">
                <a:solidFill>
                  <a:srgbClr val="0000FF"/>
                </a:solidFill>
              </a:rPr>
              <a:t>1</a:t>
            </a:r>
            <a:r>
              <a:rPr lang="en-US" sz="2400">
                <a:solidFill>
                  <a:srgbClr val="0000FF"/>
                </a:solidFill>
              </a:rPr>
              <a:t>), …, (</a:t>
            </a:r>
            <a:r>
              <a:rPr lang="en-US" sz="2400" b="1">
                <a:solidFill>
                  <a:srgbClr val="0000FF"/>
                </a:solidFill>
              </a:rPr>
              <a:t>x</a:t>
            </a:r>
            <a:r>
              <a:rPr lang="en-US" sz="2400" baseline="-25000">
                <a:solidFill>
                  <a:srgbClr val="0000FF"/>
                </a:solidFill>
              </a:rPr>
              <a:t>N</a:t>
            </a:r>
            <a:r>
              <a:rPr lang="en-US" sz="2400">
                <a:solidFill>
                  <a:srgbClr val="0000FF"/>
                </a:solidFill>
              </a:rPr>
              <a:t>,y</a:t>
            </a:r>
            <a:r>
              <a:rPr lang="en-US" sz="2400" baseline="-25000">
                <a:solidFill>
                  <a:srgbClr val="0000FF"/>
                </a:solidFill>
              </a:rPr>
              <a:t>N</a:t>
            </a:r>
            <a:r>
              <a:rPr lang="en-US" sz="2400">
                <a:solidFill>
                  <a:srgbClr val="0000FF"/>
                </a:solidFill>
              </a:rPr>
              <a:t>)}</a:t>
            </a:r>
            <a:r>
              <a:rPr lang="en-US" sz="2400"/>
              <a:t>, estimate the prediction function </a:t>
            </a:r>
            <a:r>
              <a:rPr lang="en-US" sz="2400">
                <a:solidFill>
                  <a:srgbClr val="0000FF"/>
                </a:solidFill>
              </a:rPr>
              <a:t>f </a:t>
            </a:r>
            <a:r>
              <a:rPr lang="en-US" sz="2400"/>
              <a:t>by minimizing the prediction error on the training set</a:t>
            </a:r>
            <a:endParaRPr/>
          </a:p>
          <a:p>
            <a:pPr marL="342900" lvl="0" indent="-342900" algn="l" rtl="0">
              <a:spcBef>
                <a:spcPts val="480"/>
              </a:spcBef>
              <a:spcAft>
                <a:spcPts val="0"/>
              </a:spcAft>
              <a:buClr>
                <a:schemeClr val="dk1"/>
              </a:buClr>
              <a:buSzPts val="2400"/>
              <a:buFont typeface="Arial"/>
              <a:buChar char="•"/>
            </a:pPr>
            <a:r>
              <a:rPr lang="en-US" sz="2400" b="1"/>
              <a:t>Testing:</a:t>
            </a:r>
            <a:r>
              <a:rPr lang="en-US" sz="2400"/>
              <a:t> apply </a:t>
            </a:r>
            <a:r>
              <a:rPr lang="en-US" sz="2400">
                <a:solidFill>
                  <a:srgbClr val="0000FF"/>
                </a:solidFill>
              </a:rPr>
              <a:t>f</a:t>
            </a:r>
            <a:r>
              <a:rPr lang="en-US" sz="2400"/>
              <a:t> to a never before seen </a:t>
            </a:r>
            <a:r>
              <a:rPr lang="en-US" sz="2400" i="1"/>
              <a:t>test example</a:t>
            </a:r>
            <a:r>
              <a:rPr lang="en-US" sz="2400"/>
              <a:t> </a:t>
            </a:r>
            <a:r>
              <a:rPr lang="en-US" sz="2400" b="1">
                <a:solidFill>
                  <a:srgbClr val="0000FF"/>
                </a:solidFill>
              </a:rPr>
              <a:t>x</a:t>
            </a:r>
            <a:r>
              <a:rPr lang="en-US" sz="2400"/>
              <a:t> and output the predicted value </a:t>
            </a:r>
            <a:r>
              <a:rPr lang="en-US" sz="2400">
                <a:solidFill>
                  <a:srgbClr val="0000FF"/>
                </a:solidFill>
              </a:rPr>
              <a:t>y = f(</a:t>
            </a:r>
            <a:r>
              <a:rPr lang="en-US" sz="2400" b="1">
                <a:solidFill>
                  <a:srgbClr val="0000FF"/>
                </a:solidFill>
              </a:rPr>
              <a:t>x</a:t>
            </a:r>
            <a:r>
              <a:rPr lang="en-US" sz="2400">
                <a:solidFill>
                  <a:srgbClr val="0000FF"/>
                </a:solidFill>
              </a:rPr>
              <a:t>)</a:t>
            </a:r>
            <a:endParaRPr/>
          </a:p>
        </p:txBody>
      </p:sp>
      <p:cxnSp>
        <p:nvCxnSpPr>
          <p:cNvPr id="859" name="Google Shape;859;p32"/>
          <p:cNvCxnSpPr/>
          <p:nvPr/>
        </p:nvCxnSpPr>
        <p:spPr>
          <a:xfrm rot="-5400000">
            <a:off x="3240088" y="2933700"/>
            <a:ext cx="684212" cy="1588"/>
          </a:xfrm>
          <a:prstGeom prst="straightConnector1">
            <a:avLst/>
          </a:prstGeom>
          <a:noFill/>
          <a:ln w="9525" cap="flat" cmpd="sng">
            <a:solidFill>
              <a:srgbClr val="FF0000"/>
            </a:solidFill>
            <a:prstDash val="solid"/>
            <a:round/>
            <a:headEnd type="none" w="sm" len="sm"/>
            <a:tailEnd type="stealth" w="med" len="med"/>
          </a:ln>
        </p:spPr>
      </p:cxnSp>
      <p:cxnSp>
        <p:nvCxnSpPr>
          <p:cNvPr id="860" name="Google Shape;860;p32"/>
          <p:cNvCxnSpPr/>
          <p:nvPr/>
        </p:nvCxnSpPr>
        <p:spPr>
          <a:xfrm rot="-5400000">
            <a:off x="4381501" y="2933700"/>
            <a:ext cx="685800" cy="3175"/>
          </a:xfrm>
          <a:prstGeom prst="straightConnector1">
            <a:avLst/>
          </a:prstGeom>
          <a:noFill/>
          <a:ln w="9525" cap="flat" cmpd="sng">
            <a:solidFill>
              <a:srgbClr val="FF0000"/>
            </a:solidFill>
            <a:prstDash val="solid"/>
            <a:round/>
            <a:headEnd type="none" w="sm" len="sm"/>
            <a:tailEnd type="stealth" w="med" len="med"/>
          </a:ln>
        </p:spPr>
      </p:cxnSp>
      <p:cxnSp>
        <p:nvCxnSpPr>
          <p:cNvPr id="861" name="Google Shape;861;p32"/>
          <p:cNvCxnSpPr/>
          <p:nvPr/>
        </p:nvCxnSpPr>
        <p:spPr>
          <a:xfrm rot="10800000">
            <a:off x="5334000" y="2590800"/>
            <a:ext cx="914400" cy="685800"/>
          </a:xfrm>
          <a:prstGeom prst="straightConnector1">
            <a:avLst/>
          </a:prstGeom>
          <a:noFill/>
          <a:ln w="9525" cap="flat" cmpd="sng">
            <a:solidFill>
              <a:srgbClr val="FF0000"/>
            </a:solidFill>
            <a:prstDash val="solid"/>
            <a:round/>
            <a:headEnd type="none" w="sm" len="sm"/>
            <a:tailEnd type="stealth" w="med" len="med"/>
          </a:ln>
        </p:spPr>
      </p:cxnSp>
      <p:sp>
        <p:nvSpPr>
          <p:cNvPr id="862" name="Google Shape;862;p32"/>
          <p:cNvSpPr txBox="1"/>
          <p:nvPr/>
        </p:nvSpPr>
        <p:spPr>
          <a:xfrm>
            <a:off x="3213100" y="3276600"/>
            <a:ext cx="825500" cy="3698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output</a:t>
            </a:r>
            <a:endParaRPr/>
          </a:p>
        </p:txBody>
      </p:sp>
      <p:sp>
        <p:nvSpPr>
          <p:cNvPr id="863" name="Google Shape;863;p32"/>
          <p:cNvSpPr txBox="1"/>
          <p:nvPr/>
        </p:nvSpPr>
        <p:spPr>
          <a:xfrm>
            <a:off x="3822700" y="3276600"/>
            <a:ext cx="1892300" cy="6461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prediction function</a:t>
            </a:r>
            <a:endParaRPr/>
          </a:p>
        </p:txBody>
      </p:sp>
      <p:sp>
        <p:nvSpPr>
          <p:cNvPr id="864" name="Google Shape;864;p32"/>
          <p:cNvSpPr txBox="1"/>
          <p:nvPr/>
        </p:nvSpPr>
        <p:spPr>
          <a:xfrm>
            <a:off x="5499100" y="3276600"/>
            <a:ext cx="1511300"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features</a:t>
            </a:r>
            <a:endParaRPr/>
          </a:p>
        </p:txBody>
      </p:sp>
      <p:sp>
        <p:nvSpPr>
          <p:cNvPr id="865" name="Google Shape;865;p32"/>
          <p:cNvSpPr txBox="1"/>
          <p:nvPr/>
        </p:nvSpPr>
        <p:spPr>
          <a:xfrm>
            <a:off x="18288" y="6581775"/>
            <a:ext cx="1812925"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6" name="TextBox 25"/>
          <p:cNvSpPr txBox="1"/>
          <p:nvPr/>
        </p:nvSpPr>
        <p:spPr>
          <a:xfrm>
            <a:off x="473117" y="1587043"/>
            <a:ext cx="2119703"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Training set:</a:t>
            </a:r>
          </a:p>
        </p:txBody>
      </p:sp>
      <p:sp>
        <p:nvSpPr>
          <p:cNvPr id="27" name="TextBox 26"/>
          <p:cNvSpPr txBox="1"/>
          <p:nvPr/>
        </p:nvSpPr>
        <p:spPr>
          <a:xfrm>
            <a:off x="381001" y="4888468"/>
            <a:ext cx="7086600"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How to choose parameters (feature weights</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1" name="Picture 50"/>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80471" y="5035272"/>
            <a:ext cx="169353" cy="139477"/>
          </a:xfrm>
          <a:prstGeom prst="rect">
            <a:avLst/>
          </a:prstGeom>
        </p:spPr>
      </p:pic>
      <p:pic>
        <p:nvPicPr>
          <p:cNvPr id="52" name="Picture 5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160269" y="1587043"/>
            <a:ext cx="4070469" cy="221769"/>
          </a:xfrm>
          <a:prstGeom prst="rect">
            <a:avLst/>
          </a:prstGeom>
        </p:spPr>
      </p:pic>
      <p:sp>
        <p:nvSpPr>
          <p:cNvPr id="53" name="TextBox 52"/>
          <p:cNvSpPr txBox="1"/>
          <p:nvPr/>
        </p:nvSpPr>
        <p:spPr>
          <a:xfrm>
            <a:off x="457199" y="2577643"/>
            <a:ext cx="2535041" cy="646331"/>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m </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examples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n features</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4" name="Picture 53"/>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185785" y="2472707"/>
            <a:ext cx="1133855" cy="888470"/>
          </a:xfrm>
          <a:prstGeom prst="rect">
            <a:avLst/>
          </a:prstGeom>
        </p:spPr>
      </p:pic>
      <p:pic>
        <p:nvPicPr>
          <p:cNvPr id="55" name="Picture 5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483146" y="2807358"/>
            <a:ext cx="1697325" cy="186899"/>
          </a:xfrm>
          <a:prstGeom prst="rect">
            <a:avLst/>
          </a:prstGeom>
        </p:spPr>
      </p:pic>
      <p:pic>
        <p:nvPicPr>
          <p:cNvPr id="56" name="Picture 55"/>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2160269" y="3579209"/>
            <a:ext cx="2219313" cy="477012"/>
          </a:xfrm>
          <a:prstGeom prst="rect">
            <a:avLst/>
          </a:prstGeom>
        </p:spPr>
      </p:pic>
    </p:spTree>
    <p:extLst>
      <p:ext uri="{BB962C8B-B14F-4D97-AF65-F5344CB8AC3E}">
        <p14:creationId xmlns:p14="http://schemas.microsoft.com/office/powerpoint/2010/main" val="4128444228"/>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Logistic Regression</a:t>
            </a:r>
            <a:endParaRPr lang="en-IN" sz="2400" dirty="0"/>
          </a:p>
        </p:txBody>
      </p:sp>
      <p:sp>
        <p:nvSpPr>
          <p:cNvPr id="26" name="TextBox 25"/>
          <p:cNvSpPr txBox="1"/>
          <p:nvPr/>
        </p:nvSpPr>
        <p:spPr>
          <a:xfrm>
            <a:off x="473117" y="1587043"/>
            <a:ext cx="2119703"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Training set:</a:t>
            </a:r>
          </a:p>
        </p:txBody>
      </p:sp>
      <p:sp>
        <p:nvSpPr>
          <p:cNvPr id="27" name="TextBox 26"/>
          <p:cNvSpPr txBox="1"/>
          <p:nvPr/>
        </p:nvSpPr>
        <p:spPr>
          <a:xfrm>
            <a:off x="488357" y="1956375"/>
            <a:ext cx="7086600" cy="369332"/>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rPr>
              <a:t>How to choose parameters (feature weights</a:t>
            </a:r>
            <a:r>
              <a:rPr kumimoji="0" lang="en-US" sz="1800" b="0" i="0" u="none" strike="noStrike" kern="1200" cap="none" spc="0" normalizeH="0" baseline="0" noProof="0" dirty="0" smtClean="0">
                <a:ln>
                  <a:noFill/>
                </a:ln>
                <a:solidFill>
                  <a:prstClr val="black"/>
                </a:solidFill>
                <a:effectLst/>
                <a:uLnTx/>
                <a:uFillTx/>
                <a:latin typeface="Calibri"/>
                <a:ea typeface="+mn-ea"/>
                <a:cs typeface="Helvetica" panose="020B0604020202020204" pitchFamily="34" charset="0"/>
              </a:rPr>
              <a:t>)?</a:t>
            </a:r>
            <a:endParaRPr kumimoji="0" lang="en-US" sz="1800" b="0" i="0" u="none" strike="noStrike" kern="1200" cap="none" spc="0" normalizeH="0" baseline="0" noProof="0" dirty="0">
              <a:ln>
                <a:noFill/>
              </a:ln>
              <a:solidFill>
                <a:prstClr val="black"/>
              </a:solidFill>
              <a:effectLst/>
              <a:uLnTx/>
              <a:uFillTx/>
              <a:latin typeface="Calibri"/>
              <a:ea typeface="+mn-ea"/>
              <a:cs typeface="Helvetica" panose="020B0604020202020204" pitchFamily="34" charset="0"/>
            </a:endParaRPr>
          </a:p>
        </p:txBody>
      </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600" y="2073395"/>
            <a:ext cx="169353" cy="139477"/>
          </a:xfrm>
          <a:prstGeom prst="rect">
            <a:avLst/>
          </a:prstGeom>
        </p:spPr>
      </p:pic>
      <p:pic>
        <p:nvPicPr>
          <p:cNvPr id="52" name="Picture 5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60269" y="1587043"/>
            <a:ext cx="4070469" cy="221769"/>
          </a:xfrm>
          <a:prstGeom prst="rect">
            <a:avLst/>
          </a:prstGeom>
        </p:spPr>
      </p:pic>
      <p:cxnSp>
        <p:nvCxnSpPr>
          <p:cNvPr id="11" name="Straight Connector 10"/>
          <p:cNvCxnSpPr/>
          <p:nvPr/>
        </p:nvCxnSpPr>
        <p:spPr>
          <a:xfrm flipV="1">
            <a:off x="762000" y="26670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1" y="45952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05001" y="4692396"/>
            <a:ext cx="153619" cy="260604"/>
          </a:xfrm>
          <a:prstGeom prst="rect">
            <a:avLst/>
          </a:prstGeom>
        </p:spPr>
      </p:pic>
      <p:pic>
        <p:nvPicPr>
          <p:cNvPr id="14" name="Picture 1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335083" y="2758271"/>
            <a:ext cx="427939" cy="245059"/>
          </a:xfrm>
          <a:prstGeom prst="rect">
            <a:avLst/>
          </a:prstGeom>
        </p:spPr>
      </p:pic>
      <p:sp>
        <p:nvSpPr>
          <p:cNvPr id="15" name="TextBox 14"/>
          <p:cNvSpPr txBox="1"/>
          <p:nvPr/>
        </p:nvSpPr>
        <p:spPr>
          <a:xfrm>
            <a:off x="1447800" y="2590800"/>
            <a:ext cx="211009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“non-convex”</a:t>
            </a:r>
          </a:p>
        </p:txBody>
      </p:sp>
      <p:cxnSp>
        <p:nvCxnSpPr>
          <p:cNvPr id="16" name="Straight Connector 15"/>
          <p:cNvCxnSpPr/>
          <p:nvPr/>
        </p:nvCxnSpPr>
        <p:spPr>
          <a:xfrm flipV="1">
            <a:off x="5105400" y="26670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76801" y="45952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custDataLst>
              <p:tags r:id="rId5"/>
            </p:custDataLst>
          </p:nvPr>
        </p:nvPicPr>
        <p:blipFill>
          <a:blip r:embed="rId8" cstate="print">
            <a:extLst>
              <a:ext uri="{28A0092B-C50C-407E-A947-70E740481C1C}">
                <a14:useLocalDpi xmlns:a14="http://schemas.microsoft.com/office/drawing/2010/main" val="0"/>
              </a:ext>
            </a:extLst>
          </a:blip>
          <a:stretch>
            <a:fillRect/>
          </a:stretch>
        </p:blipFill>
        <p:spPr>
          <a:xfrm>
            <a:off x="6248401" y="4692396"/>
            <a:ext cx="153619" cy="260604"/>
          </a:xfrm>
          <a:prstGeom prst="rect">
            <a:avLst/>
          </a:prstGeom>
        </p:spPr>
      </p:pic>
      <p:pic>
        <p:nvPicPr>
          <p:cNvPr id="19" name="Picture 18"/>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7649261" y="2895603"/>
            <a:ext cx="427939" cy="245059"/>
          </a:xfrm>
          <a:prstGeom prst="rect">
            <a:avLst/>
          </a:prstGeom>
        </p:spPr>
      </p:pic>
      <p:sp>
        <p:nvSpPr>
          <p:cNvPr id="20" name="TextBox 19"/>
          <p:cNvSpPr txBox="1"/>
          <p:nvPr/>
        </p:nvSpPr>
        <p:spPr>
          <a:xfrm>
            <a:off x="5943601" y="2590800"/>
            <a:ext cx="1307275"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“convex”</a:t>
            </a:r>
          </a:p>
        </p:txBody>
      </p:sp>
      <p:sp>
        <p:nvSpPr>
          <p:cNvPr id="21" name="Freeform 20"/>
          <p:cNvSpPr/>
          <p:nvPr/>
        </p:nvSpPr>
        <p:spPr>
          <a:xfrm>
            <a:off x="956734" y="32869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21"/>
          <p:cNvSpPr/>
          <p:nvPr/>
        </p:nvSpPr>
        <p:spPr>
          <a:xfrm>
            <a:off x="5329518" y="32810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47634731"/>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114800" y="2762250"/>
            <a:ext cx="5029200" cy="323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19"/>
          <p:cNvSpPr txBox="1"/>
          <p:nvPr/>
        </p:nvSpPr>
        <p:spPr>
          <a:xfrm>
            <a:off x="0" y="854362"/>
            <a:ext cx="77724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Logistic regression cost function (cross entropy)</a:t>
            </a:r>
          </a:p>
        </p:txBody>
      </p:sp>
      <p:pic>
        <p:nvPicPr>
          <p:cNvPr id="9" name="Picture 8"/>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35680" y="1843609"/>
            <a:ext cx="4572000" cy="554602"/>
          </a:xfrm>
          <a:prstGeom prst="rect">
            <a:avLst/>
          </a:prstGeom>
        </p:spPr>
      </p:pic>
      <p:cxnSp>
        <p:nvCxnSpPr>
          <p:cNvPr id="22" name="Straight Connector 21"/>
          <p:cNvCxnSpPr/>
          <p:nvPr/>
        </p:nvCxnSpPr>
        <p:spPr>
          <a:xfrm flipH="1" flipV="1">
            <a:off x="1066801" y="3581402"/>
            <a:ext cx="1979" cy="2025979"/>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714538" y="3272136"/>
            <a:ext cx="13715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charset="0"/>
                <a:ea typeface="+mn-ea"/>
                <a:cs typeface="+mn-cs"/>
              </a:rPr>
              <a:t>If y = 1</a:t>
            </a:r>
          </a:p>
        </p:txBody>
      </p:sp>
      <p:cxnSp>
        <p:nvCxnSpPr>
          <p:cNvPr id="19" name="Straight Connector 18"/>
          <p:cNvCxnSpPr/>
          <p:nvPr/>
        </p:nvCxnSpPr>
        <p:spPr>
          <a:xfrm>
            <a:off x="3657600" y="5410200"/>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05200" y="5586350"/>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1</a:t>
            </a:r>
          </a:p>
        </p:txBody>
      </p:sp>
      <p:sp>
        <p:nvSpPr>
          <p:cNvPr id="25" name="TextBox 24"/>
          <p:cNvSpPr txBox="1"/>
          <p:nvPr/>
        </p:nvSpPr>
        <p:spPr>
          <a:xfrm>
            <a:off x="914400" y="5550518"/>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0</a:t>
            </a:r>
          </a:p>
        </p:txBody>
      </p:sp>
      <p:pic>
        <p:nvPicPr>
          <p:cNvPr id="3" name="Picture 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476750" y="3809645"/>
            <a:ext cx="3638551" cy="1714855"/>
          </a:xfrm>
          <a:prstGeom prst="rect">
            <a:avLst/>
          </a:prstGeom>
        </p:spPr>
      </p:pic>
      <p:sp>
        <p:nvSpPr>
          <p:cNvPr id="7" name="Freeform 6"/>
          <p:cNvSpPr/>
          <p:nvPr/>
        </p:nvSpPr>
        <p:spPr>
          <a:xfrm>
            <a:off x="1276350" y="3543300"/>
            <a:ext cx="2400300" cy="1924050"/>
          </a:xfrm>
          <a:custGeom>
            <a:avLst/>
            <a:gdLst>
              <a:gd name="connsiteX0" fmla="*/ 0 w 2400300"/>
              <a:gd name="connsiteY0" fmla="*/ 0 h 1924050"/>
              <a:gd name="connsiteX1" fmla="*/ 600075 w 2400300"/>
              <a:gd name="connsiteY1" fmla="*/ 1495425 h 1924050"/>
              <a:gd name="connsiteX2" fmla="*/ 2400300 w 2400300"/>
              <a:gd name="connsiteY2" fmla="*/ 1924050 h 1924050"/>
            </a:gdLst>
            <a:ahLst/>
            <a:cxnLst>
              <a:cxn ang="0">
                <a:pos x="connsiteX0" y="connsiteY0"/>
              </a:cxn>
              <a:cxn ang="0">
                <a:pos x="connsiteX1" y="connsiteY1"/>
              </a:cxn>
              <a:cxn ang="0">
                <a:pos x="connsiteX2" y="connsiteY2"/>
              </a:cxn>
            </a:cxnLst>
            <a:rect l="l" t="t" r="r" b="b"/>
            <a:pathLst>
              <a:path w="2400300" h="1924050">
                <a:moveTo>
                  <a:pt x="0" y="0"/>
                </a:moveTo>
                <a:cubicBezTo>
                  <a:pt x="100012" y="587375"/>
                  <a:pt x="200025" y="1174750"/>
                  <a:pt x="600075" y="1495425"/>
                </a:cubicBezTo>
                <a:cubicBezTo>
                  <a:pt x="1000125" y="1816100"/>
                  <a:pt x="2111375" y="1897063"/>
                  <a:pt x="2400300" y="19240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374694" y="4063033"/>
            <a:ext cx="685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a:t>
            </a:r>
          </a:p>
        </p:txBody>
      </p:sp>
    </p:spTree>
    <p:extLst>
      <p:ext uri="{BB962C8B-B14F-4D97-AF65-F5344CB8AC3E}">
        <p14:creationId xmlns:p14="http://schemas.microsoft.com/office/powerpoint/2010/main" val="1405700871"/>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Logistic regression cost function</a:t>
            </a:r>
          </a:p>
        </p:txBody>
      </p:sp>
      <p:cxnSp>
        <p:nvCxnSpPr>
          <p:cNvPr id="22" name="Straight Connector 21"/>
          <p:cNvCxnSpPr/>
          <p:nvPr/>
        </p:nvCxnSpPr>
        <p:spPr>
          <a:xfrm flipH="1" flipV="1">
            <a:off x="1068779" y="3124200"/>
            <a:ext cx="2" cy="2483182"/>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838201"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057400" y="5576012"/>
            <a:ext cx="814730" cy="367589"/>
          </a:xfrm>
          <a:prstGeom prst="rect">
            <a:avLst/>
          </a:prstGeom>
        </p:spPr>
      </p:pic>
      <p:sp>
        <p:nvSpPr>
          <p:cNvPr id="43" name="TextBox 42"/>
          <p:cNvSpPr txBox="1"/>
          <p:nvPr/>
        </p:nvSpPr>
        <p:spPr>
          <a:xfrm>
            <a:off x="1905038" y="2814936"/>
            <a:ext cx="137156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ahoma" charset="0"/>
                <a:ea typeface="+mn-ea"/>
                <a:cs typeface="+mn-cs"/>
              </a:rPr>
              <a:t>If y = 0</a:t>
            </a:r>
          </a:p>
        </p:txBody>
      </p:sp>
      <p:cxnSp>
        <p:nvCxnSpPr>
          <p:cNvPr id="19" name="Straight Connector 18"/>
          <p:cNvCxnSpPr/>
          <p:nvPr/>
        </p:nvCxnSpPr>
        <p:spPr>
          <a:xfrm>
            <a:off x="3768718" y="5436218"/>
            <a:ext cx="0" cy="228600"/>
          </a:xfrm>
          <a:prstGeom prst="line">
            <a:avLst/>
          </a:prstGeom>
          <a:ln w="317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48075" y="5605047"/>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1</a:t>
            </a:r>
          </a:p>
        </p:txBody>
      </p:sp>
      <p:sp>
        <p:nvSpPr>
          <p:cNvPr id="25" name="TextBox 24"/>
          <p:cNvSpPr txBox="1"/>
          <p:nvPr/>
        </p:nvSpPr>
        <p:spPr>
          <a:xfrm>
            <a:off x="914400" y="5550518"/>
            <a:ext cx="3810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0</a:t>
            </a:r>
          </a:p>
        </p:txBody>
      </p:sp>
      <p:pic>
        <p:nvPicPr>
          <p:cNvPr id="11" name="Picture 10"/>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3581400" y="1810703"/>
            <a:ext cx="4774121" cy="579120"/>
          </a:xfrm>
          <a:prstGeom prst="rect">
            <a:avLst/>
          </a:prstGeom>
        </p:spPr>
      </p:pic>
      <p:sp>
        <p:nvSpPr>
          <p:cNvPr id="3" name="Freeform 2"/>
          <p:cNvSpPr/>
          <p:nvPr/>
        </p:nvSpPr>
        <p:spPr>
          <a:xfrm>
            <a:off x="1068780" y="3305175"/>
            <a:ext cx="2579296" cy="2204466"/>
          </a:xfrm>
          <a:custGeom>
            <a:avLst/>
            <a:gdLst>
              <a:gd name="connsiteX0" fmla="*/ 2524125 w 2524125"/>
              <a:gd name="connsiteY0" fmla="*/ 0 h 2152650"/>
              <a:gd name="connsiteX1" fmla="*/ 1847850 w 2524125"/>
              <a:gd name="connsiteY1" fmla="*/ 1647825 h 2152650"/>
              <a:gd name="connsiteX2" fmla="*/ 0 w 2524125"/>
              <a:gd name="connsiteY2" fmla="*/ 2152650 h 2152650"/>
            </a:gdLst>
            <a:ahLst/>
            <a:cxnLst>
              <a:cxn ang="0">
                <a:pos x="connsiteX0" y="connsiteY0"/>
              </a:cxn>
              <a:cxn ang="0">
                <a:pos x="connsiteX1" y="connsiteY1"/>
              </a:cxn>
              <a:cxn ang="0">
                <a:pos x="connsiteX2" y="connsiteY2"/>
              </a:cxn>
            </a:cxnLst>
            <a:rect l="l" t="t" r="r" b="b"/>
            <a:pathLst>
              <a:path w="2524125" h="2152650">
                <a:moveTo>
                  <a:pt x="2524125" y="0"/>
                </a:moveTo>
                <a:cubicBezTo>
                  <a:pt x="2396331" y="644525"/>
                  <a:pt x="2268538" y="1289050"/>
                  <a:pt x="1847850" y="1647825"/>
                </a:cubicBezTo>
                <a:cubicBezTo>
                  <a:pt x="1427162" y="2006600"/>
                  <a:pt x="713581" y="2079625"/>
                  <a:pt x="0" y="21526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cxnSp>
        <p:nvCxnSpPr>
          <p:cNvPr id="5" name="Elbow Connector 4"/>
          <p:cNvCxnSpPr/>
          <p:nvPr/>
        </p:nvCxnSpPr>
        <p:spPr>
          <a:xfrm rot="5400000">
            <a:off x="2590080" y="4400094"/>
            <a:ext cx="2361698" cy="4421"/>
          </a:xfrm>
          <a:prstGeom prst="bentConnector3">
            <a:avLst>
              <a:gd name="adj1" fmla="val 50000"/>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694" y="4063033"/>
            <a:ext cx="685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a:t>
            </a:r>
          </a:p>
        </p:txBody>
      </p:sp>
      <p:sp>
        <p:nvSpPr>
          <p:cNvPr id="13" name="TextBox 12"/>
          <p:cNvSpPr txBox="1"/>
          <p:nvPr/>
        </p:nvSpPr>
        <p:spPr>
          <a:xfrm>
            <a:off x="4953000" y="3581400"/>
            <a:ext cx="2971800"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ahoma" charset="0"/>
                <a:ea typeface="+mn-ea"/>
                <a:cs typeface="+mn-cs"/>
              </a:rPr>
              <a:t>Cost=0; If y=0 and h</a:t>
            </a:r>
            <a:r>
              <a:rPr kumimoji="0" lang="en-US" sz="1200" b="0" i="0" u="none" strike="noStrike" kern="1200" cap="none" spc="0" normalizeH="0" baseline="-25000" noProof="0" dirty="0">
                <a:ln>
                  <a:noFill/>
                </a:ln>
                <a:solidFill>
                  <a:prstClr val="black"/>
                </a:solidFill>
                <a:effectLst/>
                <a:uLnTx/>
                <a:uFillTx/>
                <a:latin typeface="Tahoma" charset="0"/>
                <a:ea typeface="+mn-ea"/>
                <a:cs typeface="+mn-cs"/>
              </a:rPr>
              <a:t>Ꝋ</a:t>
            </a:r>
            <a:r>
              <a:rPr kumimoji="0" lang="en-US" sz="1600" b="0" i="0" u="none" strike="noStrike" kern="1200" cap="none" spc="0" normalizeH="0" baseline="0" noProof="0" dirty="0">
                <a:ln>
                  <a:noFill/>
                </a:ln>
                <a:solidFill>
                  <a:prstClr val="black"/>
                </a:solidFill>
                <a:effectLst/>
                <a:uLnTx/>
                <a:uFillTx/>
                <a:latin typeface="Tahoma" charset="0"/>
                <a:ea typeface="+mn-ea"/>
                <a:cs typeface="+mn-cs"/>
              </a:rPr>
              <a:t>(x)=0</a:t>
            </a:r>
          </a:p>
        </p:txBody>
      </p:sp>
    </p:spTree>
    <p:extLst>
      <p:ext uri="{BB962C8B-B14F-4D97-AF65-F5344CB8AC3E}">
        <p14:creationId xmlns:p14="http://schemas.microsoft.com/office/powerpoint/2010/main" val="4080493990"/>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520577" y="2472690"/>
            <a:ext cx="6175623" cy="557685"/>
          </a:xfrm>
          <a:prstGeom prst="rect">
            <a:avLst/>
          </a:prstGeom>
        </p:spPr>
      </p:pic>
      <p:sp>
        <p:nvSpPr>
          <p:cNvPr id="21" name="TextBox 20"/>
          <p:cNvSpPr txBox="1"/>
          <p:nvPr/>
        </p:nvSpPr>
        <p:spPr>
          <a:xfrm>
            <a:off x="403261" y="4992752"/>
            <a:ext cx="54102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Tahoma" charset="0"/>
                <a:ea typeface="+mn-ea"/>
                <a:cs typeface="+mn-cs"/>
              </a:rPr>
              <a:t>Output : </a:t>
            </a:r>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38200" y="1690956"/>
            <a:ext cx="3569181" cy="557685"/>
          </a:xfrm>
          <a:prstGeom prst="rect">
            <a:avLst/>
          </a:prstGeom>
        </p:spPr>
      </p:pic>
      <p:sp>
        <p:nvSpPr>
          <p:cNvPr id="11" name="TextBox 10"/>
          <p:cNvSpPr txBox="1"/>
          <p:nvPr/>
        </p:nvSpPr>
        <p:spPr>
          <a:xfrm>
            <a:off x="403260" y="3254031"/>
            <a:ext cx="767394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mn-ea"/>
                <a:cs typeface="+mn-cs"/>
              </a:rPr>
              <a:t>To fit parameters    : Apply Gradient Descent Algorithm</a:t>
            </a:r>
            <a:r>
              <a:rPr kumimoji="0" lang="en-US" sz="1800" b="0" i="0" u="none" strike="noStrike" kern="1200" cap="none" spc="0" normalizeH="0" baseline="0" noProof="0" dirty="0">
                <a:ln>
                  <a:noFill/>
                </a:ln>
                <a:solidFill>
                  <a:prstClr val="black"/>
                </a:solidFill>
                <a:effectLst/>
                <a:uLnTx/>
                <a:uFillTx/>
                <a:latin typeface="Tahoma" charset="0"/>
                <a:ea typeface="+mn-ea"/>
                <a:cs typeface="+mn-cs"/>
                <a:hlinkClick r:id="rId10"/>
              </a:rPr>
              <a:t> </a:t>
            </a:r>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86302" y="3358255"/>
            <a:ext cx="128016" cy="219456"/>
          </a:xfrm>
          <a:prstGeom prst="rect">
            <a:avLst/>
          </a:prstGeom>
        </p:spPr>
      </p:pic>
      <p:pic>
        <p:nvPicPr>
          <p:cNvPr id="3" name="Picture 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00800" y="3311091"/>
            <a:ext cx="806155" cy="313783"/>
          </a:xfrm>
          <a:prstGeom prst="rect">
            <a:avLst/>
          </a:prstGeom>
        </p:spPr>
      </p:pic>
      <p:sp>
        <p:nvSpPr>
          <p:cNvPr id="16" name="TextBox 15"/>
          <p:cNvSpPr txBox="1"/>
          <p:nvPr/>
        </p:nvSpPr>
        <p:spPr>
          <a:xfrm>
            <a:off x="403261" y="4495801"/>
            <a:ext cx="541020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mn-ea"/>
                <a:cs typeface="+mn-cs"/>
              </a:rPr>
              <a:t>To make a prediction given new   :</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873752" y="4719457"/>
            <a:ext cx="153162" cy="137160"/>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947561" y="5059749"/>
            <a:ext cx="2146554" cy="438912"/>
          </a:xfrm>
          <a:prstGeom prst="rect">
            <a:avLst/>
          </a:prstGeom>
        </p:spPr>
      </p:pic>
      <p:sp>
        <p:nvSpPr>
          <p:cNvPr id="14" name="TextBox 13"/>
          <p:cNvSpPr txBox="1"/>
          <p:nvPr/>
        </p:nvSpPr>
        <p:spPr>
          <a:xfrm>
            <a:off x="59267" y="804779"/>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Cost function</a:t>
            </a:r>
          </a:p>
        </p:txBody>
      </p:sp>
      <p:pic>
        <p:nvPicPr>
          <p:cNvPr id="12" name="Picture 11">
            <a:extLst>
              <a:ext uri="{FF2B5EF4-FFF2-40B4-BE49-F238E27FC236}">
                <a16:creationId xmlns="" xmlns:a16="http://schemas.microsoft.com/office/drawing/2014/main" id="{F4FDD1FD-15B9-7D46-A1D9-AD54E7AC5762}"/>
              </a:ext>
            </a:extLst>
          </p:cNvPr>
          <p:cNvPicPr>
            <a:picLocks noChangeAspect="1"/>
          </p:cNvPicPr>
          <p:nvPr/>
        </p:nvPicPr>
        <p:blipFill>
          <a:blip r:embed="rId15"/>
          <a:stretch>
            <a:fillRect/>
          </a:stretch>
        </p:blipFill>
        <p:spPr>
          <a:xfrm>
            <a:off x="5176582" y="3805709"/>
            <a:ext cx="3403600" cy="2743419"/>
          </a:xfrm>
          <a:prstGeom prst="rect">
            <a:avLst/>
          </a:prstGeom>
        </p:spPr>
      </p:pic>
    </p:spTree>
    <p:extLst>
      <p:ext uri="{BB962C8B-B14F-4D97-AF65-F5344CB8AC3E}">
        <p14:creationId xmlns:p14="http://schemas.microsoft.com/office/powerpoint/2010/main" val="195145372"/>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9526" y="763251"/>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Gradient Descent Algorithm</a:t>
            </a:r>
          </a:p>
        </p:txBody>
      </p:sp>
      <mc:AlternateContent xmlns:mc="http://schemas.openxmlformats.org/markup-compatibility/2006" xmlns:a14="http://schemas.microsoft.com/office/drawing/2010/main">
        <mc:Choice Requires="a14">
          <p:sp>
            <p:nvSpPr>
              <p:cNvPr id="15" name="Content Placeholder 2"/>
              <p:cNvSpPr txBox="1">
                <a:spLocks/>
              </p:cNvSpPr>
              <p:nvPr/>
            </p:nvSpPr>
            <p:spPr>
              <a:xfrm>
                <a:off x="381000" y="1600200"/>
                <a:ext cx="8077200" cy="4724400"/>
              </a:xfrm>
              <a:prstGeom prst="rect">
                <a:avLst/>
              </a:prstGeom>
            </p:spPr>
            <p:txBody>
              <a:bodyPr>
                <a:noAutofit/>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14:m>
                  <m:oMathPara xmlns:m="http://schemas.openxmlformats.org/officeDocument/2006/math">
                    <m:oMathParaPr>
                      <m:jc m:val="left"/>
                    </m:oMathParaPr>
                    <m:oMath xmlns:m="http://schemas.openxmlformats.org/officeDocument/2006/math">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den>
                      </m:f>
                      <m:d>
                        <m:dPr>
                          <m:begChr m:val="["/>
                          <m:endChr m:val="]"/>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nary>
                            <m:naryPr>
                              <m:chr m:val="∑"/>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log</m:t>
                              </m:r>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m:rPr>
                                  <m:nor/>
                                </m:rPr>
                                <a:rPr kumimoji="0" lang="en-US" sz="1800" b="0" i="1" u="none" strike="noStrike" kern="1200" cap="none" spc="0" normalizeH="0" baseline="0" noProof="0" dirty="0">
                                  <a:ln>
                                    <a:noFill/>
                                  </a:ln>
                                  <a:solidFill>
                                    <a:prstClr val="black"/>
                                  </a:solidFill>
                                  <a:effectLst/>
                                  <a:uLnTx/>
                                  <a:uFillTx/>
                                  <a:latin typeface="Calibri"/>
                                  <a:ea typeface="+mn-ea"/>
                                  <a:cs typeface="+mn-cs"/>
                                </a:rPr>
                                <m:t> </m:t>
                              </m:r>
                              <m:r>
                                <m:rPr>
                                  <m:sty m:val="p"/>
                                </m:rPr>
                                <a:rPr kumimoji="0" lang="en-US" sz="18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log</m:t>
                              </m:r>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d>
                            </m:e>
                          </m:nary>
                        </m:e>
                      </m:d>
                    </m:oMath>
                  </m:oMathPara>
                </a14:m>
                <a:endParaRPr kumimoji="0" lang="en-US"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Goal</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func>
                      <m:func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uncPr>
                      <m:fName>
                        <m:limLow>
                          <m:limLow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limLowPr>
                          <m:e>
                            <m:r>
                              <m:rPr>
                                <m:sty m:val="p"/>
                              </m:rPr>
                              <a:rPr kumimoji="0" lang="en-US"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e>
                          <m:li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lim>
                        </m:limLow>
                      </m:fName>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func>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Repeat </a:t>
                </a: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smtClean="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oMath>
                  </m:oMathPara>
                </a14:m>
                <a:endParaRPr kumimoji="0" lang="en-IN" sz="18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100000"/>
                  </a:lnSpc>
                  <a:spcBef>
                    <a:spcPct val="20000"/>
                  </a:spcBef>
                  <a:spcAft>
                    <a:spcPct val="0"/>
                  </a:spcAft>
                  <a:buClrTx/>
                  <a:buSzTx/>
                  <a:buFont typeface="Arial"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mc:Choice>
        <mc:Fallback xmlns="">
          <p:sp>
            <p:nvSpPr>
              <p:cNvPr id="15" name="Content Placeholder 2"/>
              <p:cNvSpPr txBox="1">
                <a:spLocks noRot="1" noChangeAspect="1" noMove="1" noResize="1" noEditPoints="1" noAdjustHandles="1" noChangeArrowheads="1" noChangeShapeType="1" noTextEdit="1"/>
              </p:cNvSpPr>
              <p:nvPr/>
            </p:nvSpPr>
            <p:spPr>
              <a:xfrm>
                <a:off x="381000" y="1600200"/>
                <a:ext cx="8077200" cy="4724400"/>
              </a:xfrm>
              <a:prstGeom prst="rect">
                <a:avLst/>
              </a:prstGeom>
              <a:blipFill rotWithShape="0">
                <a:blip r:embed="rId2"/>
                <a:stretch>
                  <a:fillRect l="-6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10540" y="4953000"/>
                <a:ext cx="3886200" cy="848566"/>
              </a:xfrm>
              <a:prstGeom prst="rect">
                <a:avLst/>
              </a:prstGeom>
              <a:ln w="76200">
                <a:solidFill>
                  <a:srgbClr val="00B050"/>
                </a:solid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den>
                      </m:f>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𝐽</m:t>
                      </m:r>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p>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e>
                      </m:nary>
                      <m:sSubSup>
                        <m:sSub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𝑗</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US" sz="1800" b="0" i="0" u="none" strike="noStrike" kern="1200" cap="none" spc="0" normalizeH="0" baseline="0" noProof="0" dirty="0">
                  <a:ln>
                    <a:noFill/>
                  </a:ln>
                  <a:solidFill>
                    <a:prstClr val="black"/>
                  </a:solidFill>
                  <a:effectLst/>
                  <a:uLnTx/>
                  <a:uFillTx/>
                  <a:latin typeface="Tahoma" charset="0"/>
                  <a:ea typeface="+mn-ea"/>
                  <a:cs typeface="+mn-cs"/>
                </a:endParaRPr>
              </a:p>
            </p:txBody>
          </p:sp>
        </mc:Choice>
        <mc:Fallback xmlns="">
          <p:sp>
            <p:nvSpPr>
              <p:cNvPr id="16" name="Rectangle 15"/>
              <p:cNvSpPr>
                <a:spLocks noRot="1" noChangeAspect="1" noMove="1" noResize="1" noEditPoints="1" noAdjustHandles="1" noChangeArrowheads="1" noChangeShapeType="1" noTextEdit="1"/>
              </p:cNvSpPr>
              <p:nvPr/>
            </p:nvSpPr>
            <p:spPr>
              <a:xfrm>
                <a:off x="510540" y="4953000"/>
                <a:ext cx="3886200" cy="848566"/>
              </a:xfrm>
              <a:prstGeom prst="rect">
                <a:avLst/>
              </a:prstGeom>
              <a:blipFill rotWithShape="0">
                <a:blip r:embed="rId3"/>
                <a:stretch>
                  <a:fillRect/>
                </a:stretch>
              </a:blipFill>
              <a:ln w="76200">
                <a:solidFill>
                  <a:srgbClr val="00B050"/>
                </a:solidFill>
              </a:ln>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28400" y="2501280"/>
              <a:ext cx="3852360" cy="3832920"/>
            </p14:xfrm>
          </p:contentPart>
        </mc:Choice>
        <mc:Fallback xmlns="">
          <p:pic>
            <p:nvPicPr>
              <p:cNvPr id="2" name="Ink 1"/>
              <p:cNvPicPr/>
              <p:nvPr/>
            </p:nvPicPr>
            <p:blipFill>
              <a:blip r:embed="rId5"/>
              <a:stretch>
                <a:fillRect/>
              </a:stretch>
            </p:blipFill>
            <p:spPr>
              <a:xfrm>
                <a:off x="424800" y="2496600"/>
                <a:ext cx="3861720" cy="3845880"/>
              </a:xfrm>
              <a:prstGeom prst="rect">
                <a:avLst/>
              </a:prstGeom>
            </p:spPr>
          </p:pic>
        </mc:Fallback>
      </mc:AlternateContent>
    </p:spTree>
    <p:extLst>
      <p:ext uri="{BB962C8B-B14F-4D97-AF65-F5344CB8AC3E}">
        <p14:creationId xmlns:p14="http://schemas.microsoft.com/office/powerpoint/2010/main" val="2627666333"/>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7875" y="1562127"/>
                <a:ext cx="7807778" cy="2447585"/>
              </a:xfrm>
            </p:spPr>
            <p:txBody>
              <a:bodyPr>
                <a:normAutofit/>
              </a:bodyPr>
              <a:lstStyle/>
              <a:p>
                <a:pPr marL="0" indent="0" algn="ctr">
                  <a:buNone/>
                </a:pPr>
                <a:r>
                  <a:rPr lang="en-US" sz="1800" b="1" dirty="0" smtClean="0">
                    <a:solidFill>
                      <a:srgbClr val="FF0000"/>
                    </a:solidFill>
                    <a:latin typeface="Arial" panose="020B0604020202020204" pitchFamily="34" charset="0"/>
                    <a:cs typeface="Arial" panose="020B0604020202020204" pitchFamily="34" charset="0"/>
                  </a:rPr>
                  <a:t>Linear </a:t>
                </a:r>
                <a:r>
                  <a:rPr lang="en-US" sz="1800" b="1" dirty="0">
                    <a:solidFill>
                      <a:srgbClr val="FF0000"/>
                    </a:solidFill>
                    <a:latin typeface="Arial" panose="020B0604020202020204" pitchFamily="34" charset="0"/>
                    <a:cs typeface="Arial" panose="020B0604020202020204" pitchFamily="34" charset="0"/>
                  </a:rPr>
                  <a:t>Regression</a:t>
                </a:r>
              </a:p>
              <a:p>
                <a:pPr marL="0" indent="0">
                  <a:buNone/>
                </a:pPr>
                <a:r>
                  <a:rPr lang="en-US" sz="1800" dirty="0">
                    <a:latin typeface="Arial" panose="020B0604020202020204" pitchFamily="34" charset="0"/>
                    <a:cs typeface="Arial" panose="020B0604020202020204" pitchFamily="34" charset="0"/>
                  </a:rPr>
                  <a:t>Repeat {</a:t>
                </a:r>
              </a:p>
              <a:p>
                <a:pPr marL="0" indent="0">
                  <a:buNone/>
                </a:pPr>
                <a14:m>
                  <m:oMathPara xmlns:m="http://schemas.openxmlformats.org/officeDocument/2006/math">
                    <m:oMathParaPr>
                      <m:jc m:val="left"/>
                    </m:oMathParaPr>
                    <m:oMath xmlns:m="http://schemas.openxmlformats.org/officeDocument/2006/math">
                      <m:sSub>
                        <m:sSubPr>
                          <m:ctrlPr>
                            <a:rPr lang="en-US" sz="1800" i="1">
                              <a:latin typeface="Cambria Math"/>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a:rPr>
                          </m:ctrlPr>
                        </m:sSubPr>
                        <m:e>
                          <m:r>
                            <a:rPr lang="en-US" sz="1800" i="1">
                              <a:latin typeface="Cambria Math" panose="02040503050406030204" pitchFamily="18" charset="0"/>
                            </a:rPr>
                            <m:t>𝜃</m:t>
                          </m:r>
                        </m:e>
                        <m:sub>
                          <m:r>
                            <a:rPr lang="en-US" sz="1800" i="1">
                              <a:latin typeface="Cambria Math" panose="02040503050406030204" pitchFamily="18" charset="0"/>
                            </a:rPr>
                            <m:t>𝑗</m:t>
                          </m:r>
                        </m:sub>
                      </m:sSub>
                      <m:r>
                        <a:rPr lang="en-US" sz="1800" i="1">
                          <a:latin typeface="Cambria Math" panose="02040503050406030204" pitchFamily="18" charset="0"/>
                        </a:rPr>
                        <m:t>−</m:t>
                      </m:r>
                      <m:r>
                        <a:rPr lang="en-US" sz="1800" i="1">
                          <a:latin typeface="Cambria Math" panose="02040503050406030204" pitchFamily="18" charset="0"/>
                        </a:rPr>
                        <m:t>𝛼</m:t>
                      </m:r>
                      <m:f>
                        <m:fPr>
                          <m:ctrlPr>
                            <a:rPr lang="en-US" sz="1800" i="1">
                              <a:latin typeface="Cambria Math"/>
                            </a:rPr>
                          </m:ctrlPr>
                        </m:fPr>
                        <m:num>
                          <m:r>
                            <a:rPr lang="en-US" sz="1800" i="1">
                              <a:latin typeface="Cambria Math" panose="02040503050406030204" pitchFamily="18" charset="0"/>
                            </a:rPr>
                            <m:t>1</m:t>
                          </m:r>
                        </m:num>
                        <m:den>
                          <m:r>
                            <a:rPr lang="en-US" sz="1800" i="1">
                              <a:latin typeface="Cambria Math" panose="02040503050406030204" pitchFamily="18" charset="0"/>
                            </a:rPr>
                            <m:t>𝑚</m:t>
                          </m:r>
                        </m:den>
                      </m:f>
                      <m:nary>
                        <m:naryPr>
                          <m:chr m:val="∑"/>
                          <m:ctrlPr>
                            <a:rPr lang="en-US" sz="1800" i="1" dirty="0">
                              <a:latin typeface="Cambria Math"/>
                            </a:rPr>
                          </m:ctrlPr>
                        </m:naryPr>
                        <m:sub>
                          <m:r>
                            <m:rPr>
                              <m:brk m:alnAt="23"/>
                            </m:rPr>
                            <a:rPr lang="en-US" sz="1800" i="1" dirty="0">
                              <a:latin typeface="Cambria Math" panose="02040503050406030204" pitchFamily="18" charset="0"/>
                            </a:rPr>
                            <m:t>𝑖</m:t>
                          </m:r>
                          <m:r>
                            <a:rPr lang="en-US" sz="1800" i="1" dirty="0">
                              <a:latin typeface="Cambria Math" panose="02040503050406030204" pitchFamily="18" charset="0"/>
                            </a:rPr>
                            <m:t>=</m:t>
                          </m:r>
                          <m:r>
                            <a:rPr lang="en-US" sz="1800" i="1" dirty="0">
                              <a:latin typeface="Cambria Math" panose="02040503050406030204" pitchFamily="18" charset="0"/>
                            </a:rPr>
                            <m:t>1</m:t>
                          </m:r>
                        </m:sub>
                        <m:sup>
                          <m:r>
                            <a:rPr lang="en-US" sz="1800" i="1" dirty="0">
                              <a:latin typeface="Cambria Math" panose="02040503050406030204" pitchFamily="18" charset="0"/>
                            </a:rPr>
                            <m:t>𝑚</m:t>
                          </m:r>
                        </m:sup>
                        <m:e>
                          <m:d>
                            <m:dPr>
                              <m:ctrlPr>
                                <a:rPr lang="en-US" sz="1800" i="1" dirty="0">
                                  <a:latin typeface="Cambria Math"/>
                                </a:rPr>
                              </m:ctrlPr>
                            </m:dPr>
                            <m:e>
                              <m:sSub>
                                <m:sSubPr>
                                  <m:ctrlPr>
                                    <a:rPr lang="en-US" sz="1800" i="1" dirty="0">
                                      <a:latin typeface="Cambria Math"/>
                                    </a:rPr>
                                  </m:ctrlPr>
                                </m:sSubPr>
                                <m:e>
                                  <m:r>
                                    <a:rPr lang="en-US" sz="1800" i="1" dirty="0">
                                      <a:latin typeface="Cambria Math" panose="02040503050406030204" pitchFamily="18" charset="0"/>
                                    </a:rPr>
                                    <m:t>h</m:t>
                                  </m:r>
                                </m:e>
                                <m:sub>
                                  <m:r>
                                    <a:rPr lang="en-US" sz="1800" i="1" dirty="0">
                                      <a:latin typeface="Cambria Math" panose="02040503050406030204" pitchFamily="18" charset="0"/>
                                    </a:rPr>
                                    <m:t>𝜃</m:t>
                                  </m:r>
                                </m:sub>
                              </m:sSub>
                              <m:d>
                                <m:dPr>
                                  <m:ctrlPr>
                                    <a:rPr lang="en-US" sz="1800" i="1" dirty="0">
                                      <a:latin typeface="Cambria Math"/>
                                    </a:rPr>
                                  </m:ctrlPr>
                                </m:dPr>
                                <m:e>
                                  <m:sSup>
                                    <m:sSupPr>
                                      <m:ctrlPr>
                                        <a:rPr lang="en-US" sz="1800" i="1" dirty="0">
                                          <a:latin typeface="Cambria Math"/>
                                        </a:rPr>
                                      </m:ctrlPr>
                                    </m:sSupPr>
                                    <m:e>
                                      <m:r>
                                        <a:rPr lang="en-US" sz="1800" i="1" dirty="0">
                                          <a:latin typeface="Cambria Math" panose="02040503050406030204" pitchFamily="18" charset="0"/>
                                        </a:rPr>
                                        <m:t>𝑥</m:t>
                                      </m:r>
                                    </m:e>
                                    <m:sup>
                                      <m:d>
                                        <m:dPr>
                                          <m:ctrlPr>
                                            <a:rPr lang="en-US" sz="1800" i="1" dirty="0">
                                              <a:latin typeface="Cambria Math"/>
                                            </a:rPr>
                                          </m:ctrlPr>
                                        </m:dPr>
                                        <m:e>
                                          <m:r>
                                            <a:rPr lang="en-US" sz="1800" i="1" dirty="0">
                                              <a:latin typeface="Cambria Math" panose="02040503050406030204" pitchFamily="18" charset="0"/>
                                            </a:rPr>
                                            <m:t>𝑖</m:t>
                                          </m:r>
                                        </m:e>
                                      </m:d>
                                    </m:sup>
                                  </m:sSup>
                                </m:e>
                              </m:d>
                              <m:r>
                                <a:rPr lang="en-US" sz="1800" i="1" dirty="0">
                                  <a:latin typeface="Cambria Math" panose="02040503050406030204" pitchFamily="18" charset="0"/>
                                </a:rPr>
                                <m:t>−</m:t>
                              </m:r>
                              <m:sSup>
                                <m:sSupPr>
                                  <m:ctrlPr>
                                    <a:rPr lang="en-US" sz="1800" i="1" dirty="0">
                                      <a:latin typeface="Cambria Math"/>
                                    </a:rPr>
                                  </m:ctrlPr>
                                </m:sSupPr>
                                <m:e>
                                  <m:r>
                                    <a:rPr lang="en-US" sz="1800" i="1" dirty="0">
                                      <a:latin typeface="Cambria Math" panose="02040503050406030204" pitchFamily="18" charset="0"/>
                                    </a:rPr>
                                    <m:t>𝑦</m:t>
                                  </m:r>
                                </m:e>
                                <m:sup>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m:t>
                                  </m:r>
                                </m:sup>
                              </m:sSup>
                            </m:e>
                          </m:d>
                        </m:e>
                      </m:nary>
                      <m:sSubSup>
                        <m:sSubSupPr>
                          <m:ctrlPr>
                            <a:rPr lang="en-US" sz="1800" i="1" dirty="0">
                              <a:latin typeface="Cambria Math"/>
                            </a:rPr>
                          </m:ctrlPr>
                        </m:sSubSupPr>
                        <m:e>
                          <m:r>
                            <a:rPr lang="en-US" sz="1800" i="1" dirty="0">
                              <a:latin typeface="Cambria Math" panose="02040503050406030204" pitchFamily="18" charset="0"/>
                            </a:rPr>
                            <m:t>𝑥</m:t>
                          </m:r>
                        </m:e>
                        <m:sub>
                          <m:r>
                            <a:rPr lang="en-US" sz="1800" i="1" dirty="0">
                              <a:latin typeface="Cambria Math" panose="02040503050406030204" pitchFamily="18" charset="0"/>
                            </a:rPr>
                            <m:t>𝑗</m:t>
                          </m:r>
                        </m:sub>
                        <m:sup>
                          <m:r>
                            <a:rPr lang="en-US" sz="1800" i="1" dirty="0">
                              <a:latin typeface="Cambria Math" panose="02040503050406030204" pitchFamily="18" charset="0"/>
                            </a:rPr>
                            <m:t>(</m:t>
                          </m:r>
                          <m:r>
                            <a:rPr lang="en-US" sz="1800" i="1" dirty="0">
                              <a:latin typeface="Cambria Math" panose="02040503050406030204" pitchFamily="18" charset="0"/>
                            </a:rPr>
                            <m:t>𝑖</m:t>
                          </m:r>
                          <m:r>
                            <a:rPr lang="en-US" sz="1800" i="1" dirty="0">
                              <a:latin typeface="Cambria Math" panose="02040503050406030204" pitchFamily="18" charset="0"/>
                            </a:rPr>
                            <m:t>)</m:t>
                          </m:r>
                        </m:sup>
                      </m:sSubSup>
                    </m:oMath>
                  </m:oMathPara>
                </a14:m>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a:t>
                </a:r>
              </a:p>
              <a:p>
                <a:pPr marL="0" indent="0" algn="ctr">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7875" y="1562127"/>
                <a:ext cx="7807778" cy="2447585"/>
              </a:xfrm>
              <a:blipFill rotWithShape="0">
                <a:blip r:embed="rId2"/>
                <a:stretch>
                  <a:fillRect l="-703" t="-12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497875" y="3644517"/>
                <a:ext cx="7807778" cy="244758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1" i="0" u="none" strike="noStrike" kern="1200" cap="none" spc="0" normalizeH="0" baseline="0" noProof="0" dirty="0" smtClean="0">
                    <a:ln>
                      <a:noFill/>
                    </a:ln>
                    <a:solidFill>
                      <a:srgbClr val="00B050"/>
                    </a:solidFill>
                    <a:effectLst/>
                    <a:uLnTx/>
                    <a:uFillTx/>
                    <a:latin typeface="Calibri"/>
                    <a:ea typeface="+mn-ea"/>
                    <a:cs typeface="+mn-cs"/>
                  </a:rPr>
                  <a:t>Logistic </a:t>
                </a:r>
                <a:r>
                  <a:rPr kumimoji="0" lang="en-US" sz="1800" b="1" i="0" u="none" strike="noStrike" kern="1200" cap="none" spc="0" normalizeH="0" baseline="0" noProof="0" dirty="0">
                    <a:ln>
                      <a:noFill/>
                    </a:ln>
                    <a:solidFill>
                      <a:srgbClr val="00B050"/>
                    </a:solidFill>
                    <a:effectLst/>
                    <a:uLnTx/>
                    <a:uFillTx/>
                    <a:latin typeface="Calibri"/>
                    <a:ea typeface="+mn-ea"/>
                    <a:cs typeface="+mn-cs"/>
                  </a:rPr>
                  <a:t>Regression</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Repeat {</a:t>
                </a: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𝛼</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en>
                      </m:f>
                      <m:nary>
                        <m:naryPr>
                          <m:chr m:val="∑"/>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naryPr>
                        <m:sub>
                          <m:r>
                            <m:rPr>
                              <m:brk m:alnAt="23"/>
                            </m:r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𝑚</m:t>
                          </m:r>
                        </m:sup>
                        <m:e>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b>
                                <m:sSub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p>
                                      <m:d>
                                        <m:d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e>
                                      </m:d>
                                    </m:sup>
                                  </m:sSup>
                                </m:e>
                              </m:d>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𝑦</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p>
                            </m:e>
                          </m:d>
                        </m:e>
                      </m:nary>
                      <m:sSubSup>
                        <m:sSubSupPr>
                          <m:ctrlPr>
                            <a:rPr kumimoji="0" lang="en-US" sz="1800" b="0" i="1" u="none" strike="noStrike" kern="1200" cap="none" spc="0" normalizeH="0" baseline="0" noProof="0" dirty="0">
                              <a:ln>
                                <a:noFill/>
                              </a:ln>
                              <a:solidFill>
                                <a:prstClr val="black"/>
                              </a:solidFill>
                              <a:effectLst/>
                              <a:uLnTx/>
                              <a:uFillTx/>
                              <a:latin typeface="Cambria Math"/>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𝑗</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𝑖</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sup>
                      </m:sSubSup>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497875" y="3644517"/>
                <a:ext cx="7807778" cy="2447585"/>
              </a:xfrm>
              <a:prstGeom prst="rect">
                <a:avLst/>
              </a:prstGeom>
              <a:blipFill rotWithShape="0">
                <a:blip r:embed="rId3"/>
                <a:stretch>
                  <a:fillRect l="-1016" t="-29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774280" y="2508921"/>
                <a:ext cx="1521955" cy="369332"/>
              </a:xfrm>
              <a:prstGeom prst="rect">
                <a:avLst/>
              </a:prstGeom>
              <a:ln w="76200">
                <a:solidFill>
                  <a:srgbClr val="FF0000"/>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5774280" y="2508921"/>
                <a:ext cx="1521955" cy="369332"/>
              </a:xfrm>
              <a:prstGeom prst="rect">
                <a:avLst/>
              </a:prstGeom>
              <a:blipFill rotWithShape="0">
                <a:blip r:embed="rId4"/>
                <a:stretch>
                  <a:fillRect/>
                </a:stretch>
              </a:blipFill>
              <a:ln w="76200">
                <a:solidFill>
                  <a:srgbClr val="FF0000"/>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479473" y="4684611"/>
                <a:ext cx="2112822" cy="641266"/>
              </a:xfrm>
              <a:prstGeom prst="rect">
                <a:avLst/>
              </a:prstGeom>
              <a:ln w="76200">
                <a:solidFill>
                  <a:srgbClr val="00B050"/>
                </a:solid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479473" y="4684611"/>
                <a:ext cx="2112822" cy="641266"/>
              </a:xfrm>
              <a:prstGeom prst="rect">
                <a:avLst/>
              </a:prstGeom>
              <a:blipFill rotWithShape="0">
                <a:blip r:embed="rId5"/>
                <a:stretch>
                  <a:fillRect/>
                </a:stretch>
              </a:blipFill>
              <a:ln w="76200">
                <a:solidFill>
                  <a:srgbClr val="00B050"/>
                </a:solidFill>
              </a:ln>
            </p:spPr>
            <p:txBody>
              <a:bodyPr/>
              <a:lstStyle/>
              <a:p>
                <a:r>
                  <a:rPr lang="en-IN">
                    <a:noFill/>
                  </a:rPr>
                  <a:t> </a:t>
                </a:r>
              </a:p>
            </p:txBody>
          </p:sp>
        </mc:Fallback>
      </mc:AlternateContent>
      <p:sp>
        <p:nvSpPr>
          <p:cNvPr id="10" name="Footer Placeholder 3"/>
          <p:cNvSpPr>
            <a:spLocks noGrp="1"/>
          </p:cNvSpPr>
          <p:nvPr>
            <p:ph type="ftr" sz="quarter" idx="4294967295"/>
          </p:nvPr>
        </p:nvSpPr>
        <p:spPr>
          <a:xfrm>
            <a:off x="7467307" y="5726907"/>
            <a:ext cx="1676693" cy="273844"/>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Tahoma" charset="0"/>
                <a:ea typeface="+mn-ea"/>
                <a:cs typeface="+mn-cs"/>
              </a:rPr>
              <a:t>Slide credit: Andrew Ng </a:t>
            </a:r>
          </a:p>
        </p:txBody>
      </p:sp>
      <p:sp>
        <p:nvSpPr>
          <p:cNvPr id="9" name="TextBox 8"/>
          <p:cNvSpPr txBox="1"/>
          <p:nvPr/>
        </p:nvSpPr>
        <p:spPr>
          <a:xfrm>
            <a:off x="178633" y="675120"/>
            <a:ext cx="541020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charset="0"/>
                <a:ea typeface="+mn-ea"/>
                <a:cs typeface="+mn-cs"/>
              </a:rPr>
              <a:t>Gradient Descent Algorithm</a:t>
            </a:r>
          </a:p>
        </p:txBody>
      </p:sp>
    </p:spTree>
    <p:extLst>
      <p:ext uri="{BB962C8B-B14F-4D97-AF65-F5344CB8AC3E}">
        <p14:creationId xmlns:p14="http://schemas.microsoft.com/office/powerpoint/2010/main" val="692019738"/>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2400" y="661667"/>
            <a:ext cx="5410200" cy="830997"/>
          </a:xfrm>
          <a:prstGeom prst="rect">
            <a:avLst/>
          </a:prstGeom>
          <a:noFill/>
        </p:spPr>
        <p:txBody>
          <a:bodyPr wrap="square" rtlCol="0">
            <a:spAutoFit/>
          </a:bodyPr>
          <a:lstStyle/>
          <a:p>
            <a:r>
              <a:rPr lang="en-US" sz="2400" b="1" dirty="0">
                <a:solidFill>
                  <a:prstClr val="black"/>
                </a:solidFill>
                <a:latin typeface="Arial" panose="020B0604020202020204" pitchFamily="34" charset="0"/>
              </a:rPr>
              <a:t>Example: Sentiment Analysis</a:t>
            </a:r>
            <a:endParaRPr lang="en-IN" sz="2400" b="1" dirty="0">
              <a:solidFill>
                <a:prstClr val="black"/>
              </a:solidFill>
              <a:latin typeface="Arial" panose="020B0604020202020204" pitchFamily="34" charset="0"/>
            </a:endParaRPr>
          </a:p>
          <a:p>
            <a:endParaRPr lang="en-IN" sz="2400" b="1" dirty="0">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348030" y="1383274"/>
            <a:ext cx="8205480" cy="2553962"/>
          </a:xfrm>
          <a:prstGeom prst="rect">
            <a:avLst/>
          </a:prstGeom>
        </p:spPr>
      </p:pic>
      <p:sp>
        <p:nvSpPr>
          <p:cNvPr id="6" name="Content Placeholder 1"/>
          <p:cNvSpPr txBox="1">
            <a:spLocks/>
          </p:cNvSpPr>
          <p:nvPr/>
        </p:nvSpPr>
        <p:spPr>
          <a:xfrm>
            <a:off x="6725626" y="3622427"/>
            <a:ext cx="2515673" cy="314809"/>
          </a:xfrm>
          <a:prstGeom prst="rect">
            <a:avLst/>
          </a:prstGeom>
        </p:spPr>
        <p:txBody>
          <a:bodyPr>
            <a:normAutofit fontScale="55000" lnSpcReduction="20000"/>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dirty="0" smtClean="0">
                <a:solidFill>
                  <a:srgbClr val="0000FF"/>
                </a:solidFill>
              </a:rPr>
              <a:t>Sentiment Features</a:t>
            </a:r>
            <a:endParaRPr lang="en-IN" dirty="0">
              <a:solidFill>
                <a:srgbClr val="0000FF"/>
              </a:solidFill>
            </a:endParaRPr>
          </a:p>
        </p:txBody>
      </p:sp>
      <p:pic>
        <p:nvPicPr>
          <p:cNvPr id="7" name="Picture 6">
            <a:extLst>
              <a:ext uri="{FF2B5EF4-FFF2-40B4-BE49-F238E27FC236}">
                <a16:creationId xmlns="" xmlns:a16="http://schemas.microsoft.com/office/drawing/2014/main" id="{425E726D-AF7E-364E-90E1-EF3FF02E5BB0}"/>
              </a:ext>
            </a:extLst>
          </p:cNvPr>
          <p:cNvPicPr>
            <a:picLocks noChangeAspect="1"/>
          </p:cNvPicPr>
          <p:nvPr/>
        </p:nvPicPr>
        <p:blipFill>
          <a:blip r:embed="rId3"/>
          <a:stretch>
            <a:fillRect/>
          </a:stretch>
        </p:blipFill>
        <p:spPr>
          <a:xfrm>
            <a:off x="319455" y="3646240"/>
            <a:ext cx="6387121" cy="2602160"/>
          </a:xfrm>
          <a:prstGeom prst="rect">
            <a:avLst/>
          </a:prstGeom>
        </p:spPr>
      </p:pic>
    </p:spTree>
    <p:extLst>
      <p:ext uri="{BB962C8B-B14F-4D97-AF65-F5344CB8AC3E}">
        <p14:creationId xmlns:p14="http://schemas.microsoft.com/office/powerpoint/2010/main" val="493897905"/>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52400" y="661667"/>
            <a:ext cx="7467600" cy="461665"/>
          </a:xfrm>
          <a:prstGeom prst="rect">
            <a:avLst/>
          </a:prstGeom>
          <a:noFill/>
        </p:spPr>
        <p:txBody>
          <a:bodyPr wrap="square" rtlCol="0">
            <a:spAutoFit/>
          </a:bodyPr>
          <a:lstStyle/>
          <a:p>
            <a:r>
              <a:rPr lang="en-US" sz="2400" b="1" dirty="0">
                <a:latin typeface="Arial" panose="020B0604020202020204" pitchFamily="34" charset="0"/>
              </a:rPr>
              <a:t>Classifying sentiment using logistic regression</a:t>
            </a:r>
            <a:endParaRPr lang="en-IN" sz="2400" b="1" dirty="0">
              <a:latin typeface="Arial" panose="020B0604020202020204" pitchFamily="34" charset="0"/>
            </a:endParaRPr>
          </a:p>
        </p:txBody>
      </p:sp>
      <p:pic>
        <p:nvPicPr>
          <p:cNvPr id="8" name="Picture 7"/>
          <p:cNvPicPr>
            <a:picLocks noChangeAspect="1"/>
          </p:cNvPicPr>
          <p:nvPr/>
        </p:nvPicPr>
        <p:blipFill>
          <a:blip r:embed="rId2"/>
          <a:stretch>
            <a:fillRect/>
          </a:stretch>
        </p:blipFill>
        <p:spPr>
          <a:xfrm>
            <a:off x="394842" y="1434232"/>
            <a:ext cx="6589778" cy="1004167"/>
          </a:xfrm>
          <a:prstGeom prst="rect">
            <a:avLst/>
          </a:prstGeom>
        </p:spPr>
      </p:pic>
      <p:pic>
        <p:nvPicPr>
          <p:cNvPr id="9" name="Picture 8"/>
          <p:cNvPicPr>
            <a:picLocks noChangeAspect="1"/>
          </p:cNvPicPr>
          <p:nvPr/>
        </p:nvPicPr>
        <p:blipFill>
          <a:blip r:embed="rId3"/>
          <a:stretch>
            <a:fillRect/>
          </a:stretch>
        </p:blipFill>
        <p:spPr>
          <a:xfrm>
            <a:off x="399604" y="2438399"/>
            <a:ext cx="8085640" cy="2923322"/>
          </a:xfrm>
          <a:prstGeom prst="rect">
            <a:avLst/>
          </a:prstGeom>
        </p:spPr>
      </p:pic>
    </p:spTree>
    <p:extLst>
      <p:ext uri="{BB962C8B-B14F-4D97-AF65-F5344CB8AC3E}">
        <p14:creationId xmlns:p14="http://schemas.microsoft.com/office/powerpoint/2010/main" val="2767043670"/>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9738"/>
            <a:ext cx="7886700" cy="1325563"/>
          </a:xfrm>
        </p:spPr>
        <p:txBody>
          <a:bodyPr>
            <a:normAutofit/>
          </a:bodyPr>
          <a:lstStyle/>
          <a:p>
            <a:r>
              <a:rPr lang="en-US" sz="2400" b="1" dirty="0" smtClean="0"/>
              <a:t>Logistic Regression – Fit a Model</a:t>
            </a:r>
            <a:endParaRPr lang="en-IN" sz="2400" b="1" dirty="0"/>
          </a:p>
        </p:txBody>
      </p:sp>
      <p:pic>
        <p:nvPicPr>
          <p:cNvPr id="8" name="Picture 7"/>
          <p:cNvPicPr>
            <a:picLocks noChangeAspect="1"/>
          </p:cNvPicPr>
          <p:nvPr/>
        </p:nvPicPr>
        <p:blipFill>
          <a:blip r:embed="rId3"/>
          <a:stretch>
            <a:fillRect/>
          </a:stretch>
        </p:blipFill>
        <p:spPr>
          <a:xfrm>
            <a:off x="217954" y="1475301"/>
            <a:ext cx="3410133" cy="1634612"/>
          </a:xfrm>
          <a:prstGeom prst="rect">
            <a:avLst/>
          </a:prstGeom>
        </p:spPr>
      </p:pic>
      <p:sp>
        <p:nvSpPr>
          <p:cNvPr id="11" name="TextBox 10"/>
          <p:cNvSpPr txBox="1"/>
          <p:nvPr/>
        </p:nvSpPr>
        <p:spPr>
          <a:xfrm>
            <a:off x="5410200" y="1513400"/>
            <a:ext cx="2917273" cy="1077218"/>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Hyper parameters: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Learning Rate = 0.3</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Initial Weights  = (0.5, 0.5,0.5)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Regularization Constant = 0</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5257916" y="2598063"/>
                <a:ext cx="3429000" cy="338554"/>
              </a:xfrm>
              <a:prstGeom prst="rect">
                <a:avLst/>
              </a:prstGeom>
              <a:noFill/>
            </p:spPr>
            <p:txBody>
              <a:bodyPr wrap="square" rtlCol="0">
                <a:spAutoFit/>
              </a:bodyPr>
              <a:lstStyle/>
              <a:p>
                <a14:m>
                  <m:oMath xmlns:m="http://schemas.openxmlformats.org/officeDocument/2006/math">
                    <m:r>
                      <a:rPr lang="en-US" i="1">
                        <a:solidFill>
                          <a:prstClr val="black"/>
                        </a:solidFill>
                        <a:latin typeface="Cambria Math" panose="02040503050406030204" pitchFamily="18" charset="0"/>
                      </a:rPr>
                      <m:t>𝜃</m:t>
                    </m:r>
                  </m:oMath>
                </a14:m>
                <a:r>
                  <a:rPr lang="en-IN" baseline="30000" dirty="0" smtClean="0"/>
                  <a:t>T</a:t>
                </a:r>
                <a:r>
                  <a:rPr lang="en-IN" dirty="0" smtClean="0"/>
                  <a:t>X = 0.5 +0.5 CGPA + 0.5 IQ</a:t>
                </a:r>
                <a:endParaRPr lang="en-IN" dirty="0"/>
              </a:p>
            </p:txBody>
          </p:sp>
        </mc:Choice>
        <mc:Fallback xmlns="">
          <p:sp>
            <p:nvSpPr>
              <p:cNvPr id="3" name="TextBox 2"/>
              <p:cNvSpPr txBox="1">
                <a:spLocks noRot="1" noChangeAspect="1" noMove="1" noResize="1" noEditPoints="1" noAdjustHandles="1" noChangeArrowheads="1" noChangeShapeType="1" noTextEdit="1"/>
              </p:cNvSpPr>
              <p:nvPr/>
            </p:nvSpPr>
            <p:spPr>
              <a:xfrm>
                <a:off x="5257916" y="2598063"/>
                <a:ext cx="3429000" cy="338554"/>
              </a:xfrm>
              <a:prstGeom prst="rect">
                <a:avLst/>
              </a:prstGeom>
              <a:blipFill>
                <a:blip r:embed="rId4"/>
                <a:stretch>
                  <a:fillRect t="-5357" b="-214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257916" y="2914973"/>
                <a:ext cx="2112822" cy="641266"/>
              </a:xfrm>
              <a:prstGeom prst="rect">
                <a:avLst/>
              </a:prstGeom>
              <a:ln w="76200">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5257916" y="2914973"/>
                <a:ext cx="2112822" cy="641266"/>
              </a:xfrm>
              <a:prstGeom prst="rect">
                <a:avLst/>
              </a:prstGeom>
              <a:blipFill>
                <a:blip r:embed="rId5"/>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068" y="3830111"/>
                <a:ext cx="4528932"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𝐶𝐺𝑃𝐴</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𝐶𝐺𝑃𝐴</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a:rPr>
                              </m:ctrlPr>
                            </m:dPr>
                            <m:e>
                              <m:sSub>
                                <m:sSubPr>
                                  <m:ctrlPr>
                                    <a:rPr lang="en-US" i="1" dirty="0">
                                      <a:solidFill>
                                        <a:prstClr val="black"/>
                                      </a:solidFill>
                                      <a:latin typeface="Cambria Math"/>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a:rPr>
                                  </m:ctrlPr>
                                </m:dPr>
                                <m:e>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𝑦</m:t>
                                  </m:r>
                                </m:e>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p>
                            </m:e>
                          </m:d>
                        </m:e>
                      </m:nary>
                      <m:sSubSup>
                        <m:sSubSupPr>
                          <m:ctrlPr>
                            <a:rPr lang="en-US" i="1" dirty="0">
                              <a:solidFill>
                                <a:prstClr val="black"/>
                              </a:solidFill>
                              <a:latin typeface="Cambria Math"/>
                            </a:rPr>
                          </m:ctrlPr>
                        </m:sSubSupPr>
                        <m:e>
                          <m:r>
                            <a:rPr lang="en-US" i="1" dirty="0">
                              <a:solidFill>
                                <a:prstClr val="black"/>
                              </a:solidFill>
                              <a:latin typeface="Cambria Math" panose="02040503050406030204" pitchFamily="18" charset="0"/>
                            </a:rPr>
                            <m:t>𝑥</m:t>
                          </m:r>
                        </m:e>
                        <m:sub>
                          <m:r>
                            <a:rPr lang="en-IN" b="0" i="1" dirty="0" smtClean="0">
                              <a:solidFill>
                                <a:prstClr val="black"/>
                              </a:solidFill>
                              <a:latin typeface="Cambria Math" panose="02040503050406030204" pitchFamily="18" charset="0"/>
                            </a:rPr>
                            <m:t>𝐶𝐺𝑃𝐴</m:t>
                          </m:r>
                        </m:sub>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bSup>
                    </m:oMath>
                  </m:oMathPara>
                </a14:m>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43068" y="3830111"/>
                <a:ext cx="4528932" cy="78451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3068" y="4424616"/>
                <a:ext cx="3901709"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𝐼𝑄</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𝐼𝑄</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a:rPr>
                              </m:ctrlPr>
                            </m:dPr>
                            <m:e>
                              <m:sSub>
                                <m:sSubPr>
                                  <m:ctrlPr>
                                    <a:rPr lang="en-US" i="1" dirty="0">
                                      <a:solidFill>
                                        <a:prstClr val="black"/>
                                      </a:solidFill>
                                      <a:latin typeface="Cambria Math"/>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a:rPr>
                                  </m:ctrlPr>
                                </m:dPr>
                                <m:e>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𝑦</m:t>
                                  </m:r>
                                </m:e>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p>
                            </m:e>
                          </m:d>
                        </m:e>
                      </m:nary>
                      <m:sSubSup>
                        <m:sSubSupPr>
                          <m:ctrlPr>
                            <a:rPr lang="en-US" i="1" dirty="0">
                              <a:solidFill>
                                <a:prstClr val="black"/>
                              </a:solidFill>
                              <a:latin typeface="Cambria Math"/>
                            </a:rPr>
                          </m:ctrlPr>
                        </m:sSubSupPr>
                        <m:e>
                          <m:r>
                            <a:rPr lang="en-US" i="1" dirty="0">
                              <a:solidFill>
                                <a:prstClr val="black"/>
                              </a:solidFill>
                              <a:latin typeface="Cambria Math" panose="02040503050406030204" pitchFamily="18" charset="0"/>
                            </a:rPr>
                            <m:t>𝑥</m:t>
                          </m:r>
                        </m:e>
                        <m:sub>
                          <m:r>
                            <a:rPr lang="en-IN" b="0" i="1" dirty="0" smtClean="0">
                              <a:solidFill>
                                <a:prstClr val="black"/>
                              </a:solidFill>
                              <a:latin typeface="Cambria Math" panose="02040503050406030204" pitchFamily="18" charset="0"/>
                            </a:rPr>
                            <m:t>𝐼𝑄</m:t>
                          </m:r>
                        </m:sub>
                        <m:sup>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sup>
                      </m:sSubSup>
                    </m:oMath>
                  </m:oMathPara>
                </a14:m>
                <a:endParaRPr lang="en-IN" dirty="0"/>
              </a:p>
            </p:txBody>
          </p:sp>
        </mc:Choice>
        <mc:Fallback xmlns="">
          <p:sp>
            <p:nvSpPr>
              <p:cNvPr id="12" name="Rectangle 11"/>
              <p:cNvSpPr>
                <a:spLocks noRot="1" noChangeAspect="1" noMove="1" noResize="1" noEditPoints="1" noAdjustHandles="1" noChangeArrowheads="1" noChangeShapeType="1" noTextEdit="1"/>
              </p:cNvSpPr>
              <p:nvPr/>
            </p:nvSpPr>
            <p:spPr>
              <a:xfrm>
                <a:off x="43068" y="4424616"/>
                <a:ext cx="3901709" cy="78451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26611" y="3235606"/>
                <a:ext cx="3711016" cy="784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0</m:t>
                          </m:r>
                        </m:sub>
                      </m:sSub>
                      <m:r>
                        <a:rPr lang="en-US" i="1">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3</m:t>
                      </m:r>
                      <m:f>
                        <m:fPr>
                          <m:ctrlPr>
                            <a:rPr lang="en-US" i="1">
                              <a:solidFill>
                                <a:prstClr val="black"/>
                              </a:solidFill>
                              <a:latin typeface="Cambria Math"/>
                            </a:rPr>
                          </m:ctrlPr>
                        </m:fPr>
                        <m:num>
                          <m:r>
                            <a:rPr lang="en-US" i="1">
                              <a:solidFill>
                                <a:prstClr val="black"/>
                              </a:solidFill>
                              <a:latin typeface="Cambria Math" panose="02040503050406030204" pitchFamily="18" charset="0"/>
                            </a:rPr>
                            <m:t>1</m:t>
                          </m:r>
                        </m:num>
                        <m:den>
                          <m:r>
                            <a:rPr lang="en-IN" b="0" i="1" smtClean="0">
                              <a:solidFill>
                                <a:prstClr val="black"/>
                              </a:solidFill>
                              <a:latin typeface="Cambria Math" panose="02040503050406030204" pitchFamily="18" charset="0"/>
                            </a:rPr>
                            <m:t>6</m:t>
                          </m:r>
                        </m:den>
                      </m:f>
                      <m:nary>
                        <m:naryPr>
                          <m:chr m:val="∑"/>
                          <m:ctrlPr>
                            <a:rPr lang="en-US" i="1" dirty="0">
                              <a:solidFill>
                                <a:prstClr val="black"/>
                              </a:solidFill>
                              <a:latin typeface="Cambria Math"/>
                            </a:rPr>
                          </m:ctrlPr>
                        </m:naryPr>
                        <m:sub>
                          <m:r>
                            <m:rPr>
                              <m:brk m:alnAt="23"/>
                            </m:rPr>
                            <a:rPr lang="en-US" i="1" dirty="0">
                              <a:solidFill>
                                <a:prstClr val="black"/>
                              </a:solidFill>
                              <a:latin typeface="Cambria Math" panose="02040503050406030204" pitchFamily="18" charset="0"/>
                            </a:rPr>
                            <m:t>𝑖</m:t>
                          </m:r>
                          <m:r>
                            <a:rPr lang="en-US" i="1" dirty="0">
                              <a:solidFill>
                                <a:prstClr val="black"/>
                              </a:solidFill>
                              <a:latin typeface="Cambria Math" panose="02040503050406030204" pitchFamily="18" charset="0"/>
                            </a:rPr>
                            <m:t>=</m:t>
                          </m:r>
                          <m:r>
                            <a:rPr lang="en-US" i="1" dirty="0">
                              <a:solidFill>
                                <a:prstClr val="black"/>
                              </a:solidFill>
                              <a:latin typeface="Cambria Math" panose="02040503050406030204" pitchFamily="18" charset="0"/>
                            </a:rPr>
                            <m:t>1</m:t>
                          </m:r>
                        </m:sub>
                        <m:sup>
                          <m:r>
                            <a:rPr lang="en-IN" b="0" i="1" dirty="0" smtClean="0">
                              <a:solidFill>
                                <a:prstClr val="black"/>
                              </a:solidFill>
                              <a:latin typeface="Cambria Math" panose="02040503050406030204" pitchFamily="18" charset="0"/>
                            </a:rPr>
                            <m:t>6</m:t>
                          </m:r>
                        </m:sup>
                        <m:e>
                          <m:d>
                            <m:dPr>
                              <m:ctrlPr>
                                <a:rPr lang="en-US" i="1" dirty="0">
                                  <a:solidFill>
                                    <a:prstClr val="black"/>
                                  </a:solidFill>
                                  <a:latin typeface="Cambria Math"/>
                                </a:rPr>
                              </m:ctrlPr>
                            </m:dPr>
                            <m:e>
                              <m:sSub>
                                <m:sSubPr>
                                  <m:ctrlPr>
                                    <a:rPr lang="en-US" i="1" dirty="0">
                                      <a:solidFill>
                                        <a:prstClr val="black"/>
                                      </a:solidFill>
                                      <a:latin typeface="Cambria Math"/>
                                    </a:rPr>
                                  </m:ctrlPr>
                                </m:sSub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Sub>
                              <m:d>
                                <m:dPr>
                                  <m:ctrlPr>
                                    <a:rPr lang="en-US" i="1" dirty="0">
                                      <a:solidFill>
                                        <a:prstClr val="black"/>
                                      </a:solidFill>
                                      <a:latin typeface="Cambria Math"/>
                                    </a:rPr>
                                  </m:ctrlPr>
                                </m:dPr>
                                <m:e>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𝑥</m:t>
                                      </m:r>
                                    </m:e>
                                    <m:sup>
                                      <m:d>
                                        <m:dPr>
                                          <m:ctrlPr>
                                            <a:rPr lang="en-US" i="1" dirty="0">
                                              <a:solidFill>
                                                <a:prstClr val="black"/>
                                              </a:solidFill>
                                              <a:latin typeface="Cambria Math"/>
                                            </a:rPr>
                                          </m:ctrlPr>
                                        </m:dPr>
                                        <m:e>
                                          <m:r>
                                            <a:rPr lang="en-US" i="1" dirty="0">
                                              <a:solidFill>
                                                <a:prstClr val="black"/>
                                              </a:solidFill>
                                              <a:latin typeface="Cambria Math" panose="02040503050406030204" pitchFamily="18" charset="0"/>
                                            </a:rPr>
                                            <m:t>𝑖</m:t>
                                          </m:r>
                                        </m:e>
                                      </m:d>
                                    </m:sup>
                                  </m:sSup>
                                </m:e>
                              </m:d>
                              <m:r>
                                <a:rPr lang="en-US" i="1" dirty="0">
                                  <a:solidFill>
                                    <a:prstClr val="black"/>
                                  </a:solidFill>
                                  <a:latin typeface="Cambria Math" panose="02040503050406030204" pitchFamily="18" charset="0"/>
                                </a:rPr>
                                <m:t>−</m:t>
                              </m:r>
                              <m:sSup>
                                <m:sSupPr>
                                  <m:ctrlPr>
                                    <a:rPr lang="en-US" i="1" dirty="0">
                                      <a:solidFill>
                                        <a:prstClr val="black"/>
                                      </a:solidFill>
                                      <a:latin typeface="Cambria Math"/>
                                    </a:rPr>
                                  </m:ctrlPr>
                                </m:sSupPr>
                                <m:e>
                                  <m:r>
                                    <a:rPr lang="en-US" i="1" dirty="0">
                                      <a:solidFill>
                                        <a:prstClr val="black"/>
                                      </a:solidFill>
                                      <a:latin typeface="Cambria Math" panose="02040503050406030204" pitchFamily="18" charset="0"/>
                                    </a:rPr>
                                    <m:t>𝑦</m:t>
                                  </m:r>
                                </m:e>
                                <m:sup>
                                  <m:d>
                                    <m:dPr>
                                      <m:ctrlPr>
                                        <a:rPr lang="en-US" i="1" dirty="0">
                                          <a:solidFill>
                                            <a:prstClr val="black"/>
                                          </a:solidFill>
                                          <a:latin typeface="Cambria Math"/>
                                        </a:rPr>
                                      </m:ctrlPr>
                                    </m:dPr>
                                    <m:e>
                                      <m:r>
                                        <a:rPr lang="en-US" i="1" dirty="0">
                                          <a:solidFill>
                                            <a:prstClr val="black"/>
                                          </a:solidFill>
                                          <a:latin typeface="Cambria Math" panose="02040503050406030204" pitchFamily="18" charset="0"/>
                                        </a:rPr>
                                        <m:t>𝑖</m:t>
                                      </m:r>
                                    </m:e>
                                  </m:d>
                                </m:sup>
                              </m:sSup>
                            </m:e>
                          </m:d>
                        </m:e>
                      </m:nary>
                      <m:r>
                        <a:rPr lang="en-IN" i="1" dirty="0" smtClean="0">
                          <a:solidFill>
                            <a:prstClr val="black"/>
                          </a:solidFill>
                          <a:latin typeface="Cambria Math" panose="02040503050406030204" pitchFamily="18" charset="0"/>
                        </a:rPr>
                        <m:t>(</m:t>
                      </m:r>
                      <m:r>
                        <a:rPr lang="en-IN" b="0" i="1" dirty="0" smtClean="0">
                          <a:solidFill>
                            <a:prstClr val="black"/>
                          </a:solidFill>
                          <a:latin typeface="Cambria Math" panose="02040503050406030204" pitchFamily="18" charset="0"/>
                        </a:rPr>
                        <m:t>1</m:t>
                      </m:r>
                      <m:r>
                        <a:rPr lang="en-IN" b="0" i="1" dirty="0" smtClean="0">
                          <a:solidFill>
                            <a:prstClr val="black"/>
                          </a:solidFill>
                          <a:latin typeface="Cambria Math" panose="02040503050406030204" pitchFamily="18" charset="0"/>
                        </a:rPr>
                        <m:t>)</m:t>
                      </m:r>
                    </m:oMath>
                  </m:oMathPara>
                </a14:m>
                <a:endParaRPr lang="en-IN" dirty="0"/>
              </a:p>
            </p:txBody>
          </p:sp>
        </mc:Choice>
        <mc:Fallback xmlns="">
          <p:sp>
            <p:nvSpPr>
              <p:cNvPr id="15" name="Rectangle 14"/>
              <p:cNvSpPr>
                <a:spLocks noRot="1" noChangeAspect="1" noMove="1" noResize="1" noEditPoints="1" noAdjustHandles="1" noChangeArrowheads="1" noChangeShapeType="1" noTextEdit="1"/>
              </p:cNvSpPr>
              <p:nvPr/>
            </p:nvSpPr>
            <p:spPr>
              <a:xfrm>
                <a:off x="126611" y="3235606"/>
                <a:ext cx="3711016" cy="78451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219816" y="3470198"/>
                <a:ext cx="3705565" cy="622030"/>
              </a:xfrm>
              <a:prstGeom prst="rect">
                <a:avLst/>
              </a:prstGeom>
              <a:ln w="76200">
                <a:noFill/>
              </a:ln>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𝜃</m:t>
                          </m:r>
                        </m:sub>
                      </m:sSub>
                      <m:d>
                        <m:d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prstClr val="black"/>
                                  </a:solidFill>
                                  <a:effectLst/>
                                  <a:uLnTx/>
                                  <a:uFillTx/>
                                  <a:latin typeface="Cambria Math"/>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𝐶𝐺𝑃𝐴</m:t>
                              </m:r>
                              <m:r>
                                <a:rPr lang="en-IN" sz="1800" i="1">
                                  <a:solidFill>
                                    <a:prstClr val="black"/>
                                  </a:solidFill>
                                  <a:latin typeface="Cambria Math" panose="02040503050406030204" pitchFamily="18" charset="0"/>
                                </a:rPr>
                                <m:t> + </m:t>
                              </m:r>
                              <m:r>
                                <a:rPr lang="en-IN" sz="1800" i="1">
                                  <a:solidFill>
                                    <a:prstClr val="black"/>
                                  </a:solidFill>
                                  <a:latin typeface="Cambria Math" panose="02040503050406030204" pitchFamily="18" charset="0"/>
                                </a:rPr>
                                <m:t>0</m:t>
                              </m:r>
                              <m:r>
                                <a:rPr lang="en-IN" sz="1800" i="1">
                                  <a:solidFill>
                                    <a:prstClr val="black"/>
                                  </a:solidFill>
                                  <a:latin typeface="Cambria Math" panose="02040503050406030204" pitchFamily="18" charset="0"/>
                                </a:rPr>
                                <m:t>.</m:t>
                              </m:r>
                              <m:r>
                                <a:rPr lang="en-IN" sz="1800" i="1">
                                  <a:solidFill>
                                    <a:prstClr val="black"/>
                                  </a:solidFill>
                                  <a:latin typeface="Cambria Math" panose="02040503050406030204" pitchFamily="18" charset="0"/>
                                </a:rPr>
                                <m:t>5</m:t>
                              </m:r>
                              <m:r>
                                <a:rPr lang="en-IN" sz="1800" i="1">
                                  <a:solidFill>
                                    <a:prstClr val="black"/>
                                  </a:solidFill>
                                  <a:latin typeface="Cambria Math" panose="02040503050406030204" pitchFamily="18" charset="0"/>
                                </a:rPr>
                                <m:t> </m:t>
                              </m:r>
                              <m:r>
                                <a:rPr lang="en-IN" sz="1800" i="1">
                                  <a:solidFill>
                                    <a:prstClr val="black"/>
                                  </a:solidFill>
                                  <a:latin typeface="Cambria Math" panose="02040503050406030204" pitchFamily="18" charset="0"/>
                                </a:rPr>
                                <m:t>𝐼𝑄</m:t>
                              </m:r>
                              <m:r>
                                <a:rPr lang="en-IN" sz="1800" i="1">
                                  <a:solidFill>
                                    <a:prstClr val="black"/>
                                  </a:solidFill>
                                  <a:latin typeface="Cambria Math" panose="02040503050406030204" pitchFamily="18" charset="0"/>
                                </a:rPr>
                                <m:t> )</m:t>
                              </m:r>
                            </m:sup>
                          </m:sSup>
                        </m:den>
                      </m:f>
                    </m:oMath>
                  </m:oMathPara>
                </a14:m>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5219816" y="3470198"/>
                <a:ext cx="3705565" cy="622030"/>
              </a:xfrm>
              <a:prstGeom prst="rect">
                <a:avLst/>
              </a:prstGeom>
              <a:blipFill>
                <a:blip r:embed="rId9"/>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624366" y="5209126"/>
                <a:ext cx="2301015" cy="1094659"/>
              </a:xfrm>
              <a:prstGeom prst="rect">
                <a:avLst/>
              </a:prstGeom>
              <a:noFill/>
            </p:spPr>
            <p:txBody>
              <a:bodyPr wrap="none" rtlCol="0">
                <a:spAutoFit/>
              </a:bodyPr>
              <a:lstStyle/>
              <a:p>
                <a:pPr algn="ctr"/>
                <a:r>
                  <a:rPr lang="en-IN" dirty="0" smtClean="0"/>
                  <a:t>Approx. : New weights </a:t>
                </a:r>
              </a:p>
              <a:p>
                <a:pPr algn="ct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i="1">
                            <a:solidFill>
                              <a:prstClr val="black"/>
                            </a:solidFill>
                            <a:latin typeface="Cambria Math" panose="02040503050406030204" pitchFamily="18" charset="0"/>
                          </a:rPr>
                          <m:t>0</m:t>
                        </m:r>
                      </m:sub>
                    </m:sSub>
                  </m:oMath>
                </a14:m>
                <a:r>
                  <a:rPr lang="en-IN" dirty="0" smtClean="0"/>
                  <a:t> = 0.4</a:t>
                </a:r>
              </a:p>
              <a:p>
                <a:pPr algn="ct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1</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𝐶𝐺𝑃𝐴</m:t>
                        </m:r>
                      </m:sub>
                    </m:sSub>
                    <m:r>
                      <a:rPr lang="en-IN" b="0" i="1" smtClean="0">
                        <a:solidFill>
                          <a:prstClr val="black"/>
                        </a:solidFill>
                        <a:latin typeface="Cambria Math" panose="02040503050406030204" pitchFamily="18" charset="0"/>
                      </a:rPr>
                      <m:t>=</m:t>
                    </m:r>
                  </m:oMath>
                </a14:m>
                <a:r>
                  <a:rPr lang="en-IN" dirty="0" smtClean="0"/>
                  <a:t>-0.4</a:t>
                </a:r>
              </a:p>
              <a:p>
                <a:pPr algn="ct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𝜃</m:t>
                          </m:r>
                        </m:e>
                        <m:sub>
                          <m:r>
                            <a:rPr lang="en-IN" b="0" i="1" smtClean="0">
                              <a:solidFill>
                                <a:prstClr val="black"/>
                              </a:solidFill>
                              <a:latin typeface="Cambria Math" panose="02040503050406030204" pitchFamily="18" charset="0"/>
                            </a:rPr>
                            <m:t>2</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𝐼𝑄</m:t>
                          </m:r>
                          <m:r>
                            <a:rPr lang="en-IN" b="0" i="1" smtClean="0">
                              <a:solidFill>
                                <a:prstClr val="black"/>
                              </a:solidFill>
                              <a:latin typeface="Cambria Math" panose="02040503050406030204" pitchFamily="18" charset="0"/>
                            </a:rPr>
                            <m:t> </m:t>
                          </m:r>
                        </m:sub>
                      </m:sSub>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0</m:t>
                      </m:r>
                      <m:r>
                        <a:rPr lang="en-IN" b="0" i="1" smtClean="0">
                          <a:solidFill>
                            <a:prstClr val="black"/>
                          </a:solidFill>
                          <a:latin typeface="Cambria Math" panose="02040503050406030204" pitchFamily="18" charset="0"/>
                        </a:rPr>
                        <m:t>.</m:t>
                      </m:r>
                      <m:r>
                        <a:rPr lang="en-IN" b="0" i="1" smtClean="0">
                          <a:solidFill>
                            <a:prstClr val="black"/>
                          </a:solidFill>
                          <a:latin typeface="Cambria Math" panose="02040503050406030204" pitchFamily="18" charset="0"/>
                        </a:rPr>
                        <m:t>6</m:t>
                      </m:r>
                    </m:oMath>
                  </m:oMathPara>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6624366" y="5209126"/>
                <a:ext cx="2301015" cy="1094659"/>
              </a:xfrm>
              <a:prstGeom prst="rect">
                <a:avLst/>
              </a:prstGeom>
              <a:blipFill>
                <a:blip r:embed="rId10"/>
                <a:stretch>
                  <a:fillRect l="-1326" t="-1676" r="-796" b="-1676"/>
                </a:stretch>
              </a:blipFill>
            </p:spPr>
            <p:txBody>
              <a:bodyPr/>
              <a:lstStyle/>
              <a:p>
                <a:r>
                  <a:rPr lang="en-IN">
                    <a:noFill/>
                  </a:rPr>
                  <a:t> </a:t>
                </a:r>
              </a:p>
            </p:txBody>
          </p:sp>
        </mc:Fallback>
      </mc:AlternateContent>
    </p:spTree>
    <p:extLst>
      <p:ext uri="{BB962C8B-B14F-4D97-AF65-F5344CB8AC3E}">
        <p14:creationId xmlns:p14="http://schemas.microsoft.com/office/powerpoint/2010/main" val="42012200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33"/>
          <p:cNvSpPr txBox="1">
            <a:spLocks noGrp="1"/>
          </p:cNvSpPr>
          <p:nvPr>
            <p:ph type="title"/>
          </p:nvPr>
        </p:nvSpPr>
        <p:spPr>
          <a:xfrm>
            <a:off x="76200" y="642938"/>
            <a:ext cx="8229600" cy="4873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dirty="0" smtClean="0"/>
              <a:t>Classification </a:t>
            </a:r>
            <a:r>
              <a:rPr lang="en-US" dirty="0"/>
              <a:t>Example</a:t>
            </a:r>
            <a:endParaRPr dirty="0"/>
          </a:p>
        </p:txBody>
      </p:sp>
      <p:sp>
        <p:nvSpPr>
          <p:cNvPr id="872" name="Google Shape;872;p33"/>
          <p:cNvSpPr txBox="1">
            <a:spLocks noGrp="1"/>
          </p:cNvSpPr>
          <p:nvPr>
            <p:ph type="body" idx="1"/>
          </p:nvPr>
        </p:nvSpPr>
        <p:spPr>
          <a:xfrm>
            <a:off x="457200" y="1447800"/>
            <a:ext cx="8229600" cy="4144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400"/>
              <a:buFont typeface="Arial"/>
              <a:buChar char="•"/>
            </a:pPr>
            <a:r>
              <a:rPr lang="en-US" sz="2400" dirty="0"/>
              <a:t>Apply a prediction function to a feature representation of the image to get the desired output:</a:t>
            </a:r>
            <a:br>
              <a:rPr lang="en-US" sz="2400" dirty="0"/>
            </a:br>
            <a:endParaRPr sz="2400" dirty="0"/>
          </a:p>
          <a:p>
            <a:pPr marL="342900" lvl="0" indent="-342900" algn="l" rtl="0">
              <a:spcBef>
                <a:spcPts val="1200"/>
              </a:spcBef>
              <a:spcAft>
                <a:spcPts val="0"/>
              </a:spcAft>
              <a:buClr>
                <a:srgbClr val="0000FF"/>
              </a:buClr>
              <a:buSzPts val="2400"/>
              <a:buFont typeface="Arial"/>
              <a:buNone/>
            </a:pPr>
            <a:r>
              <a:rPr lang="en-US" sz="2400" dirty="0">
                <a:solidFill>
                  <a:srgbClr val="0000FF"/>
                </a:solidFill>
              </a:rPr>
              <a:t>			</a:t>
            </a:r>
            <a:r>
              <a:rPr lang="en-US" sz="6000" dirty="0">
                <a:solidFill>
                  <a:srgbClr val="0000FF"/>
                </a:solidFill>
              </a:rPr>
              <a:t>f(    ) = “apple”</a:t>
            </a:r>
            <a:endParaRPr dirty="0"/>
          </a:p>
          <a:p>
            <a:pPr marL="342900" lvl="0" indent="-342900" algn="l" rtl="0">
              <a:spcBef>
                <a:spcPts val="1200"/>
              </a:spcBef>
              <a:spcAft>
                <a:spcPts val="0"/>
              </a:spcAft>
              <a:buClr>
                <a:srgbClr val="0000FF"/>
              </a:buClr>
              <a:buSzPts val="6000"/>
              <a:buFont typeface="Arial"/>
              <a:buNone/>
            </a:pPr>
            <a:r>
              <a:rPr lang="en-US" sz="6000" dirty="0">
                <a:solidFill>
                  <a:srgbClr val="0000FF"/>
                </a:solidFill>
              </a:rPr>
              <a:t>			f(    ) = “tomato”</a:t>
            </a:r>
            <a:endParaRPr dirty="0"/>
          </a:p>
          <a:p>
            <a:pPr marL="342900" lvl="0" indent="-342900" algn="l" rtl="0">
              <a:spcBef>
                <a:spcPts val="1200"/>
              </a:spcBef>
              <a:spcAft>
                <a:spcPts val="0"/>
              </a:spcAft>
              <a:buClr>
                <a:srgbClr val="0000FF"/>
              </a:buClr>
              <a:buSzPts val="6000"/>
              <a:buFont typeface="Arial"/>
              <a:buNone/>
            </a:pPr>
            <a:r>
              <a:rPr lang="en-US" sz="6000" dirty="0">
                <a:solidFill>
                  <a:srgbClr val="0000FF"/>
                </a:solidFill>
              </a:rPr>
              <a:t>			f(    ) = “cow”</a:t>
            </a:r>
            <a:endParaRPr dirty="0"/>
          </a:p>
          <a:p>
            <a:pPr marL="342900" lvl="0" indent="-342900" algn="l" rtl="0">
              <a:spcBef>
                <a:spcPts val="640"/>
              </a:spcBef>
              <a:spcAft>
                <a:spcPts val="0"/>
              </a:spcAft>
              <a:buClr>
                <a:schemeClr val="dk1"/>
              </a:buClr>
              <a:buSzPts val="3200"/>
              <a:buFont typeface="Arial"/>
              <a:buNone/>
            </a:pPr>
            <a:endParaRPr sz="6000" dirty="0">
              <a:solidFill>
                <a:srgbClr val="0000FF"/>
              </a:solidFill>
            </a:endParaRPr>
          </a:p>
          <a:p>
            <a:pPr marL="342900" lvl="0" indent="-342900" algn="l" rtl="0">
              <a:spcBef>
                <a:spcPts val="640"/>
              </a:spcBef>
              <a:spcAft>
                <a:spcPts val="0"/>
              </a:spcAft>
              <a:buClr>
                <a:schemeClr val="dk1"/>
              </a:buClr>
              <a:buSzPts val="3200"/>
              <a:buFont typeface="Arial"/>
              <a:buNone/>
            </a:pPr>
            <a:endParaRPr sz="6000" dirty="0">
              <a:solidFill>
                <a:srgbClr val="0000FF"/>
              </a:solidFill>
            </a:endParaRPr>
          </a:p>
          <a:p>
            <a:pPr marL="342900" lvl="0" indent="-342900" algn="l" rtl="0">
              <a:spcBef>
                <a:spcPts val="640"/>
              </a:spcBef>
              <a:spcAft>
                <a:spcPts val="0"/>
              </a:spcAft>
              <a:buClr>
                <a:schemeClr val="dk1"/>
              </a:buClr>
              <a:buSzPts val="3200"/>
              <a:buFont typeface="Arial"/>
              <a:buNone/>
            </a:pPr>
            <a:endParaRPr sz="6000" dirty="0">
              <a:solidFill>
                <a:srgbClr val="0000FF"/>
              </a:solidFill>
            </a:endParaRPr>
          </a:p>
        </p:txBody>
      </p:sp>
      <p:pic>
        <p:nvPicPr>
          <p:cNvPr id="873" name="Google Shape;873;p33"/>
          <p:cNvPicPr preferRelativeResize="0"/>
          <p:nvPr/>
        </p:nvPicPr>
        <p:blipFill rotWithShape="1">
          <a:blip r:embed="rId3">
            <a:alphaModFix/>
          </a:blip>
          <a:srcRect/>
          <a:stretch/>
        </p:blipFill>
        <p:spPr>
          <a:xfrm>
            <a:off x="2812746" y="2895600"/>
            <a:ext cx="762000" cy="749300"/>
          </a:xfrm>
          <a:prstGeom prst="rect">
            <a:avLst/>
          </a:prstGeom>
          <a:noFill/>
          <a:ln>
            <a:noFill/>
          </a:ln>
        </p:spPr>
      </p:pic>
      <p:pic>
        <p:nvPicPr>
          <p:cNvPr id="874" name="Google Shape;874;p33"/>
          <p:cNvPicPr preferRelativeResize="0"/>
          <p:nvPr/>
        </p:nvPicPr>
        <p:blipFill rotWithShape="1">
          <a:blip r:embed="rId4">
            <a:alphaModFix/>
          </a:blip>
          <a:srcRect/>
          <a:stretch/>
        </p:blipFill>
        <p:spPr>
          <a:xfrm>
            <a:off x="2806718" y="3962400"/>
            <a:ext cx="774700" cy="749300"/>
          </a:xfrm>
          <a:prstGeom prst="rect">
            <a:avLst/>
          </a:prstGeom>
          <a:noFill/>
          <a:ln>
            <a:noFill/>
          </a:ln>
        </p:spPr>
      </p:pic>
      <p:pic>
        <p:nvPicPr>
          <p:cNvPr id="875" name="Google Shape;875;p33"/>
          <p:cNvPicPr preferRelativeResize="0"/>
          <p:nvPr/>
        </p:nvPicPr>
        <p:blipFill rotWithShape="1">
          <a:blip r:embed="rId5">
            <a:alphaModFix/>
          </a:blip>
          <a:srcRect/>
          <a:stretch/>
        </p:blipFill>
        <p:spPr>
          <a:xfrm>
            <a:off x="2806718" y="5029200"/>
            <a:ext cx="774700" cy="762000"/>
          </a:xfrm>
          <a:prstGeom prst="rect">
            <a:avLst/>
          </a:prstGeom>
          <a:noFill/>
          <a:ln>
            <a:noFill/>
          </a:ln>
        </p:spPr>
      </p:pic>
      <p:sp>
        <p:nvSpPr>
          <p:cNvPr id="876" name="Google Shape;876;p33"/>
          <p:cNvSpPr txBox="1"/>
          <p:nvPr/>
        </p:nvSpPr>
        <p:spPr>
          <a:xfrm>
            <a:off x="76200" y="6551612"/>
            <a:ext cx="1812925"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L. Lazebnik</a:t>
            </a:r>
            <a:endParaRPr sz="1200">
              <a:solidFill>
                <a:srgbClr val="A5A5A5"/>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29" y="149738"/>
            <a:ext cx="7886700" cy="1325563"/>
          </a:xfrm>
        </p:spPr>
        <p:txBody>
          <a:bodyPr>
            <a:normAutofit/>
          </a:bodyPr>
          <a:lstStyle/>
          <a:p>
            <a:r>
              <a:rPr lang="en-US" sz="2400" b="1" dirty="0" smtClean="0"/>
              <a:t>Logistic Regression – Inference &amp; Interpretation</a:t>
            </a:r>
            <a:endParaRPr lang="en-IN" sz="2400" b="1" dirty="0"/>
          </a:p>
        </p:txBody>
      </p:sp>
      <p:pic>
        <p:nvPicPr>
          <p:cNvPr id="8" name="Picture 7"/>
          <p:cNvPicPr>
            <a:picLocks noChangeAspect="1"/>
          </p:cNvPicPr>
          <p:nvPr/>
        </p:nvPicPr>
        <p:blipFill>
          <a:blip r:embed="rId3"/>
          <a:stretch>
            <a:fillRect/>
          </a:stretch>
        </p:blipFill>
        <p:spPr>
          <a:xfrm>
            <a:off x="184615" y="1489588"/>
            <a:ext cx="3410133" cy="1634612"/>
          </a:xfrm>
          <a:prstGeom prst="rect">
            <a:avLst/>
          </a:prstGeom>
        </p:spPr>
      </p:pic>
      <p:sp>
        <p:nvSpPr>
          <p:cNvPr id="11" name="TextBox 10"/>
          <p:cNvSpPr txBox="1"/>
          <p:nvPr/>
        </p:nvSpPr>
        <p:spPr>
          <a:xfrm>
            <a:off x="5410200" y="1513400"/>
            <a:ext cx="3118931"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Assume</a:t>
            </a:r>
            <a:r>
              <a:rPr kumimoji="0" lang="en-US" sz="1600" b="1" i="0" u="none" strike="noStrike" kern="1200" cap="none" spc="0" normalizeH="0" noProof="0" dirty="0" smtClean="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0.4+0.3CGPA-0.45IQ</a:t>
            </a:r>
            <a:endParaRPr kumimoji="0" lang="en-IN"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5381625" y="2045284"/>
            <a:ext cx="3780137" cy="73866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Predict the Job offered for a candidate : (5,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6</a:t>
            </a: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h(x) = 0.31</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Y-Predicted = 0  / No</a:t>
            </a:r>
            <a:endPar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tangle 2"/>
          <p:cNvSpPr/>
          <p:nvPr/>
        </p:nvSpPr>
        <p:spPr>
          <a:xfrm>
            <a:off x="184615" y="4572000"/>
            <a:ext cx="8959385" cy="15696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Note :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The </a:t>
            </a:r>
            <a:r>
              <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exponential function of the regression coefficient (</a:t>
            </a:r>
            <a:r>
              <a:rPr kumimoji="0" lang="en-IN" sz="1600" b="0" i="1"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e</a:t>
            </a:r>
            <a:r>
              <a:rPr kumimoji="0" lang="en-IN" sz="1600" b="0" i="1" u="none" strike="noStrike" kern="1200" cap="none" spc="0" normalizeH="0" baseline="30000" noProof="0" dirty="0" err="1" smtClean="0">
                <a:ln>
                  <a:noFill/>
                </a:ln>
                <a:solidFill>
                  <a:srgbClr val="000000"/>
                </a:solidFill>
                <a:effectLst/>
                <a:uLnTx/>
                <a:uFillTx/>
                <a:latin typeface="Times New Roman" panose="02020603050405020304" pitchFamily="18" charset="0"/>
                <a:ea typeface="+mn-ea"/>
                <a:cs typeface="+mn-cs"/>
              </a:rPr>
              <a:t>w-cpga</a:t>
            </a: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 </a:t>
            </a:r>
            <a:r>
              <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is the odds ratio associated with a one-unit increase in the </a:t>
            </a:r>
            <a:r>
              <a:rPr kumimoji="0" lang="en-IN"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cgpa</a:t>
            </a:r>
            <a:r>
              <a:rPr kumimoji="0" lang="en-IN"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 The odd of being offered with job increase by a factor of 1.35 for every unit increase in the CGPA [</a:t>
            </a:r>
            <a:r>
              <a:rPr kumimoji="0" lang="en-US"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np.exp</a:t>
            </a: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r>
              <a:rPr kumimoji="0" lang="en-US" sz="1600" b="0"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mn-cs"/>
              </a:rPr>
              <a:t>model.params</a:t>
            </a:r>
            <a:r>
              <a:rPr kumimoji="0" lang="en-US" sz="16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221134601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Logistic regression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676400"/>
                <a:ext cx="7296150" cy="3638550"/>
              </a:xfrm>
            </p:spPr>
            <p:txBody>
              <a:bodyPr>
                <a:normAutofit fontScale="62500" lnSpcReduction="20000"/>
              </a:bodyPr>
              <a:lstStyle/>
              <a:p>
                <a:r>
                  <a:rPr lang="en-US" sz="3450" b="1" dirty="0">
                    <a:solidFill>
                      <a:srgbClr val="0070C0"/>
                    </a:solidFill>
                  </a:rPr>
                  <a:t>Model</a:t>
                </a:r>
                <a:endParaRPr lang="en-US" sz="2400" b="1" dirty="0">
                  <a:solidFill>
                    <a:srgbClr val="0070C0"/>
                  </a:solidFill>
                </a:endParaRPr>
              </a:p>
              <a:p>
                <a:pPr marL="0" indent="0" algn="ctr">
                  <a:buNone/>
                </a:pP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a:rPr>
                        </m:ctrlPr>
                      </m:dPr>
                      <m:e>
                        <m:r>
                          <a:rPr lang="en-US" sz="2400" i="1" dirty="0">
                            <a:latin typeface="Cambria Math" panose="02040503050406030204" pitchFamily="18" charset="0"/>
                          </a:rPr>
                          <m:t>𝑌</m:t>
                        </m:r>
                        <m:r>
                          <a:rPr lang="en-US" sz="2400" i="1" dirty="0">
                            <a:latin typeface="Cambria Math" panose="02040503050406030204" pitchFamily="18" charset="0"/>
                          </a:rPr>
                          <m:t>=</m:t>
                        </m:r>
                        <m:r>
                          <a:rPr lang="en-US" sz="2400" i="1" dirty="0">
                            <a:latin typeface="Cambria Math" panose="02040503050406030204" pitchFamily="18" charset="0"/>
                          </a:rPr>
                          <m:t>1</m:t>
                        </m:r>
                      </m:e>
                      <m:e>
                        <m:sSub>
                          <m:sSubPr>
                            <m:ctrlPr>
                              <a:rPr lang="en-US" sz="2400" i="1" dirty="0">
                                <a:latin typeface="Cambria Math"/>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2</m:t>
                            </m:r>
                          </m:sub>
                        </m:sSub>
                        <m:r>
                          <a:rPr lang="en-US" sz="2400" i="1" dirty="0">
                            <a:latin typeface="Cambria Math" panose="02040503050406030204" pitchFamily="18" charset="0"/>
                          </a:rPr>
                          <m:t>, ⋯, </m:t>
                        </m:r>
                        <m:sSub>
                          <m:sSubPr>
                            <m:ctrlPr>
                              <a:rPr lang="en-US" sz="2400" i="1" dirty="0">
                                <a:latin typeface="Cambria Math"/>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𝑛</m:t>
                            </m:r>
                          </m:sub>
                        </m:sSub>
                      </m:e>
                    </m:d>
                    <m:r>
                      <a:rPr lang="en-US" sz="2400" i="1" dirty="0">
                        <a:latin typeface="Cambria Math" panose="02040503050406030204" pitchFamily="18" charset="0"/>
                        <a:ea typeface="Cambria Math" panose="02040503050406030204" pitchFamily="18" charset="0"/>
                      </a:rPr>
                      <m:t>=</m:t>
                    </m:r>
                    <m:f>
                      <m:fPr>
                        <m:ctrlPr>
                          <a:rPr lang="en-US" sz="2400" i="1" dirty="0">
                            <a:latin typeface="Cambria Math"/>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1</m:t>
                        </m:r>
                      </m:num>
                      <m:den>
                        <m:r>
                          <a:rPr lang="en-US" sz="2400" i="1" dirty="0">
                            <a:latin typeface="Cambria Math" panose="02040503050406030204" pitchFamily="18" charset="0"/>
                            <a:ea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𝑒</m:t>
                            </m:r>
                          </m:e>
                          <m:sup>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𝜃</m:t>
                                </m:r>
                              </m:e>
                              <m:sup>
                                <m:r>
                                  <a:rPr lang="en-US" sz="2400" i="1" dirty="0">
                                    <a:latin typeface="Cambria Math" panose="02040503050406030204" pitchFamily="18" charset="0"/>
                                    <a:ea typeface="Cambria Math" panose="02040503050406030204" pitchFamily="18" charset="0"/>
                                  </a:rPr>
                                  <m:t>⊤</m:t>
                                </m:r>
                              </m:sup>
                            </m:sSup>
                            <m:r>
                              <a:rPr lang="en-US" sz="2400" i="1" dirty="0">
                                <a:latin typeface="Cambria Math" panose="02040503050406030204" pitchFamily="18" charset="0"/>
                                <a:ea typeface="Cambria Math" panose="02040503050406030204" pitchFamily="18" charset="0"/>
                              </a:rPr>
                              <m:t>𝑥</m:t>
                            </m:r>
                          </m:sup>
                        </m:sSup>
                      </m:den>
                    </m:f>
                  </m:oMath>
                </a14:m>
                <a:r>
                  <a:rPr lang="en-US" sz="2400" dirty="0">
                    <a:ea typeface="Cambria Math" panose="02040503050406030204" pitchFamily="18" charset="0"/>
                  </a:rPr>
                  <a:t> </a:t>
                </a:r>
              </a:p>
              <a:p>
                <a:r>
                  <a:rPr lang="en-US" sz="345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nary>
                        <m:naryPr>
                          <m:chr m:val="∑"/>
                          <m:ctrlPr>
                            <a:rPr lang="en-US" sz="2400" i="1" dirty="0">
                              <a:latin typeface="Cambria Math"/>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r>
                            <a:rPr lang="en-US" sz="2400" i="1" dirty="0">
                              <a:latin typeface="Cambria Math" panose="02040503050406030204" pitchFamily="18" charset="0"/>
                            </a:rPr>
                            <m:t>(</m:t>
                          </m:r>
                          <m:sSup>
                            <m:sSupPr>
                              <m:ctrlPr>
                                <a:rPr lang="en-US" sz="2400" i="1" dirty="0">
                                  <a:latin typeface="Cambria Math"/>
                                </a:rPr>
                              </m:ctrlPr>
                            </m:sSupPr>
                            <m:e>
                              <m:r>
                                <a:rPr lang="en-US" sz="2400" i="1" dirty="0">
                                  <a:latin typeface="Cambria Math" panose="02040503050406030204" pitchFamily="18" charset="0"/>
                                </a:rPr>
                                <m:t>𝑥</m:t>
                              </m:r>
                            </m:e>
                            <m:sup>
                              <m:d>
                                <m:dPr>
                                  <m:ctrlPr>
                                    <a:rPr lang="en-US" sz="2400" i="1" dirty="0">
                                      <a:latin typeface="Cambria Math"/>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r>
                        <a:rPr lang="en-US" sz="2400" dirty="0">
                          <a:latin typeface="Cambria Math" panose="02040503050406030204" pitchFamily="18" charset="0"/>
                        </a:rPr>
                        <m:t>         </m:t>
                      </m:r>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d>
                        <m:dPr>
                          <m:begChr m:val="{"/>
                          <m:endChr m:val=""/>
                          <m:ctrlPr>
                            <a:rPr lang="en-US" sz="2400" i="1" dirty="0">
                              <a:latin typeface="Cambria Math"/>
                            </a:rPr>
                          </m:ctrlPr>
                        </m:dPr>
                        <m:e>
                          <m:eqArr>
                            <m:eqArrPr>
                              <m:ctrlPr>
                                <a:rPr lang="en-US" sz="2400" i="1" dirty="0">
                                  <a:latin typeface="Cambria Math"/>
                                </a:rPr>
                              </m:ctrlPr>
                            </m:eqArrPr>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a:rPr>
                                  </m:ctrlPr>
                                </m:dPr>
                                <m:e>
                                  <m:sSub>
                                    <m:sSubPr>
                                      <m:ctrlPr>
                                        <a:rPr lang="en-US" sz="2400" i="1" dirty="0">
                                          <a:latin typeface="Cambria Math"/>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a:rPr>
                                      </m:ctrlPr>
                                    </m:dPr>
                                    <m:e>
                                      <m:r>
                                        <a:rPr lang="en-US" sz="2400" i="1" dirty="0">
                                          <a:latin typeface="Cambria Math" panose="02040503050406030204" pitchFamily="18" charset="0"/>
                                        </a:rPr>
                                        <m:t>𝑥</m:t>
                                      </m:r>
                                    </m:e>
                                  </m:d>
                                </m:e>
                              </m:d>
                              <m:r>
                                <a:rPr lang="en-US" sz="2400"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1</m:t>
                              </m:r>
                            </m:e>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a:rPr>
                                  </m:ctrlPr>
                                </m:dPr>
                                <m:e>
                                  <m:sSub>
                                    <m:sSubPr>
                                      <m:ctrlPr>
                                        <a:rPr lang="en-US" sz="2400" i="1" dirty="0">
                                          <a:latin typeface="Cambria Math"/>
                                        </a:rPr>
                                      </m:ctrlPr>
                                    </m:sSubPr>
                                    <m:e>
                                      <m:r>
                                        <a:rPr lang="en-US" sz="2400" i="1" dirty="0">
                                          <a:latin typeface="Cambria Math" panose="02040503050406030204" pitchFamily="18" charset="0"/>
                                        </a:rPr>
                                        <m:t>1</m:t>
                                      </m:r>
                                      <m:r>
                                        <a:rPr lang="en-US" sz="2400" i="1" dirty="0">
                                          <a:latin typeface="Cambria Math" panose="02040503050406030204" pitchFamily="18" charset="0"/>
                                        </a:rPr>
                                        <m:t>−</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a:rPr>
                                      </m:ctrlPr>
                                    </m:dPr>
                                    <m:e>
                                      <m:r>
                                        <a:rPr lang="en-US" sz="2400" i="1" dirty="0">
                                          <a:latin typeface="Cambria Math" panose="02040503050406030204" pitchFamily="18" charset="0"/>
                                        </a:rPr>
                                        <m:t>𝑥</m:t>
                                      </m:r>
                                    </m:e>
                                  </m:d>
                                </m:e>
                              </m:d>
                              <m:r>
                                <a:rPr lang="en-US" sz="2400" i="1"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0</m:t>
                              </m:r>
                            </m:e>
                          </m:eqArr>
                        </m:e>
                      </m:d>
                    </m:oMath>
                  </m:oMathPara>
                </a14:m>
                <a:endParaRPr lang="en-US" sz="2400" dirty="0"/>
              </a:p>
              <a:p>
                <a:r>
                  <a:rPr lang="en-US" sz="3450" b="1" dirty="0">
                    <a:solidFill>
                      <a:srgbClr val="0070C0"/>
                    </a:solidFill>
                  </a:rPr>
                  <a:t>Learning</a:t>
                </a:r>
              </a:p>
              <a:p>
                <a:pPr marL="0" lvl="1" indent="0">
                  <a:spcBef>
                    <a:spcPts val="750"/>
                  </a:spcBef>
                  <a:buNone/>
                </a:pPr>
                <a:r>
                  <a:rPr lang="en-US" sz="2700" dirty="0"/>
                  <a:t>Gradient descent: </a:t>
                </a:r>
                <a:r>
                  <a:rPr lang="en-US" sz="2550" dirty="0"/>
                  <a:t>Repeat {</a:t>
                </a:r>
                <a14:m>
                  <m:oMath xmlns:m="http://schemas.openxmlformats.org/officeDocument/2006/math">
                    <m:sSub>
                      <m:sSubPr>
                        <m:ctrlPr>
                          <a:rPr lang="en-US" sz="2550" i="1">
                            <a:latin typeface="Cambria Math"/>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 ≔</m:t>
                    </m:r>
                    <m:sSub>
                      <m:sSubPr>
                        <m:ctrlPr>
                          <a:rPr lang="en-US" sz="2550" i="1">
                            <a:latin typeface="Cambria Math"/>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m:t>
                    </m:r>
                    <m:r>
                      <a:rPr lang="en-US" sz="2550" i="1">
                        <a:latin typeface="Cambria Math" panose="02040503050406030204" pitchFamily="18" charset="0"/>
                      </a:rPr>
                      <m:t>𝛼</m:t>
                    </m:r>
                    <m:f>
                      <m:fPr>
                        <m:ctrlPr>
                          <a:rPr lang="en-US" sz="2550" i="1">
                            <a:latin typeface="Cambria Math"/>
                          </a:rPr>
                        </m:ctrlPr>
                      </m:fPr>
                      <m:num>
                        <m:r>
                          <a:rPr lang="en-US" sz="2550" i="1">
                            <a:latin typeface="Cambria Math" panose="02040503050406030204" pitchFamily="18" charset="0"/>
                          </a:rPr>
                          <m:t>1</m:t>
                        </m:r>
                      </m:num>
                      <m:den>
                        <m:r>
                          <a:rPr lang="en-US" sz="2550" i="1">
                            <a:latin typeface="Cambria Math" panose="02040503050406030204" pitchFamily="18" charset="0"/>
                          </a:rPr>
                          <m:t>𝑚</m:t>
                        </m:r>
                      </m:den>
                    </m:f>
                    <m:nary>
                      <m:naryPr>
                        <m:chr m:val="∑"/>
                        <m:ctrlPr>
                          <a:rPr lang="en-US" sz="2550" i="1" dirty="0">
                            <a:latin typeface="Cambria Math"/>
                          </a:rPr>
                        </m:ctrlPr>
                      </m:naryPr>
                      <m:sub>
                        <m:r>
                          <m:rPr>
                            <m:brk m:alnAt="23"/>
                          </m:rPr>
                          <a:rPr lang="en-US" sz="2550" i="1" dirty="0">
                            <a:latin typeface="Cambria Math" panose="02040503050406030204" pitchFamily="18" charset="0"/>
                          </a:rPr>
                          <m:t>𝑖</m:t>
                        </m:r>
                        <m:r>
                          <a:rPr lang="en-US" sz="2550" i="1" dirty="0">
                            <a:latin typeface="Cambria Math" panose="02040503050406030204" pitchFamily="18" charset="0"/>
                          </a:rPr>
                          <m:t>=</m:t>
                        </m:r>
                        <m:r>
                          <a:rPr lang="en-US" sz="2550" i="1" dirty="0">
                            <a:latin typeface="Cambria Math" panose="02040503050406030204" pitchFamily="18" charset="0"/>
                          </a:rPr>
                          <m:t>1</m:t>
                        </m:r>
                      </m:sub>
                      <m:sup>
                        <m:r>
                          <a:rPr lang="en-US" sz="2550" i="1" dirty="0">
                            <a:latin typeface="Cambria Math" panose="02040503050406030204" pitchFamily="18" charset="0"/>
                          </a:rPr>
                          <m:t>𝑚</m:t>
                        </m:r>
                      </m:sup>
                      <m:e>
                        <m:d>
                          <m:dPr>
                            <m:ctrlPr>
                              <a:rPr lang="en-US" sz="2550" i="1" dirty="0">
                                <a:latin typeface="Cambria Math"/>
                              </a:rPr>
                            </m:ctrlPr>
                          </m:dPr>
                          <m:e>
                            <m:sSub>
                              <m:sSubPr>
                                <m:ctrlPr>
                                  <a:rPr lang="en-US" sz="2550" i="1" dirty="0">
                                    <a:latin typeface="Cambria Math"/>
                                  </a:rPr>
                                </m:ctrlPr>
                              </m:sSubPr>
                              <m:e>
                                <m:r>
                                  <a:rPr lang="en-US" sz="2550" i="1" dirty="0">
                                    <a:latin typeface="Cambria Math" panose="02040503050406030204" pitchFamily="18" charset="0"/>
                                  </a:rPr>
                                  <m:t>h</m:t>
                                </m:r>
                              </m:e>
                              <m:sub>
                                <m:r>
                                  <a:rPr lang="en-US" sz="2550" i="1" dirty="0">
                                    <a:latin typeface="Cambria Math" panose="02040503050406030204" pitchFamily="18" charset="0"/>
                                  </a:rPr>
                                  <m:t>𝜃</m:t>
                                </m:r>
                              </m:sub>
                            </m:sSub>
                            <m:d>
                              <m:dPr>
                                <m:ctrlPr>
                                  <a:rPr lang="en-US" sz="2550" i="1" dirty="0">
                                    <a:latin typeface="Cambria Math"/>
                                  </a:rPr>
                                </m:ctrlPr>
                              </m:dPr>
                              <m:e>
                                <m:sSup>
                                  <m:sSupPr>
                                    <m:ctrlPr>
                                      <a:rPr lang="en-US" sz="2550" i="1" dirty="0">
                                        <a:latin typeface="Cambria Math"/>
                                      </a:rPr>
                                    </m:ctrlPr>
                                  </m:sSupPr>
                                  <m:e>
                                    <m:r>
                                      <a:rPr lang="en-US" sz="2550" i="1" dirty="0">
                                        <a:latin typeface="Cambria Math" panose="02040503050406030204" pitchFamily="18" charset="0"/>
                                      </a:rPr>
                                      <m:t>𝑥</m:t>
                                    </m:r>
                                  </m:e>
                                  <m:sup>
                                    <m:d>
                                      <m:dPr>
                                        <m:ctrlPr>
                                          <a:rPr lang="en-US" sz="2550" i="1" dirty="0">
                                            <a:latin typeface="Cambria Math"/>
                                          </a:rPr>
                                        </m:ctrlPr>
                                      </m:dPr>
                                      <m:e>
                                        <m:r>
                                          <a:rPr lang="en-US" sz="2550" i="1" dirty="0">
                                            <a:latin typeface="Cambria Math" panose="02040503050406030204" pitchFamily="18" charset="0"/>
                                          </a:rPr>
                                          <m:t>𝑖</m:t>
                                        </m:r>
                                      </m:e>
                                    </m:d>
                                  </m:sup>
                                </m:sSup>
                              </m:e>
                            </m:d>
                            <m:r>
                              <a:rPr lang="en-US" sz="2550" i="1" dirty="0">
                                <a:latin typeface="Cambria Math" panose="02040503050406030204" pitchFamily="18" charset="0"/>
                              </a:rPr>
                              <m:t>−</m:t>
                            </m:r>
                            <m:sSup>
                              <m:sSupPr>
                                <m:ctrlPr>
                                  <a:rPr lang="en-US" sz="2550" i="1" dirty="0">
                                    <a:latin typeface="Cambria Math"/>
                                  </a:rPr>
                                </m:ctrlPr>
                              </m:sSupPr>
                              <m:e>
                                <m:r>
                                  <a:rPr lang="en-US" sz="2550" i="1" dirty="0">
                                    <a:latin typeface="Cambria Math" panose="02040503050406030204" pitchFamily="18" charset="0"/>
                                  </a:rPr>
                                  <m:t>𝑦</m:t>
                                </m:r>
                              </m:e>
                              <m:sup>
                                <m:d>
                                  <m:dPr>
                                    <m:ctrlPr>
                                      <a:rPr lang="en-US" sz="2550" i="1" dirty="0">
                                        <a:latin typeface="Cambria Math"/>
                                      </a:rPr>
                                    </m:ctrlPr>
                                  </m:dPr>
                                  <m:e>
                                    <m:r>
                                      <a:rPr lang="en-US" sz="2550" i="1" dirty="0">
                                        <a:latin typeface="Cambria Math" panose="02040503050406030204" pitchFamily="18" charset="0"/>
                                      </a:rPr>
                                      <m:t>𝑖</m:t>
                                    </m:r>
                                  </m:e>
                                </m:d>
                              </m:sup>
                            </m:sSup>
                          </m:e>
                        </m:d>
                      </m:e>
                    </m:nary>
                    <m:sSubSup>
                      <m:sSubSupPr>
                        <m:ctrlPr>
                          <a:rPr lang="en-US" sz="2550" i="1" dirty="0">
                            <a:latin typeface="Cambria Math"/>
                          </a:rPr>
                        </m:ctrlPr>
                      </m:sSubSupPr>
                      <m:e>
                        <m:r>
                          <a:rPr lang="en-US" sz="2550" i="1" dirty="0">
                            <a:latin typeface="Cambria Math" panose="02040503050406030204" pitchFamily="18" charset="0"/>
                          </a:rPr>
                          <m:t>𝑥</m:t>
                        </m:r>
                      </m:e>
                      <m:sub>
                        <m:r>
                          <a:rPr lang="en-US" sz="2550" i="1" dirty="0">
                            <a:latin typeface="Cambria Math" panose="02040503050406030204" pitchFamily="18" charset="0"/>
                          </a:rPr>
                          <m:t>𝑗</m:t>
                        </m:r>
                      </m:sub>
                      <m:sup>
                        <m:d>
                          <m:dPr>
                            <m:ctrlPr>
                              <a:rPr lang="en-US" sz="2550" i="1" dirty="0">
                                <a:latin typeface="Cambria Math"/>
                              </a:rPr>
                            </m:ctrlPr>
                          </m:dPr>
                          <m:e>
                            <m:r>
                              <a:rPr lang="en-US" sz="2550" i="1" dirty="0">
                                <a:latin typeface="Cambria Math" panose="02040503050406030204" pitchFamily="18" charset="0"/>
                              </a:rPr>
                              <m:t>𝑖</m:t>
                            </m:r>
                          </m:e>
                        </m:d>
                      </m:sup>
                    </m:sSubSup>
                  </m:oMath>
                </a14:m>
                <a:r>
                  <a:rPr lang="en-US" sz="2550" dirty="0"/>
                  <a:t>}</a:t>
                </a:r>
              </a:p>
              <a:p>
                <a:pPr marL="0" indent="0">
                  <a:buNone/>
                </a:pPr>
                <a:endParaRPr lang="en-US" sz="2850" b="1" dirty="0">
                  <a:solidFill>
                    <a:srgbClr val="0070C0"/>
                  </a:solidFill>
                </a:endParaRPr>
              </a:p>
              <a:p>
                <a:r>
                  <a:rPr lang="en-US" sz="3450" b="1" dirty="0">
                    <a:solidFill>
                      <a:srgbClr val="0070C0"/>
                    </a:solidFill>
                  </a:rPr>
                  <a:t>Inference</a:t>
                </a:r>
                <a:endParaRPr lang="en-US" sz="2400" b="1" dirty="0">
                  <a:solidFill>
                    <a:srgbClr val="0070C0"/>
                  </a:solidFill>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400" i="1" dirty="0">
                              <a:latin typeface="Cambria Math"/>
                            </a:rPr>
                          </m:ctrlPr>
                        </m:accPr>
                        <m:e>
                          <m:r>
                            <a:rPr lang="en-US" sz="2400" i="1" dirty="0">
                              <a:latin typeface="Cambria Math" panose="02040503050406030204" pitchFamily="18" charset="0"/>
                            </a:rPr>
                            <m:t>𝑌</m:t>
                          </m:r>
                        </m:e>
                      </m:acc>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a:rPr>
                          </m:ctrlPr>
                        </m:dPr>
                        <m:e>
                          <m:sSup>
                            <m:sSupPr>
                              <m:ctrlPr>
                                <a:rPr lang="en-US" sz="2400" i="1" dirty="0">
                                  <a:latin typeface="Cambria Math"/>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e>
                      </m:d>
                      <m:r>
                        <a:rPr lang="en-US" sz="2400" i="1" dirty="0">
                          <a:latin typeface="Cambria Math" panose="02040503050406030204" pitchFamily="18" charset="0"/>
                        </a:rPr>
                        <m:t>=</m:t>
                      </m:r>
                      <m:f>
                        <m:fPr>
                          <m:ctrlPr>
                            <a:rPr lang="en-US" sz="2400" i="1" dirty="0">
                              <a:latin typeface="Cambria Math"/>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r>
                            <a:rPr lang="en-US" sz="2400" i="1" dirty="0">
                              <a:latin typeface="Cambria Math" panose="02040503050406030204" pitchFamily="18" charset="0"/>
                            </a:rPr>
                            <m:t>+</m:t>
                          </m:r>
                          <m:sSup>
                            <m:sSupPr>
                              <m:ctrlPr>
                                <a:rPr lang="en-US" sz="2400" i="1" dirty="0">
                                  <a:latin typeface="Cambria Math"/>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sSup>
                                <m:sSupPr>
                                  <m:ctrlPr>
                                    <a:rPr lang="en-US" sz="2400" i="1" dirty="0">
                                      <a:latin typeface="Cambria Math"/>
                                    </a:rPr>
                                  </m:ctrlPr>
                                </m:sSupPr>
                                <m:e>
                                  <m:r>
                                    <a:rPr lang="en-US" sz="2400" i="1" dirty="0">
                                      <a:latin typeface="Cambria Math" panose="02040503050406030204" pitchFamily="18" charset="0"/>
                                    </a:rPr>
                                    <m:t>𝜃</m:t>
                                  </m:r>
                                </m:e>
                                <m:sup>
                                  <m:r>
                                    <a:rPr lang="en-US" sz="2400" i="1" dirty="0">
                                      <a:latin typeface="Cambria Math" panose="02040503050406030204" pitchFamily="18" charset="0"/>
                                    </a:rPr>
                                    <m:t>⊤</m:t>
                                  </m:r>
                                </m:sup>
                              </m:sSup>
                              <m:sSup>
                                <m:sSupPr>
                                  <m:ctrlPr>
                                    <a:rPr lang="en-US" sz="2400" i="1" dirty="0">
                                      <a:latin typeface="Cambria Math"/>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sup>
                          </m:sSup>
                        </m:den>
                      </m:f>
                    </m:oMath>
                  </m:oMathPara>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676400"/>
                <a:ext cx="7296150" cy="3638550"/>
              </a:xfrm>
              <a:blipFill rotWithShape="0">
                <a:blip r:embed="rId3"/>
                <a:stretch>
                  <a:fillRect l="-1003" t="-2848"/>
                </a:stretch>
              </a:blipFill>
            </p:spPr>
            <p:txBody>
              <a:bodyPr/>
              <a:lstStyle/>
              <a:p>
                <a:r>
                  <a:rPr lang="en-IN">
                    <a:noFill/>
                  </a:rPr>
                  <a:t> </a:t>
                </a:r>
              </a:p>
            </p:txBody>
          </p:sp>
        </mc:Fallback>
      </mc:AlternateContent>
      <p:sp>
        <p:nvSpPr>
          <p:cNvPr id="5" name="Rectangle 4"/>
          <p:cNvSpPr/>
          <p:nvPr/>
        </p:nvSpPr>
        <p:spPr>
          <a:xfrm>
            <a:off x="228600" y="5327997"/>
            <a:ext cx="8915400" cy="129266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Note:</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σ(t</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 &lt; 0.5 when t &lt; 0, and σ(t) ≥ 0.5 when t ≥ 0, so a Logistic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model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predicts 1 if </a:t>
            </a:r>
            <a:r>
              <a:rPr kumimoji="0" lang="en-IN" sz="1200" b="0" i="0" u="none" strike="noStrike" kern="1200" cap="none" spc="0" normalizeH="0" baseline="0" noProof="0" dirty="0" err="1" smtClean="0">
                <a:ln>
                  <a:noFill/>
                </a:ln>
                <a:solidFill>
                  <a:prstClr val="black"/>
                </a:solidFill>
                <a:effectLst/>
                <a:uLnTx/>
                <a:uFillTx/>
                <a:latin typeface="Tahoma" charset="0"/>
                <a:ea typeface="+mn-ea"/>
                <a:cs typeface="+mn-cs"/>
              </a:rPr>
              <a:t>xTθ</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is positive, and 0 if it is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negative</a:t>
            </a:r>
          </a:p>
          <a:p>
            <a:pPr marL="171450" marR="0" lvl="0" indent="-1714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Tahoma" charset="0"/>
                <a:ea typeface="+mn-ea"/>
                <a:cs typeface="+mn-cs"/>
              </a:rPr>
              <a:t>logit(p) = log(p / (1 - p)), is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the inverse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of the logistic function. Indeed, if you compute the logit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of the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estimated probability p, you will find that the result is t. </a:t>
            </a:r>
            <a:r>
              <a:rPr kumimoji="0" lang="en-IN" sz="1200" b="0" i="0" u="none" strike="noStrike" kern="1200" cap="none" spc="0" normalizeH="0" baseline="0" noProof="0" dirty="0" smtClean="0">
                <a:ln>
                  <a:noFill/>
                </a:ln>
                <a:solidFill>
                  <a:prstClr val="black"/>
                </a:solidFill>
                <a:effectLst/>
                <a:uLnTx/>
                <a:uFillTx/>
                <a:latin typeface="Tahoma" charset="0"/>
                <a:ea typeface="+mn-ea"/>
                <a:cs typeface="+mn-cs"/>
              </a:rPr>
              <a:t>The logit </a:t>
            </a:r>
            <a:r>
              <a:rPr kumimoji="0" lang="en-IN" sz="1200" b="0" i="0" u="none" strike="noStrike" kern="1200" cap="none" spc="0" normalizeH="0" baseline="0" noProof="0" dirty="0">
                <a:ln>
                  <a:noFill/>
                </a:ln>
                <a:solidFill>
                  <a:prstClr val="black"/>
                </a:solidFill>
                <a:effectLst/>
                <a:uLnTx/>
                <a:uFillTx/>
                <a:latin typeface="Tahoma" charset="0"/>
                <a:ea typeface="+mn-ea"/>
                <a:cs typeface="+mn-cs"/>
              </a:rPr>
              <a:t>is also called the log-odds</a:t>
            </a:r>
            <a:endParaRPr kumimoji="0" lang="en-IN" sz="1200" b="0"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Tahoma" charset="0"/>
              <a:ea typeface="+mn-ea"/>
              <a:cs typeface="+mn-cs"/>
            </a:endParaRPr>
          </a:p>
        </p:txBody>
      </p:sp>
    </p:spTree>
    <p:extLst>
      <p:ext uri="{BB962C8B-B14F-4D97-AF65-F5344CB8AC3E}">
        <p14:creationId xmlns:p14="http://schemas.microsoft.com/office/powerpoint/2010/main" val="1831471606"/>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8CA20E-92F1-4C01-B7F9-57363EFE5F5B}"/>
              </a:ext>
            </a:extLst>
          </p:cNvPr>
          <p:cNvSpPr>
            <a:spLocks noGrp="1"/>
          </p:cNvSpPr>
          <p:nvPr>
            <p:ph type="title"/>
          </p:nvPr>
        </p:nvSpPr>
        <p:spPr>
          <a:xfrm>
            <a:off x="348377" y="602312"/>
            <a:ext cx="7886700" cy="743919"/>
          </a:xfrm>
        </p:spPr>
        <p:txBody>
          <a:bodyPr/>
          <a:lstStyle/>
          <a:p>
            <a:pPr algn="l"/>
            <a:r>
              <a:rPr lang="en-US" sz="2400" dirty="0"/>
              <a:t>Overfitting vs </a:t>
            </a:r>
            <a:r>
              <a:rPr lang="en-US" sz="2400" dirty="0" err="1" smtClean="0"/>
              <a:t>Underfitting</a:t>
            </a:r>
            <a:endParaRPr lang="en-US" sz="2400" dirty="0"/>
          </a:p>
        </p:txBody>
      </p:sp>
      <p:sp>
        <p:nvSpPr>
          <p:cNvPr id="12" name="Text Placeholder 11">
            <a:extLst>
              <a:ext uri="{FF2B5EF4-FFF2-40B4-BE49-F238E27FC236}">
                <a16:creationId xmlns="" xmlns:a16="http://schemas.microsoft.com/office/drawing/2014/main" id="{DACEC210-2301-44EB-8E65-5593C2DCB2CC}"/>
              </a:ext>
            </a:extLst>
          </p:cNvPr>
          <p:cNvSpPr>
            <a:spLocks noGrp="1"/>
          </p:cNvSpPr>
          <p:nvPr>
            <p:ph type="body" idx="1"/>
          </p:nvPr>
        </p:nvSpPr>
        <p:spPr>
          <a:xfrm>
            <a:off x="152077" y="1292203"/>
            <a:ext cx="3868340" cy="617934"/>
          </a:xfrm>
        </p:spPr>
        <p:txBody>
          <a:bodyPr/>
          <a:lstStyle/>
          <a:p>
            <a:r>
              <a:rPr lang="en-US" sz="1800" dirty="0"/>
              <a:t>Overfitting</a:t>
            </a:r>
          </a:p>
        </p:txBody>
      </p:sp>
      <p:sp>
        <p:nvSpPr>
          <p:cNvPr id="10" name="Content Placeholder 9">
            <a:extLst>
              <a:ext uri="{FF2B5EF4-FFF2-40B4-BE49-F238E27FC236}">
                <a16:creationId xmlns="" xmlns:a16="http://schemas.microsoft.com/office/drawing/2014/main" id="{567D60B2-DBCF-470F-9763-3B0DE9CA9F3F}"/>
              </a:ext>
            </a:extLst>
          </p:cNvPr>
          <p:cNvSpPr>
            <a:spLocks noGrp="1"/>
          </p:cNvSpPr>
          <p:nvPr>
            <p:ph sz="half" idx="2"/>
          </p:nvPr>
        </p:nvSpPr>
        <p:spPr>
          <a:xfrm>
            <a:off x="152077" y="1910137"/>
            <a:ext cx="4419923" cy="2763441"/>
          </a:xfrm>
        </p:spPr>
        <p:txBody>
          <a:bodyPr>
            <a:normAutofit/>
          </a:bodyPr>
          <a:lstStyle/>
          <a:p>
            <a:r>
              <a:rPr lang="en-US" sz="1800" dirty="0"/>
              <a:t>Fitting the data too well</a:t>
            </a:r>
          </a:p>
          <a:p>
            <a:pPr lvl="1"/>
            <a:r>
              <a:rPr lang="en-US" sz="1800" dirty="0"/>
              <a:t>Features are noisy / uncorrelated to concept</a:t>
            </a:r>
          </a:p>
          <a:p>
            <a:pPr marL="457200" lvl="1" indent="0">
              <a:buNone/>
            </a:pPr>
            <a:endParaRPr lang="en-US" sz="1800" dirty="0"/>
          </a:p>
        </p:txBody>
      </p:sp>
      <p:sp>
        <p:nvSpPr>
          <p:cNvPr id="13" name="Text Placeholder 12">
            <a:extLst>
              <a:ext uri="{FF2B5EF4-FFF2-40B4-BE49-F238E27FC236}">
                <a16:creationId xmlns="" xmlns:a16="http://schemas.microsoft.com/office/drawing/2014/main" id="{70873837-CA98-45DA-9078-B64EFC3E8BD6}"/>
              </a:ext>
            </a:extLst>
          </p:cNvPr>
          <p:cNvSpPr>
            <a:spLocks noGrp="1"/>
          </p:cNvSpPr>
          <p:nvPr>
            <p:ph type="body" sz="quarter" idx="3"/>
          </p:nvPr>
        </p:nvSpPr>
        <p:spPr>
          <a:xfrm>
            <a:off x="4917604" y="1292203"/>
            <a:ext cx="3887391" cy="617934"/>
          </a:xfrm>
        </p:spPr>
        <p:txBody>
          <a:bodyPr/>
          <a:lstStyle/>
          <a:p>
            <a:r>
              <a:rPr lang="en-US" sz="1800" dirty="0"/>
              <a:t>Underfitting</a:t>
            </a:r>
          </a:p>
        </p:txBody>
      </p:sp>
      <p:sp>
        <p:nvSpPr>
          <p:cNvPr id="11" name="Content Placeholder 10">
            <a:extLst>
              <a:ext uri="{FF2B5EF4-FFF2-40B4-BE49-F238E27FC236}">
                <a16:creationId xmlns="" xmlns:a16="http://schemas.microsoft.com/office/drawing/2014/main" id="{FCE2FC51-B1B2-4893-A3A4-88EE2B6A8291}"/>
              </a:ext>
            </a:extLst>
          </p:cNvPr>
          <p:cNvSpPr>
            <a:spLocks noGrp="1"/>
          </p:cNvSpPr>
          <p:nvPr>
            <p:ph sz="quarter" idx="4"/>
          </p:nvPr>
        </p:nvSpPr>
        <p:spPr>
          <a:xfrm>
            <a:off x="4917604" y="1910137"/>
            <a:ext cx="3887391" cy="2763441"/>
          </a:xfrm>
        </p:spPr>
        <p:txBody>
          <a:bodyPr>
            <a:normAutofit/>
          </a:bodyPr>
          <a:lstStyle/>
          <a:p>
            <a:r>
              <a:rPr lang="en-US" sz="1800" dirty="0"/>
              <a:t>Learning too little of the true concept</a:t>
            </a:r>
          </a:p>
          <a:p>
            <a:pPr lvl="1"/>
            <a:r>
              <a:rPr lang="en-US" sz="1800" dirty="0"/>
              <a:t>Features don’t capture concept</a:t>
            </a:r>
          </a:p>
          <a:p>
            <a:pPr lvl="1"/>
            <a:r>
              <a:rPr lang="en-US" sz="1800" dirty="0"/>
              <a:t>Too much bias in model</a:t>
            </a:r>
          </a:p>
        </p:txBody>
      </p:sp>
      <p:pic>
        <p:nvPicPr>
          <p:cNvPr id="15" name="Picture 14">
            <a:extLst>
              <a:ext uri="{FF2B5EF4-FFF2-40B4-BE49-F238E27FC236}">
                <a16:creationId xmlns="" xmlns:a16="http://schemas.microsoft.com/office/drawing/2014/main" id="{9CA0C8F8-E8EF-48D3-9A9C-EFAF4FA10362}"/>
              </a:ext>
            </a:extLst>
          </p:cNvPr>
          <p:cNvPicPr>
            <a:picLocks noChangeAspect="1"/>
          </p:cNvPicPr>
          <p:nvPr/>
        </p:nvPicPr>
        <p:blipFill>
          <a:blip r:embed="rId2"/>
          <a:stretch>
            <a:fillRect/>
          </a:stretch>
        </p:blipFill>
        <p:spPr>
          <a:xfrm>
            <a:off x="581976" y="3755615"/>
            <a:ext cx="3438442" cy="2066723"/>
          </a:xfrm>
          <a:prstGeom prst="rect">
            <a:avLst/>
          </a:prstGeom>
        </p:spPr>
      </p:pic>
      <p:graphicFrame>
        <p:nvGraphicFramePr>
          <p:cNvPr id="16" name="Chart 15">
            <a:extLst>
              <a:ext uri="{FF2B5EF4-FFF2-40B4-BE49-F238E27FC236}">
                <a16:creationId xmlns="" xmlns:a16="http://schemas.microsoft.com/office/drawing/2014/main" id="{5BEC8842-E2E2-4067-8B9A-26D1AA431663}"/>
              </a:ext>
            </a:extLst>
          </p:cNvPr>
          <p:cNvGraphicFramePr>
            <a:graphicFrameLocks/>
          </p:cNvGraphicFramePr>
          <p:nvPr>
            <p:extLst/>
          </p:nvPr>
        </p:nvGraphicFramePr>
        <p:xfrm>
          <a:off x="5001899" y="4038600"/>
          <a:ext cx="3429000" cy="20574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16440" y="1096200"/>
              <a:ext cx="2025720" cy="90720"/>
            </p14:xfrm>
          </p:contentPart>
        </mc:Choice>
        <mc:Fallback xmlns="">
          <p:pic>
            <p:nvPicPr>
              <p:cNvPr id="3" name="Ink 2"/>
              <p:cNvPicPr/>
              <p:nvPr/>
            </p:nvPicPr>
            <p:blipFill>
              <a:blip r:embed="rId5"/>
              <a:stretch>
                <a:fillRect/>
              </a:stretch>
            </p:blipFill>
            <p:spPr>
              <a:xfrm>
                <a:off x="2110320" y="1090440"/>
                <a:ext cx="2037240" cy="102600"/>
              </a:xfrm>
              <a:prstGeom prst="rect">
                <a:avLst/>
              </a:prstGeom>
            </p:spPr>
          </p:pic>
        </mc:Fallback>
      </mc:AlternateContent>
    </p:spTree>
    <p:extLst>
      <p:ext uri="{BB962C8B-B14F-4D97-AF65-F5344CB8AC3E}">
        <p14:creationId xmlns:p14="http://schemas.microsoft.com/office/powerpoint/2010/main" val="47353203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5"/>
          <p:cNvSpPr txBox="1">
            <a:spLocks noGrp="1"/>
          </p:cNvSpPr>
          <p:nvPr>
            <p:ph type="title" idx="4294967295"/>
          </p:nvPr>
        </p:nvSpPr>
        <p:spPr>
          <a:xfrm>
            <a:off x="-76200" y="2971800"/>
            <a:ext cx="9144000" cy="685800"/>
          </a:xfrm>
          <a:prstGeom prst="rect">
            <a:avLst/>
          </a:prstGeom>
          <a:noFill/>
          <a:ln>
            <a:noFill/>
          </a:ln>
        </p:spPr>
        <p:txBody>
          <a:bodyPr spcFirstLastPara="1" vert="horz" wrap="square" lIns="91425" tIns="45700" rIns="91425" bIns="45700" rtlCol="0" anchor="ctr" anchorCtr="0">
            <a:noAutofit/>
          </a:bodyPr>
          <a:lstStyle/>
          <a:p>
            <a:pPr algn="ctr">
              <a:spcBef>
                <a:spcPts val="0"/>
              </a:spcBef>
              <a:spcAft>
                <a:spcPts val="0"/>
              </a:spcAft>
              <a:buClr>
                <a:schemeClr val="dk1"/>
              </a:buClr>
              <a:buSzPts val="4400"/>
              <a:buFont typeface="Calibri"/>
              <a:buNone/>
            </a:pPr>
            <a: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t>Regularization</a:t>
            </a:r>
            <a:b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br>
            <a: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t/>
            </a:r>
            <a:br>
              <a:rPr lang="en-US" sz="3200" b="1" dirty="0" smtClean="0">
                <a:solidFill>
                  <a:srgbClr val="C00000"/>
                </a:solidFill>
                <a:latin typeface="Arial" panose="020B0604020202020204" pitchFamily="34" charset="0"/>
                <a:ea typeface="Cambria" panose="02040503050406030204" pitchFamily="18" charset="0"/>
                <a:cs typeface="Arial" panose="020B0604020202020204" pitchFamily="34" charset="0"/>
              </a:rPr>
            </a:br>
            <a:r>
              <a:rPr lang="en-US" sz="2000" dirty="0" smtClean="0">
                <a:latin typeface="Arial" panose="020B0604020202020204" pitchFamily="34" charset="0"/>
                <a:ea typeface="Cambria" panose="02040503050406030204" pitchFamily="18" charset="0"/>
                <a:cs typeface="Arial" panose="020B0604020202020204" pitchFamily="34" charset="0"/>
              </a:rPr>
              <a:t>Note : This topic is already covered in the module 3 . Refresher &amp; few more points added here</a:t>
            </a:r>
            <a:endParaRPr sz="3200" dirty="0">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9727832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pic>
        <p:nvPicPr>
          <p:cNvPr id="1382" name="Google Shape;1382;p58"/>
          <p:cNvPicPr preferRelativeResize="0"/>
          <p:nvPr/>
        </p:nvPicPr>
        <p:blipFill rotWithShape="1">
          <a:blip r:embed="rId3">
            <a:alphaModFix/>
          </a:blip>
          <a:srcRect/>
          <a:stretch/>
        </p:blipFill>
        <p:spPr>
          <a:xfrm>
            <a:off x="609600" y="1752600"/>
            <a:ext cx="6076069" cy="3278695"/>
          </a:xfrm>
          <a:prstGeom prst="rect">
            <a:avLst/>
          </a:prstGeom>
          <a:noFill/>
          <a:ln>
            <a:noFill/>
          </a:ln>
        </p:spPr>
      </p:pic>
      <p:sp>
        <p:nvSpPr>
          <p:cNvPr id="1383" name="Google Shape;1383;p58"/>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3096779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1A30BA-5456-42EB-8B06-FAB41D309FF4}"/>
              </a:ext>
            </a:extLst>
          </p:cNvPr>
          <p:cNvSpPr>
            <a:spLocks noGrp="1"/>
          </p:cNvSpPr>
          <p:nvPr>
            <p:ph type="title"/>
          </p:nvPr>
        </p:nvSpPr>
        <p:spPr>
          <a:xfrm>
            <a:off x="228600" y="607412"/>
            <a:ext cx="6120680" cy="850106"/>
          </a:xfrm>
        </p:spPr>
        <p:txBody>
          <a:bodyPr/>
          <a:lstStyle/>
          <a:p>
            <a:r>
              <a:rPr lang="en-US" sz="2400" b="1" dirty="0"/>
              <a:t>Ways to Control Overfitting</a:t>
            </a:r>
          </a:p>
        </p:txBody>
      </p:sp>
      <p:sp>
        <p:nvSpPr>
          <p:cNvPr id="3" name="Content Placeholder 2">
            <a:extLst>
              <a:ext uri="{FF2B5EF4-FFF2-40B4-BE49-F238E27FC236}">
                <a16:creationId xmlns="" xmlns:a16="http://schemas.microsoft.com/office/drawing/2014/main" id="{BA359A44-DBDB-4538-92CF-85032026AEA0}"/>
              </a:ext>
            </a:extLst>
          </p:cNvPr>
          <p:cNvSpPr>
            <a:spLocks noGrp="1"/>
          </p:cNvSpPr>
          <p:nvPr>
            <p:ph idx="1"/>
          </p:nvPr>
        </p:nvSpPr>
        <p:spPr>
          <a:xfrm>
            <a:off x="381000" y="1457518"/>
            <a:ext cx="7886700" cy="2014061"/>
          </a:xfrm>
        </p:spPr>
        <p:txBody>
          <a:bodyPr>
            <a:normAutofit/>
          </a:bodyPr>
          <a:lstStyle/>
          <a:p>
            <a:endParaRPr lang="en-US" sz="1800" dirty="0"/>
          </a:p>
          <a:p>
            <a:r>
              <a:rPr lang="en-US" sz="1800" dirty="0"/>
              <a:t>Regularization</a:t>
            </a:r>
          </a:p>
          <a:p>
            <a:endParaRPr lang="en-US" sz="1800" dirty="0"/>
          </a:p>
          <a:p>
            <a:pPr marL="0" indent="0">
              <a:buNone/>
            </a:pPr>
            <a:endParaRPr lang="en-US" sz="1800"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 xmlns:a16="http://schemas.microsoft.com/office/drawing/2014/main" id="{5C7F0C0F-74FB-47B5-9E68-F5F2C278795A}"/>
                  </a:ext>
                </a:extLst>
              </p:cNvPr>
              <p:cNvSpPr txBox="1">
                <a:spLocks/>
              </p:cNvSpPr>
              <p:nvPr/>
            </p:nvSpPr>
            <p:spPr>
              <a:xfrm>
                <a:off x="1381506" y="2198547"/>
                <a:ext cx="4089654" cy="821720"/>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𝐿𝑜𝑠𝑠</m:t>
                      </m:r>
                      <m:d>
                        <m:dPr>
                          <m:ctrlPr>
                            <a:rPr kumimoji="0" lang="en-US" sz="2100" b="0" i="1" u="none" strike="noStrike" kern="1200" cap="none" spc="0" normalizeH="0" baseline="0" noProof="0">
                              <a:ln>
                                <a:noFill/>
                              </a:ln>
                              <a:solidFill>
                                <a:prstClr val="black"/>
                              </a:solidFill>
                              <a:effectLst/>
                              <a:uLnTx/>
                              <a:uFillTx/>
                              <a:latin typeface="Cambria Math"/>
                              <a:ea typeface="+mn-ea"/>
                              <a:cs typeface="+mn-cs"/>
                            </a:rPr>
                          </m:ctrlPr>
                        </m:d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𝑆</m:t>
                          </m:r>
                        </m:e>
                      </m:d>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nary>
                        <m:naryPr>
                          <m:chr m:val="∑"/>
                          <m:ctrlPr>
                            <a:rPr kumimoji="0" lang="en-US" sz="2100" b="0" i="1" u="none" strike="noStrike" kern="1200" cap="none" spc="0" normalizeH="0" baseline="0" noProof="0">
                              <a:ln>
                                <a:noFill/>
                              </a:ln>
                              <a:solidFill>
                                <a:prstClr val="black"/>
                              </a:solidFill>
                              <a:effectLst/>
                              <a:uLnTx/>
                              <a:uFillTx/>
                              <a:latin typeface="Cambria Math"/>
                              <a:ea typeface="+mn-ea"/>
                              <a:cs typeface="+mn-cs"/>
                            </a:rPr>
                          </m:ctrlPr>
                        </m:naryPr>
                        <m:sub>
                          <m:r>
                            <m:rPr>
                              <m:brk m:alnAt="23"/>
                            </m:rP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𝐿𝑜𝑠𝑠</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Sup>
                            <m:sSubSupPr>
                              <m:ctrlPr>
                                <a:rPr kumimoji="0" lang="en-US" sz="2100" b="0" i="1" u="none" strike="noStrike" kern="1200" cap="none" spc="0" normalizeH="0" baseline="0" noProof="0">
                                  <a:ln>
                                    <a:noFill/>
                                  </a:ln>
                                  <a:solidFill>
                                    <a:prstClr val="black"/>
                                  </a:solidFill>
                                  <a:effectLst/>
                                  <a:uLnTx/>
                                  <a:uFillTx/>
                                  <a:latin typeface="Cambria Math"/>
                                  <a:ea typeface="+mn-ea"/>
                                  <a:cs typeface="+mn-cs"/>
                                </a:rPr>
                              </m:ctrlPr>
                            </m:sSubSup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100" b="0" i="1" u="none" strike="noStrike" kern="1200" cap="none" spc="0" normalizeH="0" baseline="0" noProof="0">
                                  <a:ln>
                                    <a:noFill/>
                                  </a:ln>
                                  <a:solidFill>
                                    <a:prstClr val="black"/>
                                  </a:solidFill>
                                  <a:effectLst/>
                                  <a:uLnTx/>
                                  <a:uFillTx/>
                                  <a:latin typeface="Cambria Math"/>
                                  <a:ea typeface="+mn-ea"/>
                                  <a:cs typeface="+mn-cs"/>
                                </a:rPr>
                              </m:ctrlPr>
                            </m:sSubPr>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nary>
                    </m:oMath>
                  </m:oMathPara>
                </a14:m>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4" name="Content Placeholder 2">
                <a:extLst>
                  <a:ext uri="{FF2B5EF4-FFF2-40B4-BE49-F238E27FC236}">
                    <a16:creationId xmlns:a16="http://schemas.microsoft.com/office/drawing/2014/main" xmlns:a14="http://schemas.microsoft.com/office/drawing/2010/main" xmlns="" id="{5C7F0C0F-74FB-47B5-9E68-F5F2C278795A}"/>
                  </a:ext>
                </a:extLst>
              </p:cNvPr>
              <p:cNvSpPr txBox="1">
                <a:spLocks noRot="1" noChangeAspect="1" noMove="1" noResize="1" noEditPoints="1" noAdjustHandles="1" noChangeArrowheads="1" noChangeShapeType="1" noTextEdit="1"/>
              </p:cNvSpPr>
              <p:nvPr/>
            </p:nvSpPr>
            <p:spPr>
              <a:xfrm>
                <a:off x="1381506" y="2198547"/>
                <a:ext cx="4089654" cy="821720"/>
              </a:xfrm>
              <a:prstGeom prst="rect">
                <a:avLst/>
              </a:prstGeom>
              <a:blipFill rotWithShape="0">
                <a:blip r:embed="rId2"/>
                <a:stretch>
                  <a:fillRect t="-7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 xmlns:a16="http://schemas.microsoft.com/office/drawing/2014/main" id="{4489F661-9C5D-4A8A-B164-C36F7C3DDB4C}"/>
                  </a:ext>
                </a:extLst>
              </p:cNvPr>
              <p:cNvSpPr txBox="1">
                <a:spLocks/>
              </p:cNvSpPr>
              <p:nvPr/>
            </p:nvSpPr>
            <p:spPr>
              <a:xfrm>
                <a:off x="4800600" y="2198547"/>
                <a:ext cx="1963674" cy="821720"/>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tabLst/>
                  <a:defRPr/>
                </a:pPr>
                <a14:m>
                  <m:oMathPara xmlns:m="http://schemas.openxmlformats.org/officeDocument/2006/math">
                    <m:oMathParaPr>
                      <m:jc m:val="centerGroup"/>
                    </m:oMathParaPr>
                    <m:oMath xmlns:m="http://schemas.openxmlformats.org/officeDocument/2006/math">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𝛼</m:t>
                      </m:r>
                      <m:nary>
                        <m:naryPr>
                          <m:chr m:val="∑"/>
                          <m:ctrlPr>
                            <a:rPr kumimoji="0" lang="en-US" sz="2100" b="0" i="1" u="none" strike="noStrike" kern="1200" cap="none" spc="0" normalizeH="0" baseline="0" noProof="0">
                              <a:ln>
                                <a:noFill/>
                              </a:ln>
                              <a:solidFill>
                                <a:prstClr val="black"/>
                              </a:solidFill>
                              <a:effectLst/>
                              <a:uLnTx/>
                              <a:uFillTx/>
                              <a:latin typeface="Cambria Math"/>
                              <a:ea typeface="+mn-ea"/>
                              <a:cs typeface="+mn-cs"/>
                            </a:rPr>
                          </m:ctrlPr>
                        </m:naryPr>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up>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𝑊𝑒𝑖𝑔</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𝑡𝑠</m:t>
                          </m:r>
                        </m:sup>
                        <m:e>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100" b="0" i="1" u="none" strike="noStrike" kern="1200" cap="none" spc="0" normalizeH="0" baseline="0" noProof="0">
                                  <a:ln>
                                    <a:noFill/>
                                  </a:ln>
                                  <a:solidFill>
                                    <a:prstClr val="black"/>
                                  </a:solidFill>
                                  <a:effectLst/>
                                  <a:uLnTx/>
                                  <a:uFillTx/>
                                  <a:latin typeface="Cambria Math"/>
                                  <a:ea typeface="+mn-ea"/>
                                  <a:cs typeface="+mn-cs"/>
                                </a:rPr>
                              </m:ctrlPr>
                            </m:sSubPr>
                            <m:e>
                              <m:r>
                                <m:rPr>
                                  <m:nor/>
                                </m:rPr>
                                <a:rPr kumimoji="0" lang="el-GR" sz="2800" b="0" i="0" u="none" strike="noStrike" kern="1200" cap="none" spc="0" normalizeH="0" baseline="0" noProof="0">
                                  <a:ln>
                                    <a:noFill/>
                                  </a:ln>
                                  <a:solidFill>
                                    <a:prstClr val="black"/>
                                  </a:solidFill>
                                  <a:effectLst/>
                                  <a:uLnTx/>
                                  <a:uFillTx/>
                                  <a:latin typeface="Calibri"/>
                                  <a:ea typeface="+mn-ea"/>
                                  <a:cs typeface="+mn-cs"/>
                                </a:rPr>
                                <m:t>θ</m:t>
                              </m:r>
                            </m:e>
                            <m: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r>
                            <a:rPr kumimoji="0" lang="en-US" sz="2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nary>
                    </m:oMath>
                  </m:oMathPara>
                </a14:m>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mc:Choice>
        <mc:Fallback xmlns="">
          <p:sp>
            <p:nvSpPr>
              <p:cNvPr id="5" name="Content Placeholder 2">
                <a:extLst>
                  <a:ext uri="{FF2B5EF4-FFF2-40B4-BE49-F238E27FC236}">
                    <a16:creationId xmlns:a16="http://schemas.microsoft.com/office/drawing/2014/main" id="{4489F661-9C5D-4A8A-B164-C36F7C3DDB4C}"/>
                  </a:ext>
                </a:extLst>
              </p:cNvPr>
              <p:cNvSpPr txBox="1">
                <a:spLocks noRot="1" noChangeAspect="1" noMove="1" noResize="1" noEditPoints="1" noAdjustHandles="1" noChangeArrowheads="1" noChangeShapeType="1" noTextEdit="1"/>
              </p:cNvSpPr>
              <p:nvPr/>
            </p:nvSpPr>
            <p:spPr>
              <a:xfrm>
                <a:off x="4800600" y="2198547"/>
                <a:ext cx="1963674" cy="821720"/>
              </a:xfrm>
              <a:prstGeom prst="rect">
                <a:avLst/>
              </a:prstGeom>
              <a:blipFill>
                <a:blip r:embed="rId3"/>
                <a:stretch>
                  <a:fillRect t="-1493"/>
                </a:stretch>
              </a:blipFill>
            </p:spPr>
            <p:txBody>
              <a:bodyPr/>
              <a:lstStyle/>
              <a:p>
                <a:r>
                  <a:rPr lang="en-IN">
                    <a:noFill/>
                  </a:rPr>
                  <a:t> </a:t>
                </a:r>
              </a:p>
            </p:txBody>
          </p:sp>
        </mc:Fallback>
      </mc:AlternateContent>
      <p:sp>
        <p:nvSpPr>
          <p:cNvPr id="6" name="Slide Number Placeholder 5"/>
          <p:cNvSpPr>
            <a:spLocks noGrp="1"/>
          </p:cNvSpPr>
          <p:nvPr>
            <p:ph type="sldNum" sz="quarter" idx="4294967295"/>
          </p:nvPr>
        </p:nvSpPr>
        <p:spPr>
          <a:xfrm>
            <a:off x="8532440" y="6237312"/>
            <a:ext cx="611560" cy="293117"/>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DB935C-A2BB-404C-A6C5-67E9068028EC}" type="slidenum">
              <a:rPr kumimoji="0" lang="en-US" sz="1600" b="0" i="0" u="none" strike="noStrike" kern="1200" cap="none" spc="0" normalizeH="0" baseline="0" noProof="0" smtClean="0">
                <a:ln>
                  <a:noFill/>
                </a:ln>
                <a:solidFill>
                  <a:prstClr val="black"/>
                </a:solidFill>
                <a:effectLst/>
                <a:uLnTx/>
                <a:uFillTx/>
                <a:latin typeface="Tahoma"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335</a:t>
            </a:fld>
            <a:endParaRPr kumimoji="0" lang="en-US" sz="1600" b="0" i="0" u="none" strike="noStrike" kern="1200" cap="none" spc="0" normalizeH="0" baseline="0" noProof="0">
              <a:ln>
                <a:noFill/>
              </a:ln>
              <a:solidFill>
                <a:prstClr val="black"/>
              </a:solidFill>
              <a:effectLst/>
              <a:uLnTx/>
              <a:uFillTx/>
              <a:latin typeface="Tahoma" charset="0"/>
              <a:ea typeface="+mn-ea"/>
              <a:cs typeface="+mn-cs"/>
            </a:endParaRPr>
          </a:p>
        </p:txBody>
      </p:sp>
      <p:sp>
        <p:nvSpPr>
          <p:cNvPr id="9" name="Rectangle 8"/>
          <p:cNvSpPr/>
          <p:nvPr/>
        </p:nvSpPr>
        <p:spPr>
          <a:xfrm>
            <a:off x="279400" y="4567988"/>
            <a:ext cx="8636000" cy="95410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Tahoma" charset="0"/>
                <a:ea typeface="+mn-ea"/>
                <a:cs typeface="+mn-cs"/>
              </a:rPr>
              <a:t>Note: </a:t>
            </a:r>
            <a:endParaRPr kumimoji="0" lang="en-IN" sz="1400" b="1" i="0" u="none" strike="noStrike" kern="1200" cap="none" spc="0" normalizeH="0" baseline="0" noProof="0" dirty="0" smtClean="0">
              <a:ln>
                <a:noFill/>
              </a:ln>
              <a:solidFill>
                <a:prstClr val="black"/>
              </a:solidFill>
              <a:effectLst/>
              <a:uLnTx/>
              <a:uFillTx/>
              <a:latin typeface="Tahoma"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The </a:t>
            </a:r>
            <a:r>
              <a:rPr kumimoji="0" lang="en-IN" sz="1400" b="0" i="0" u="none" strike="noStrike" kern="1200" cap="none" spc="0" normalizeH="0" baseline="0" noProof="0" dirty="0" err="1">
                <a:ln>
                  <a:noFill/>
                </a:ln>
                <a:solidFill>
                  <a:prstClr val="black"/>
                </a:solidFill>
                <a:effectLst/>
                <a:uLnTx/>
                <a:uFillTx/>
                <a:latin typeface="Tahoma" charset="0"/>
                <a:ea typeface="+mn-ea"/>
                <a:cs typeface="+mn-cs"/>
              </a:rPr>
              <a:t>hyperparameter</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 controlling the regularization strength of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a </a:t>
            </a:r>
            <a:r>
              <a:rPr kumimoji="0" lang="en-IN" sz="1400" b="0" i="0" u="none" strike="noStrike" kern="1200" cap="none" spc="0" normalizeH="0" baseline="0" noProof="0" dirty="0" err="1" smtClean="0">
                <a:ln>
                  <a:noFill/>
                </a:ln>
                <a:solidFill>
                  <a:prstClr val="black"/>
                </a:solidFill>
                <a:effectLst/>
                <a:uLnTx/>
                <a:uFillTx/>
                <a:latin typeface="Tahoma" charset="0"/>
                <a:ea typeface="+mn-ea"/>
                <a:cs typeface="+mn-cs"/>
              </a:rPr>
              <a:t>Scikit</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-Learn </a:t>
            </a:r>
            <a:r>
              <a:rPr kumimoji="0" lang="en-IN" sz="1400" b="0" i="0" u="none" strike="noStrike" kern="1200" cap="none" spc="0" normalizeH="0" baseline="0" noProof="0" dirty="0" err="1">
                <a:ln>
                  <a:noFill/>
                </a:ln>
                <a:solidFill>
                  <a:prstClr val="black"/>
                </a:solidFill>
                <a:effectLst/>
                <a:uLnTx/>
                <a:uFillTx/>
                <a:latin typeface="Tahoma" charset="0"/>
                <a:ea typeface="+mn-ea"/>
                <a:cs typeface="+mn-cs"/>
              </a:rPr>
              <a:t>LogisticRegression</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 model is not alpha (as in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other linear </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models), but its inverse: C. The higher the value of C, the </a:t>
            </a:r>
            <a:r>
              <a:rPr kumimoji="0" lang="en-IN" sz="1400" b="0" i="0" u="none" strike="noStrike" kern="1200" cap="none" spc="0" normalizeH="0" baseline="0" noProof="0" dirty="0" smtClean="0">
                <a:ln>
                  <a:noFill/>
                </a:ln>
                <a:solidFill>
                  <a:prstClr val="black"/>
                </a:solidFill>
                <a:effectLst/>
                <a:uLnTx/>
                <a:uFillTx/>
                <a:latin typeface="Tahoma" charset="0"/>
                <a:ea typeface="+mn-ea"/>
                <a:cs typeface="+mn-cs"/>
              </a:rPr>
              <a:t>less the </a:t>
            </a:r>
            <a:r>
              <a:rPr kumimoji="0" lang="en-IN" sz="1400" b="0" i="0" u="none" strike="noStrike" kern="1200" cap="none" spc="0" normalizeH="0" baseline="0" noProof="0" dirty="0">
                <a:ln>
                  <a:noFill/>
                </a:ln>
                <a:solidFill>
                  <a:prstClr val="black"/>
                </a:solidFill>
                <a:effectLst/>
                <a:uLnTx/>
                <a:uFillTx/>
                <a:latin typeface="Tahoma" charset="0"/>
                <a:ea typeface="+mn-ea"/>
                <a:cs typeface="+mn-cs"/>
              </a:rPr>
              <a:t>model is regularized.</a:t>
            </a:r>
          </a:p>
        </p:txBody>
      </p:sp>
    </p:spTree>
    <p:extLst>
      <p:ext uri="{BB962C8B-B14F-4D97-AF65-F5344CB8AC3E}">
        <p14:creationId xmlns:p14="http://schemas.microsoft.com/office/powerpoint/2010/main" val="1377033274"/>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p59"/>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9" name="Google Shape;1389;p59"/>
          <p:cNvPicPr preferRelativeResize="0"/>
          <p:nvPr/>
        </p:nvPicPr>
        <p:blipFill rotWithShape="1">
          <a:blip r:embed="rId3">
            <a:alphaModFix/>
          </a:blip>
          <a:srcRect/>
          <a:stretch/>
        </p:blipFill>
        <p:spPr>
          <a:xfrm>
            <a:off x="609600" y="1788886"/>
            <a:ext cx="5447116" cy="2700280"/>
          </a:xfrm>
          <a:prstGeom prst="rect">
            <a:avLst/>
          </a:prstGeom>
          <a:noFill/>
          <a:ln>
            <a:noFill/>
          </a:ln>
        </p:spPr>
      </p:pic>
    </p:spTree>
    <p:extLst>
      <p:ext uri="{BB962C8B-B14F-4D97-AF65-F5344CB8AC3E}">
        <p14:creationId xmlns:p14="http://schemas.microsoft.com/office/powerpoint/2010/main" val="1749065708"/>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60"/>
          <p:cNvSpPr txBox="1"/>
          <p:nvPr/>
        </p:nvSpPr>
        <p:spPr>
          <a:xfrm>
            <a:off x="457200" y="304800"/>
            <a:ext cx="6120680" cy="850106"/>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2400" b="1" i="0" u="none" strike="noStrike" kern="0" cap="none" spc="0" normalizeH="0" baseline="0" noProof="0">
                <a:ln>
                  <a:noFill/>
                </a:ln>
                <a:solidFill>
                  <a:srgbClr val="000000"/>
                </a:solidFill>
                <a:effectLst/>
                <a:uLnTx/>
                <a:uFillTx/>
                <a:latin typeface="Arial"/>
                <a:ea typeface="Arial"/>
                <a:cs typeface="Arial"/>
                <a:sym typeface="Arial"/>
              </a:rPr>
              <a:t>Understanding Regularization</a:t>
            </a:r>
            <a:endParaRPr kumimoji="0" sz="2400" b="1"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95" name="Google Shape;1395;p60"/>
          <p:cNvPicPr preferRelativeResize="0"/>
          <p:nvPr/>
        </p:nvPicPr>
        <p:blipFill rotWithShape="1">
          <a:blip r:embed="rId3">
            <a:alphaModFix/>
          </a:blip>
          <a:srcRect/>
          <a:stretch/>
        </p:blipFill>
        <p:spPr>
          <a:xfrm>
            <a:off x="591145" y="1772947"/>
            <a:ext cx="5852790" cy="3942053"/>
          </a:xfrm>
          <a:prstGeom prst="rect">
            <a:avLst/>
          </a:prstGeom>
          <a:noFill/>
          <a:ln>
            <a:noFill/>
          </a:ln>
        </p:spPr>
      </p:pic>
    </p:spTree>
    <p:extLst>
      <p:ext uri="{BB962C8B-B14F-4D97-AF65-F5344CB8AC3E}">
        <p14:creationId xmlns:p14="http://schemas.microsoft.com/office/powerpoint/2010/main" val="1851285590"/>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en-IN" sz="2400" dirty="0" smtClean="0"/>
              <a:t>Regularization</a:t>
            </a:r>
          </a:p>
          <a:p>
            <a:pPr algn="r"/>
            <a:r>
              <a:rPr lang="en-US" sz="2000" dirty="0" smtClean="0">
                <a:solidFill>
                  <a:srgbClr val="C00000"/>
                </a:solidFill>
              </a:rPr>
              <a:t>Ridge Regression </a:t>
            </a:r>
            <a:r>
              <a:rPr lang="en-US" sz="2000" dirty="0">
                <a:solidFill>
                  <a:srgbClr val="C00000"/>
                </a:solidFill>
              </a:rPr>
              <a:t>/ Tikhonov regularization</a:t>
            </a:r>
            <a:endParaRPr lang="en-IN" sz="2000" dirty="0">
              <a:solidFill>
                <a:srgbClr val="C00000"/>
              </a:solidFill>
            </a:endParaRPr>
          </a:p>
        </p:txBody>
      </p:sp>
      <p:pic>
        <p:nvPicPr>
          <p:cNvPr id="5" name="Slide"/>
          <p:cNvPicPr>
            <a:picLocks noChangeAspect="1"/>
          </p:cNvPicPr>
          <p:nvPr/>
        </p:nvPicPr>
        <p:blipFill rotWithShape="1">
          <a:blip r:embed="rId2"/>
          <a:srcRect t="16378" r="3653"/>
          <a:stretch/>
        </p:blipFill>
        <p:spPr>
          <a:xfrm>
            <a:off x="304800" y="1493837"/>
            <a:ext cx="4419601" cy="2876910"/>
          </a:xfrm>
          <a:prstGeom prst="rect">
            <a:avLst/>
          </a:prstGeom>
        </p:spPr>
      </p:pic>
      <p:pic>
        <p:nvPicPr>
          <p:cNvPr id="8" name="Slide"/>
          <p:cNvPicPr>
            <a:picLocks noGrp="1" noChangeAspect="1"/>
          </p:cNvPicPr>
          <p:nvPr>
            <p:ph idx="1"/>
          </p:nvPr>
        </p:nvPicPr>
        <p:blipFill rotWithShape="1">
          <a:blip r:embed="rId3"/>
          <a:srcRect l="5380" t="71733" r="3733" b="11051"/>
          <a:stretch/>
        </p:blipFill>
        <p:spPr>
          <a:xfrm>
            <a:off x="685800" y="4569184"/>
            <a:ext cx="4343401" cy="617048"/>
          </a:xfrm>
          <a:prstGeom prst="rect">
            <a:avLst/>
          </a:prstGeom>
        </p:spPr>
      </p:pic>
    </p:spTree>
    <p:extLst>
      <p:ext uri="{BB962C8B-B14F-4D97-AF65-F5344CB8AC3E}">
        <p14:creationId xmlns:p14="http://schemas.microsoft.com/office/powerpoint/2010/main" val="3242030741"/>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152400"/>
            <a:ext cx="8229600" cy="1143000"/>
          </a:xfrm>
        </p:spPr>
        <p:txBody>
          <a:bodyPr>
            <a:normAutofit fontScale="92500"/>
          </a:bodyPr>
          <a:lstStyle/>
          <a:p>
            <a:r>
              <a:rPr lang="en-IN" sz="2400" dirty="0" smtClean="0"/>
              <a:t>Regularization</a:t>
            </a:r>
          </a:p>
          <a:p>
            <a:pPr algn="r"/>
            <a:r>
              <a:rPr lang="en-US" sz="2000" dirty="0" smtClean="0">
                <a:solidFill>
                  <a:srgbClr val="C00000"/>
                </a:solidFill>
              </a:rPr>
              <a:t>Lasso Regression (</a:t>
            </a:r>
            <a:r>
              <a:rPr lang="en-IN" sz="2000" dirty="0">
                <a:solidFill>
                  <a:srgbClr val="C00000"/>
                </a:solidFill>
              </a:rPr>
              <a:t>Least Absolute Shrinkage and Selection Operator </a:t>
            </a:r>
            <a:r>
              <a:rPr lang="en-IN" sz="2000" dirty="0" smtClean="0">
                <a:solidFill>
                  <a:srgbClr val="C00000"/>
                </a:solidFill>
              </a:rPr>
              <a:t>Regression)</a:t>
            </a:r>
            <a:endParaRPr lang="en-IN" sz="2000" dirty="0">
              <a:solidFill>
                <a:srgbClr val="C00000"/>
              </a:solidFill>
            </a:endParaRPr>
          </a:p>
        </p:txBody>
      </p:sp>
      <p:pic>
        <p:nvPicPr>
          <p:cNvPr id="5" name="Slide"/>
          <p:cNvPicPr>
            <a:picLocks noChangeAspect="1"/>
          </p:cNvPicPr>
          <p:nvPr/>
        </p:nvPicPr>
        <p:blipFill rotWithShape="1">
          <a:blip r:embed="rId2"/>
          <a:srcRect t="16378" r="3653"/>
          <a:stretch/>
        </p:blipFill>
        <p:spPr>
          <a:xfrm>
            <a:off x="304800" y="1493837"/>
            <a:ext cx="4419601" cy="2876910"/>
          </a:xfrm>
          <a:prstGeom prst="rect">
            <a:avLst/>
          </a:prstGeom>
        </p:spPr>
      </p:pic>
      <p:pic>
        <p:nvPicPr>
          <p:cNvPr id="2" name="Picture 1"/>
          <p:cNvPicPr>
            <a:picLocks noChangeAspect="1"/>
          </p:cNvPicPr>
          <p:nvPr/>
        </p:nvPicPr>
        <p:blipFill>
          <a:blip r:embed="rId3"/>
          <a:stretch>
            <a:fillRect/>
          </a:stretch>
        </p:blipFill>
        <p:spPr>
          <a:xfrm>
            <a:off x="914271" y="1676400"/>
            <a:ext cx="3886457" cy="677639"/>
          </a:xfrm>
          <a:prstGeom prst="rect">
            <a:avLst/>
          </a:prstGeom>
        </p:spPr>
      </p:pic>
      <p:pic>
        <p:nvPicPr>
          <p:cNvPr id="7" name="Picture 6"/>
          <p:cNvPicPr>
            <a:picLocks noChangeAspect="1"/>
          </p:cNvPicPr>
          <p:nvPr/>
        </p:nvPicPr>
        <p:blipFill>
          <a:blip r:embed="rId4"/>
          <a:stretch>
            <a:fillRect/>
          </a:stretch>
        </p:blipFill>
        <p:spPr>
          <a:xfrm>
            <a:off x="914271" y="3647647"/>
            <a:ext cx="3810000" cy="575388"/>
          </a:xfrm>
          <a:prstGeom prst="rect">
            <a:avLst/>
          </a:prstGeom>
          <a:solidFill>
            <a:schemeClr val="accent5">
              <a:lumMod val="20000"/>
              <a:lumOff val="80000"/>
            </a:schemeClr>
          </a:solidFill>
        </p:spPr>
      </p:pic>
      <p:pic>
        <p:nvPicPr>
          <p:cNvPr id="9" name="Picture 8"/>
          <p:cNvPicPr>
            <a:picLocks noChangeAspect="1"/>
          </p:cNvPicPr>
          <p:nvPr/>
        </p:nvPicPr>
        <p:blipFill>
          <a:blip r:embed="rId5"/>
          <a:stretch>
            <a:fillRect/>
          </a:stretch>
        </p:blipFill>
        <p:spPr>
          <a:xfrm>
            <a:off x="5181600" y="3276600"/>
            <a:ext cx="2971800" cy="1221140"/>
          </a:xfrm>
          <a:prstGeom prst="rect">
            <a:avLst/>
          </a:prstGeom>
        </p:spPr>
      </p:pic>
    </p:spTree>
    <p:extLst>
      <p:ext uri="{BB962C8B-B14F-4D97-AF65-F5344CB8AC3E}">
        <p14:creationId xmlns:p14="http://schemas.microsoft.com/office/powerpoint/2010/main" val="14372200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34"/>
          <p:cNvSpPr txBox="1">
            <a:spLocks noGrp="1"/>
          </p:cNvSpPr>
          <p:nvPr>
            <p:ph type="title"/>
          </p:nvPr>
        </p:nvSpPr>
        <p:spPr>
          <a:xfrm>
            <a:off x="39114" y="571243"/>
            <a:ext cx="73086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Supervised Learning: Classification</a:t>
            </a:r>
            <a:endParaRPr sz="3600" b="1"/>
          </a:p>
        </p:txBody>
      </p:sp>
      <p:sp>
        <p:nvSpPr>
          <p:cNvPr id="882" name="Google Shape;882;p34"/>
          <p:cNvSpPr/>
          <p:nvPr/>
        </p:nvSpPr>
        <p:spPr>
          <a:xfrm>
            <a:off x="2015702" y="3406317"/>
            <a:ext cx="171450" cy="1972310"/>
          </a:xfrm>
          <a:custGeom>
            <a:avLst/>
            <a:gdLst/>
            <a:ahLst/>
            <a:cxnLst/>
            <a:rect l="l" t="t" r="r" b="b"/>
            <a:pathLst>
              <a:path w="171450" h="1972310" extrusionOk="0">
                <a:moveTo>
                  <a:pt x="104625" y="108267"/>
                </a:moveTo>
                <a:lnTo>
                  <a:pt x="66525" y="108267"/>
                </a:lnTo>
                <a:lnTo>
                  <a:pt x="66525" y="1972132"/>
                </a:lnTo>
                <a:lnTo>
                  <a:pt x="104625" y="1972132"/>
                </a:lnTo>
                <a:lnTo>
                  <a:pt x="104625" y="108267"/>
                </a:lnTo>
                <a:close/>
              </a:path>
              <a:path w="171450" h="1972310" extrusionOk="0">
                <a:moveTo>
                  <a:pt x="85575" y="0"/>
                </a:moveTo>
                <a:lnTo>
                  <a:pt x="2441" y="142506"/>
                </a:lnTo>
                <a:lnTo>
                  <a:pt x="0" y="149668"/>
                </a:lnTo>
                <a:lnTo>
                  <a:pt x="474" y="156956"/>
                </a:lnTo>
                <a:lnTo>
                  <a:pt x="3646" y="163534"/>
                </a:lnTo>
                <a:lnTo>
                  <a:pt x="9299" y="168567"/>
                </a:lnTo>
                <a:lnTo>
                  <a:pt x="16455" y="171006"/>
                </a:lnTo>
                <a:lnTo>
                  <a:pt x="23742" y="170529"/>
                </a:lnTo>
                <a:lnTo>
                  <a:pt x="30319" y="167356"/>
                </a:lnTo>
                <a:lnTo>
                  <a:pt x="35347" y="161709"/>
                </a:lnTo>
                <a:lnTo>
                  <a:pt x="66525" y="108267"/>
                </a:lnTo>
                <a:lnTo>
                  <a:pt x="148725" y="108267"/>
                </a:lnTo>
                <a:lnTo>
                  <a:pt x="85575" y="0"/>
                </a:lnTo>
                <a:close/>
              </a:path>
              <a:path w="171450" h="1972310" extrusionOk="0">
                <a:moveTo>
                  <a:pt x="148725" y="108267"/>
                </a:moveTo>
                <a:lnTo>
                  <a:pt x="104625" y="108267"/>
                </a:lnTo>
                <a:lnTo>
                  <a:pt x="135791" y="161709"/>
                </a:lnTo>
                <a:lnTo>
                  <a:pt x="140818" y="167356"/>
                </a:lnTo>
                <a:lnTo>
                  <a:pt x="147396" y="170529"/>
                </a:lnTo>
                <a:lnTo>
                  <a:pt x="154683" y="171006"/>
                </a:lnTo>
                <a:lnTo>
                  <a:pt x="161839" y="168567"/>
                </a:lnTo>
                <a:lnTo>
                  <a:pt x="167493" y="163534"/>
                </a:lnTo>
                <a:lnTo>
                  <a:pt x="170668" y="156956"/>
                </a:lnTo>
                <a:lnTo>
                  <a:pt x="171143"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3" name="Google Shape;883;p34"/>
          <p:cNvSpPr/>
          <p:nvPr/>
        </p:nvSpPr>
        <p:spPr>
          <a:xfrm>
            <a:off x="1962975" y="4834915"/>
            <a:ext cx="4946015" cy="172085"/>
          </a:xfrm>
          <a:custGeom>
            <a:avLst/>
            <a:gdLst/>
            <a:ahLst/>
            <a:cxnLst/>
            <a:rect l="l" t="t" r="r" b="b"/>
            <a:pathLst>
              <a:path w="4946015" h="172085" extrusionOk="0">
                <a:moveTo>
                  <a:pt x="4793665" y="0"/>
                </a:moveTo>
                <a:lnTo>
                  <a:pt x="4784242" y="2476"/>
                </a:lnTo>
                <a:lnTo>
                  <a:pt x="4780000" y="5511"/>
                </a:lnTo>
                <a:lnTo>
                  <a:pt x="4777346" y="10058"/>
                </a:lnTo>
                <a:lnTo>
                  <a:pt x="4774906" y="17220"/>
                </a:lnTo>
                <a:lnTo>
                  <a:pt x="4775384" y="24507"/>
                </a:lnTo>
                <a:lnTo>
                  <a:pt x="4778557" y="31086"/>
                </a:lnTo>
                <a:lnTo>
                  <a:pt x="4784204" y="36118"/>
                </a:lnTo>
                <a:lnTo>
                  <a:pt x="4837645" y="67284"/>
                </a:lnTo>
                <a:lnTo>
                  <a:pt x="0" y="67284"/>
                </a:lnTo>
                <a:lnTo>
                  <a:pt x="0" y="105384"/>
                </a:lnTo>
                <a:lnTo>
                  <a:pt x="4837645" y="105384"/>
                </a:lnTo>
                <a:lnTo>
                  <a:pt x="4784204" y="136550"/>
                </a:lnTo>
                <a:lnTo>
                  <a:pt x="4778557" y="141583"/>
                </a:lnTo>
                <a:lnTo>
                  <a:pt x="4775384" y="148161"/>
                </a:lnTo>
                <a:lnTo>
                  <a:pt x="4774906" y="155449"/>
                </a:lnTo>
                <a:lnTo>
                  <a:pt x="4777346" y="162610"/>
                </a:lnTo>
                <a:lnTo>
                  <a:pt x="4782379" y="168257"/>
                </a:lnTo>
                <a:lnTo>
                  <a:pt x="4788957" y="171430"/>
                </a:lnTo>
                <a:lnTo>
                  <a:pt x="4796245" y="171908"/>
                </a:lnTo>
                <a:lnTo>
                  <a:pt x="4803406" y="169468"/>
                </a:lnTo>
                <a:lnTo>
                  <a:pt x="4945913" y="86334"/>
                </a:lnTo>
                <a:lnTo>
                  <a:pt x="4798860" y="558"/>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4" name="Google Shape;884;p34"/>
          <p:cNvSpPr/>
          <p:nvPr/>
        </p:nvSpPr>
        <p:spPr>
          <a:xfrm>
            <a:off x="1955800" y="3930650"/>
            <a:ext cx="266700" cy="0"/>
          </a:xfrm>
          <a:custGeom>
            <a:avLst/>
            <a:gdLst/>
            <a:ahLst/>
            <a:cxnLst/>
            <a:rect l="l" t="t" r="r" b="b"/>
            <a:pathLst>
              <a:path w="266700" h="120000" extrusionOk="0">
                <a:moveTo>
                  <a:pt x="0" y="0"/>
                </a:moveTo>
                <a:lnTo>
                  <a:pt x="266700" y="0"/>
                </a:lnTo>
              </a:path>
            </a:pathLst>
          </a:custGeom>
          <a:noFill/>
          <a:ln w="38100" cap="flat" cmpd="sng">
            <a:solidFill>
              <a:srgbClr val="7F7F7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5" name="Google Shape;885;p34"/>
          <p:cNvSpPr txBox="1"/>
          <p:nvPr/>
        </p:nvSpPr>
        <p:spPr>
          <a:xfrm>
            <a:off x="200660" y="1198880"/>
            <a:ext cx="7765340" cy="4030345"/>
          </a:xfrm>
          <a:prstGeom prst="rect">
            <a:avLst/>
          </a:prstGeom>
          <a:noFill/>
          <a:ln>
            <a:noFill/>
          </a:ln>
        </p:spPr>
        <p:txBody>
          <a:bodyPr spcFirstLastPara="1" wrap="square" lIns="0" tIns="109200" rIns="0" bIns="0" anchor="t" anchorCtr="0">
            <a:noAutofit/>
          </a:bodyPr>
          <a:lstStyle/>
          <a:p>
            <a:pPr marL="35814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y</a:t>
            </a:r>
            <a:r>
              <a:rPr lang="en-US" sz="3150" baseline="-25000">
                <a:solidFill>
                  <a:schemeClr val="dk1"/>
                </a:solidFill>
                <a:latin typeface="Trebuchet MS"/>
                <a:ea typeface="Trebuchet MS"/>
                <a:cs typeface="Trebuchet MS"/>
                <a:sym typeface="Trebuchet MS"/>
              </a:rPr>
              <a:t>n</a:t>
            </a:r>
            <a:r>
              <a:rPr lang="en-US" sz="3200">
                <a:solidFill>
                  <a:schemeClr val="dk1"/>
                </a:solidFill>
                <a:latin typeface="Trebuchet MS"/>
                <a:ea typeface="Trebuchet MS"/>
                <a:cs typeface="Trebuchet MS"/>
                <a:sym typeface="Trebuchet MS"/>
              </a:rPr>
              <a:t>)</a:t>
            </a:r>
            <a:endParaRPr sz="3200">
              <a:solidFill>
                <a:schemeClr val="dk1"/>
              </a:solidFill>
              <a:latin typeface="Trebuchet MS"/>
              <a:ea typeface="Trebuchet MS"/>
              <a:cs typeface="Trebuchet MS"/>
              <a:sym typeface="Trebuchet MS"/>
            </a:endParaRPr>
          </a:p>
          <a:p>
            <a:pPr marL="35814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Learn a function </a:t>
            </a:r>
            <a:r>
              <a:rPr lang="en-US" sz="3200" i="1">
                <a:solidFill>
                  <a:schemeClr val="dk1"/>
                </a:solidFill>
                <a:latin typeface="Times New Roman"/>
                <a:ea typeface="Times New Roman"/>
                <a:cs typeface="Times New Roman"/>
                <a:sym typeface="Times New Roman"/>
              </a:rPr>
              <a:t>f</a:t>
            </a:r>
            <a:r>
              <a:rPr lang="en-US" sz="3200">
                <a:solidFill>
                  <a:schemeClr val="dk1"/>
                </a:solidFill>
                <a:latin typeface="Trebuchet MS"/>
                <a:ea typeface="Trebuchet MS"/>
                <a:cs typeface="Trebuchet MS"/>
                <a:sym typeface="Trebuchet MS"/>
              </a:rPr>
              <a:t>(</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 to predict </a:t>
            </a:r>
            <a:r>
              <a:rPr lang="en-US" sz="3200" i="1">
                <a:solidFill>
                  <a:schemeClr val="dk1"/>
                </a:solidFill>
                <a:latin typeface="Times New Roman"/>
                <a:ea typeface="Times New Roman"/>
                <a:cs typeface="Times New Roman"/>
                <a:sym typeface="Times New Roman"/>
              </a:rPr>
              <a:t>y </a:t>
            </a: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endParaRPr sz="3200">
              <a:solidFill>
                <a:schemeClr val="dk1"/>
              </a:solidFill>
              <a:latin typeface="Times New Roman"/>
              <a:ea typeface="Times New Roman"/>
              <a:cs typeface="Times New Roman"/>
              <a:sym typeface="Times New Roman"/>
            </a:endParaRPr>
          </a:p>
          <a:p>
            <a:pPr marL="472440" marR="0" lvl="0" indent="0" algn="l" rtl="0">
              <a:lnSpc>
                <a:spcPct val="100000"/>
              </a:lnSpc>
              <a:spcBef>
                <a:spcPts val="76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i="1">
                <a:solidFill>
                  <a:schemeClr val="dk1"/>
                </a:solidFill>
                <a:latin typeface="Times New Roman"/>
                <a:ea typeface="Times New Roman"/>
                <a:cs typeface="Times New Roman"/>
                <a:sym typeface="Times New Roman"/>
              </a:rPr>
              <a:t>y </a:t>
            </a:r>
            <a:r>
              <a:rPr lang="en-US" sz="2800">
                <a:solidFill>
                  <a:schemeClr val="dk1"/>
                </a:solidFill>
                <a:latin typeface="Trebuchet MS"/>
                <a:ea typeface="Trebuchet MS"/>
                <a:cs typeface="Trebuchet MS"/>
                <a:sym typeface="Trebuchet MS"/>
              </a:rPr>
              <a:t>is categorical == classification</a:t>
            </a:r>
            <a:endParaRPr sz="2800">
              <a:solidFill>
                <a:schemeClr val="dk1"/>
              </a:solidFill>
              <a:latin typeface="Trebuchet MS"/>
              <a:ea typeface="Trebuchet MS"/>
              <a:cs typeface="Trebuchet MS"/>
              <a:sym typeface="Trebuchet MS"/>
            </a:endParaRPr>
          </a:p>
          <a:p>
            <a:pPr marL="472440" marR="0" lvl="0" indent="0" algn="l" rtl="0">
              <a:lnSpc>
                <a:spcPct val="100000"/>
              </a:lnSpc>
              <a:spcBef>
                <a:spcPts val="760"/>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Breast Cancer (Malignant / Benign)</a:t>
            </a:r>
            <a:endParaRPr sz="2000">
              <a:solidFill>
                <a:schemeClr val="dk1"/>
              </a:solidFill>
              <a:latin typeface="Trebuchet MS"/>
              <a:ea typeface="Trebuchet MS"/>
              <a:cs typeface="Trebuchet MS"/>
              <a:sym typeface="Trebuchet MS"/>
            </a:endParaRPr>
          </a:p>
          <a:p>
            <a:pPr marL="0" marR="0" lvl="0" indent="0" algn="l" rtl="0">
              <a:lnSpc>
                <a:spcPct val="100000"/>
              </a:lnSpc>
              <a:spcBef>
                <a:spcPts val="25"/>
              </a:spcBef>
              <a:spcAft>
                <a:spcPts val="0"/>
              </a:spcAft>
              <a:buClr>
                <a:schemeClr val="dk1"/>
              </a:buClr>
              <a:buSzPts val="2450"/>
              <a:buFont typeface="Tahoma"/>
              <a:buNone/>
            </a:pPr>
            <a:endParaRPr sz="2450">
              <a:solidFill>
                <a:schemeClr val="dk1"/>
              </a:solidFill>
              <a:latin typeface="Times New Roman"/>
              <a:ea typeface="Times New Roman"/>
              <a:cs typeface="Times New Roman"/>
              <a:sym typeface="Times New Roman"/>
            </a:endParaRPr>
          </a:p>
          <a:p>
            <a:pPr marL="12700" marR="0" lvl="0" indent="0" algn="l" rtl="0">
              <a:lnSpc>
                <a:spcPct val="100000"/>
              </a:lnSpc>
              <a:spcBef>
                <a:spcPts val="5"/>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1(Malignant)</a:t>
            </a:r>
            <a:endParaRPr sz="2000">
              <a:solidFill>
                <a:schemeClr val="dk1"/>
              </a:solidFill>
              <a:latin typeface="Trebuchet MS"/>
              <a:ea typeface="Trebuchet MS"/>
              <a:cs typeface="Trebuchet MS"/>
              <a:sym typeface="Trebuchet MS"/>
            </a:endParaRPr>
          </a:p>
          <a:p>
            <a:pPr marL="0" marR="0" lvl="0" indent="0" algn="l" rtl="0">
              <a:lnSpc>
                <a:spcPct val="100000"/>
              </a:lnSpc>
              <a:spcBef>
                <a:spcPts val="0"/>
              </a:spcBef>
              <a:spcAft>
                <a:spcPts val="0"/>
              </a:spcAft>
              <a:buClr>
                <a:schemeClr val="dk1"/>
              </a:buClr>
              <a:buSzPts val="2400"/>
              <a:buFont typeface="Tahoma"/>
              <a:buNone/>
            </a:pP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5"/>
              </a:spcBef>
              <a:spcAft>
                <a:spcPts val="0"/>
              </a:spcAft>
              <a:buClr>
                <a:schemeClr val="dk1"/>
              </a:buClr>
              <a:buSzPts val="2300"/>
              <a:buFont typeface="Tahoma"/>
              <a:buNone/>
            </a:pPr>
            <a:endParaRPr sz="2300">
              <a:solidFill>
                <a:schemeClr val="dk1"/>
              </a:solidFill>
              <a:latin typeface="Times New Roman"/>
              <a:ea typeface="Times New Roman"/>
              <a:cs typeface="Times New Roman"/>
              <a:sym typeface="Times New Roman"/>
            </a:endParaRPr>
          </a:p>
          <a:p>
            <a:pPr marL="375920" marR="0" lvl="0" indent="0" algn="l" rtl="0">
              <a:lnSpc>
                <a:spcPct val="100000"/>
              </a:lnSpc>
              <a:spcBef>
                <a:spcPts val="5"/>
              </a:spcBef>
              <a:spcAft>
                <a:spcPts val="0"/>
              </a:spcAft>
              <a:buClr>
                <a:schemeClr val="dk1"/>
              </a:buClr>
              <a:buSzPts val="2000"/>
              <a:buFont typeface="Trebuchet MS"/>
              <a:buNone/>
            </a:pPr>
            <a:r>
              <a:rPr lang="en-US" sz="2000">
                <a:solidFill>
                  <a:schemeClr val="dk1"/>
                </a:solidFill>
                <a:latin typeface="Trebuchet MS"/>
                <a:ea typeface="Trebuchet MS"/>
                <a:cs typeface="Trebuchet MS"/>
                <a:sym typeface="Trebuchet MS"/>
              </a:rPr>
              <a:t>0(Benign)</a:t>
            </a:r>
            <a:endParaRPr sz="2000">
              <a:solidFill>
                <a:schemeClr val="dk1"/>
              </a:solidFill>
              <a:latin typeface="Trebuchet MS"/>
              <a:ea typeface="Trebuchet MS"/>
              <a:cs typeface="Trebuchet MS"/>
              <a:sym typeface="Trebuchet MS"/>
            </a:endParaRPr>
          </a:p>
        </p:txBody>
      </p:sp>
      <p:sp>
        <p:nvSpPr>
          <p:cNvPr id="886" name="Google Shape;886;p34"/>
          <p:cNvSpPr/>
          <p:nvPr/>
        </p:nvSpPr>
        <p:spPr>
          <a:xfrm>
            <a:off x="2311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7" name="Google Shape;887;p34"/>
          <p:cNvSpPr/>
          <p:nvPr/>
        </p:nvSpPr>
        <p:spPr>
          <a:xfrm>
            <a:off x="2374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8" name="Google Shape;888;p34"/>
          <p:cNvSpPr/>
          <p:nvPr/>
        </p:nvSpPr>
        <p:spPr>
          <a:xfrm>
            <a:off x="23685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89" name="Google Shape;889;p34"/>
          <p:cNvSpPr/>
          <p:nvPr/>
        </p:nvSpPr>
        <p:spPr>
          <a:xfrm>
            <a:off x="28829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0" name="Google Shape;890;p34"/>
          <p:cNvSpPr/>
          <p:nvPr/>
        </p:nvSpPr>
        <p:spPr>
          <a:xfrm>
            <a:off x="29464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1" name="Google Shape;891;p34"/>
          <p:cNvSpPr/>
          <p:nvPr/>
        </p:nvSpPr>
        <p:spPr>
          <a:xfrm>
            <a:off x="29464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2" name="Google Shape;892;p34"/>
          <p:cNvSpPr/>
          <p:nvPr/>
        </p:nvSpPr>
        <p:spPr>
          <a:xfrm>
            <a:off x="26924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3" name="Google Shape;893;p34"/>
          <p:cNvSpPr/>
          <p:nvPr/>
        </p:nvSpPr>
        <p:spPr>
          <a:xfrm>
            <a:off x="27559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4" name="Google Shape;894;p34"/>
          <p:cNvSpPr/>
          <p:nvPr/>
        </p:nvSpPr>
        <p:spPr>
          <a:xfrm>
            <a:off x="2755900" y="480695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5" name="Google Shape;895;p34"/>
          <p:cNvSpPr/>
          <p:nvPr/>
        </p:nvSpPr>
        <p:spPr>
          <a:xfrm>
            <a:off x="3390900" y="47625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6" name="Google Shape;896;p34"/>
          <p:cNvSpPr/>
          <p:nvPr/>
        </p:nvSpPr>
        <p:spPr>
          <a:xfrm>
            <a:off x="3462782"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7" name="Google Shape;897;p34"/>
          <p:cNvSpPr/>
          <p:nvPr/>
        </p:nvSpPr>
        <p:spPr>
          <a:xfrm>
            <a:off x="3456432"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8" name="Google Shape;898;p34"/>
          <p:cNvSpPr/>
          <p:nvPr/>
        </p:nvSpPr>
        <p:spPr>
          <a:xfrm>
            <a:off x="41910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899" name="Google Shape;899;p34"/>
          <p:cNvSpPr/>
          <p:nvPr/>
        </p:nvSpPr>
        <p:spPr>
          <a:xfrm>
            <a:off x="42545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0" name="Google Shape;900;p34"/>
          <p:cNvSpPr/>
          <p:nvPr/>
        </p:nvSpPr>
        <p:spPr>
          <a:xfrm>
            <a:off x="4248150" y="4800600"/>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1" name="Google Shape;901;p34"/>
          <p:cNvSpPr/>
          <p:nvPr/>
        </p:nvSpPr>
        <p:spPr>
          <a:xfrm>
            <a:off x="4737100" y="4762500"/>
            <a:ext cx="3556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2" name="Google Shape;902;p34"/>
          <p:cNvSpPr/>
          <p:nvPr/>
        </p:nvSpPr>
        <p:spPr>
          <a:xfrm>
            <a:off x="4800600" y="4806950"/>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3" name="Google Shape;903;p34"/>
          <p:cNvSpPr/>
          <p:nvPr/>
        </p:nvSpPr>
        <p:spPr>
          <a:xfrm>
            <a:off x="4794250" y="480060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4" name="Google Shape;904;p34"/>
          <p:cNvSpPr/>
          <p:nvPr/>
        </p:nvSpPr>
        <p:spPr>
          <a:xfrm>
            <a:off x="5257800" y="37592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5" name="Google Shape;905;p34"/>
          <p:cNvSpPr/>
          <p:nvPr/>
        </p:nvSpPr>
        <p:spPr>
          <a:xfrm>
            <a:off x="5316689"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6" name="Google Shape;906;p34"/>
          <p:cNvSpPr/>
          <p:nvPr/>
        </p:nvSpPr>
        <p:spPr>
          <a:xfrm>
            <a:off x="5727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7" name="Google Shape;907;p34"/>
          <p:cNvSpPr/>
          <p:nvPr/>
        </p:nvSpPr>
        <p:spPr>
          <a:xfrm>
            <a:off x="57848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8" name="Google Shape;908;p34"/>
          <p:cNvSpPr/>
          <p:nvPr/>
        </p:nvSpPr>
        <p:spPr>
          <a:xfrm>
            <a:off x="6032500" y="37592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09" name="Google Shape;909;p34"/>
          <p:cNvSpPr/>
          <p:nvPr/>
        </p:nvSpPr>
        <p:spPr>
          <a:xfrm>
            <a:off x="6102286"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0" name="Google Shape;910;p34"/>
          <p:cNvSpPr/>
          <p:nvPr/>
        </p:nvSpPr>
        <p:spPr>
          <a:xfrm>
            <a:off x="45085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1" name="Google Shape;911;p34"/>
          <p:cNvSpPr/>
          <p:nvPr/>
        </p:nvSpPr>
        <p:spPr>
          <a:xfrm>
            <a:off x="4565650" y="3803650"/>
            <a:ext cx="241300" cy="24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2" name="Google Shape;912;p34"/>
          <p:cNvSpPr/>
          <p:nvPr/>
        </p:nvSpPr>
        <p:spPr>
          <a:xfrm>
            <a:off x="4076700" y="3759200"/>
            <a:ext cx="355600" cy="368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3" name="Google Shape;913;p34"/>
          <p:cNvSpPr/>
          <p:nvPr/>
        </p:nvSpPr>
        <p:spPr>
          <a:xfrm>
            <a:off x="4133850" y="3803650"/>
            <a:ext cx="241300" cy="241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4" name="Google Shape;914;p34"/>
          <p:cNvSpPr/>
          <p:nvPr/>
        </p:nvSpPr>
        <p:spPr>
          <a:xfrm>
            <a:off x="1962975" y="6076078"/>
            <a:ext cx="4946015" cy="172085"/>
          </a:xfrm>
          <a:custGeom>
            <a:avLst/>
            <a:gdLst/>
            <a:ahLst/>
            <a:cxnLst/>
            <a:rect l="l" t="t" r="r" b="b"/>
            <a:pathLst>
              <a:path w="4946015" h="172085" extrusionOk="0">
                <a:moveTo>
                  <a:pt x="4793665" y="0"/>
                </a:moveTo>
                <a:lnTo>
                  <a:pt x="4784242" y="2481"/>
                </a:lnTo>
                <a:lnTo>
                  <a:pt x="4780000" y="5520"/>
                </a:lnTo>
                <a:lnTo>
                  <a:pt x="4777346" y="10064"/>
                </a:lnTo>
                <a:lnTo>
                  <a:pt x="4774906" y="17223"/>
                </a:lnTo>
                <a:lnTo>
                  <a:pt x="4775384" y="24511"/>
                </a:lnTo>
                <a:lnTo>
                  <a:pt x="4778557" y="31088"/>
                </a:lnTo>
                <a:lnTo>
                  <a:pt x="4784204" y="36118"/>
                </a:lnTo>
                <a:lnTo>
                  <a:pt x="4837645" y="67288"/>
                </a:lnTo>
                <a:lnTo>
                  <a:pt x="0" y="67288"/>
                </a:lnTo>
                <a:lnTo>
                  <a:pt x="0" y="105388"/>
                </a:lnTo>
                <a:lnTo>
                  <a:pt x="4837645" y="105388"/>
                </a:lnTo>
                <a:lnTo>
                  <a:pt x="4784204" y="136558"/>
                </a:lnTo>
                <a:lnTo>
                  <a:pt x="4778557" y="141587"/>
                </a:lnTo>
                <a:lnTo>
                  <a:pt x="4775384" y="148164"/>
                </a:lnTo>
                <a:lnTo>
                  <a:pt x="4774906" y="155452"/>
                </a:lnTo>
                <a:lnTo>
                  <a:pt x="4777346" y="162612"/>
                </a:lnTo>
                <a:lnTo>
                  <a:pt x="4782379" y="168262"/>
                </a:lnTo>
                <a:lnTo>
                  <a:pt x="4788957" y="171436"/>
                </a:lnTo>
                <a:lnTo>
                  <a:pt x="4796245" y="171911"/>
                </a:lnTo>
                <a:lnTo>
                  <a:pt x="4803406" y="169467"/>
                </a:lnTo>
                <a:lnTo>
                  <a:pt x="4945913" y="86338"/>
                </a:lnTo>
                <a:lnTo>
                  <a:pt x="4798860" y="557"/>
                </a:lnTo>
                <a:lnTo>
                  <a:pt x="479366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5" name="Google Shape;915;p34"/>
          <p:cNvSpPr txBox="1"/>
          <p:nvPr/>
        </p:nvSpPr>
        <p:spPr>
          <a:xfrm>
            <a:off x="7099490" y="5979517"/>
            <a:ext cx="1930800" cy="3912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Tumor Size</a:t>
            </a:r>
            <a:endParaRPr sz="2400">
              <a:solidFill>
                <a:schemeClr val="dk1"/>
              </a:solidFill>
              <a:latin typeface="Trebuchet MS"/>
              <a:ea typeface="Trebuchet MS"/>
              <a:cs typeface="Trebuchet MS"/>
              <a:sym typeface="Trebuchet MS"/>
            </a:endParaRPr>
          </a:p>
        </p:txBody>
      </p:sp>
      <p:sp>
        <p:nvSpPr>
          <p:cNvPr id="916" name="Google Shape;916;p34"/>
          <p:cNvSpPr/>
          <p:nvPr/>
        </p:nvSpPr>
        <p:spPr>
          <a:xfrm>
            <a:off x="2298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7" name="Google Shape;917;p34"/>
          <p:cNvSpPr/>
          <p:nvPr/>
        </p:nvSpPr>
        <p:spPr>
          <a:xfrm>
            <a:off x="2370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8" name="Google Shape;918;p34"/>
          <p:cNvSpPr/>
          <p:nvPr/>
        </p:nvSpPr>
        <p:spPr>
          <a:xfrm>
            <a:off x="2364232"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19" name="Google Shape;919;p34"/>
          <p:cNvSpPr/>
          <p:nvPr/>
        </p:nvSpPr>
        <p:spPr>
          <a:xfrm>
            <a:off x="28702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0" name="Google Shape;920;p34"/>
          <p:cNvSpPr/>
          <p:nvPr/>
        </p:nvSpPr>
        <p:spPr>
          <a:xfrm>
            <a:off x="29420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1" name="Google Shape;921;p34"/>
          <p:cNvSpPr/>
          <p:nvPr/>
        </p:nvSpPr>
        <p:spPr>
          <a:xfrm>
            <a:off x="29420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2" name="Google Shape;922;p34"/>
          <p:cNvSpPr/>
          <p:nvPr/>
        </p:nvSpPr>
        <p:spPr>
          <a:xfrm>
            <a:off x="26797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3" name="Google Shape;923;p34"/>
          <p:cNvSpPr/>
          <p:nvPr/>
        </p:nvSpPr>
        <p:spPr>
          <a:xfrm>
            <a:off x="27515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4" name="Google Shape;924;p34"/>
          <p:cNvSpPr/>
          <p:nvPr/>
        </p:nvSpPr>
        <p:spPr>
          <a:xfrm>
            <a:off x="27515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5" name="Google Shape;925;p34"/>
          <p:cNvSpPr/>
          <p:nvPr/>
        </p:nvSpPr>
        <p:spPr>
          <a:xfrm>
            <a:off x="3390900" y="6019800"/>
            <a:ext cx="368300" cy="368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6" name="Google Shape;926;p34"/>
          <p:cNvSpPr/>
          <p:nvPr/>
        </p:nvSpPr>
        <p:spPr>
          <a:xfrm>
            <a:off x="3458464"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7" name="Google Shape;927;p34"/>
          <p:cNvSpPr/>
          <p:nvPr/>
        </p:nvSpPr>
        <p:spPr>
          <a:xfrm>
            <a:off x="3452114" y="6054467"/>
            <a:ext cx="241300" cy="241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8" name="Google Shape;928;p34"/>
          <p:cNvSpPr/>
          <p:nvPr/>
        </p:nvSpPr>
        <p:spPr>
          <a:xfrm>
            <a:off x="41783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29" name="Google Shape;929;p34"/>
          <p:cNvSpPr/>
          <p:nvPr/>
        </p:nvSpPr>
        <p:spPr>
          <a:xfrm>
            <a:off x="42501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0" name="Google Shape;930;p34"/>
          <p:cNvSpPr/>
          <p:nvPr/>
        </p:nvSpPr>
        <p:spPr>
          <a:xfrm>
            <a:off x="42501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1" name="Google Shape;931;p34"/>
          <p:cNvSpPr/>
          <p:nvPr/>
        </p:nvSpPr>
        <p:spPr>
          <a:xfrm>
            <a:off x="4724400" y="6019800"/>
            <a:ext cx="368300" cy="3683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2" name="Google Shape;932;p34"/>
          <p:cNvSpPr/>
          <p:nvPr/>
        </p:nvSpPr>
        <p:spPr>
          <a:xfrm>
            <a:off x="4796282" y="6060817"/>
            <a:ext cx="228600" cy="228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3" name="Google Shape;933;p34"/>
          <p:cNvSpPr/>
          <p:nvPr/>
        </p:nvSpPr>
        <p:spPr>
          <a:xfrm>
            <a:off x="4796282" y="60608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4" name="Google Shape;934;p34"/>
          <p:cNvSpPr/>
          <p:nvPr/>
        </p:nvSpPr>
        <p:spPr>
          <a:xfrm>
            <a:off x="5257800" y="6032500"/>
            <a:ext cx="368300" cy="368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5" name="Google Shape;935;p34"/>
          <p:cNvSpPr/>
          <p:nvPr/>
        </p:nvSpPr>
        <p:spPr>
          <a:xfrm>
            <a:off x="5316689"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6" name="Google Shape;936;p34"/>
          <p:cNvSpPr/>
          <p:nvPr/>
        </p:nvSpPr>
        <p:spPr>
          <a:xfrm>
            <a:off x="5727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7" name="Google Shape;937;p34"/>
          <p:cNvSpPr/>
          <p:nvPr/>
        </p:nvSpPr>
        <p:spPr>
          <a:xfrm>
            <a:off x="5784850" y="6067167"/>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8" name="Google Shape;938;p34"/>
          <p:cNvSpPr/>
          <p:nvPr/>
        </p:nvSpPr>
        <p:spPr>
          <a:xfrm>
            <a:off x="6032500" y="6032500"/>
            <a:ext cx="368300" cy="3683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39" name="Google Shape;939;p34"/>
          <p:cNvSpPr/>
          <p:nvPr/>
        </p:nvSpPr>
        <p:spPr>
          <a:xfrm>
            <a:off x="6102286" y="6067167"/>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0" name="Google Shape;940;p34"/>
          <p:cNvSpPr/>
          <p:nvPr/>
        </p:nvSpPr>
        <p:spPr>
          <a:xfrm>
            <a:off x="45085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1" name="Google Shape;941;p34"/>
          <p:cNvSpPr/>
          <p:nvPr/>
        </p:nvSpPr>
        <p:spPr>
          <a:xfrm>
            <a:off x="45720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2" name="Google Shape;942;p34"/>
          <p:cNvSpPr/>
          <p:nvPr/>
        </p:nvSpPr>
        <p:spPr>
          <a:xfrm>
            <a:off x="45720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3" name="Google Shape;943;p34"/>
          <p:cNvSpPr/>
          <p:nvPr/>
        </p:nvSpPr>
        <p:spPr>
          <a:xfrm>
            <a:off x="4076700" y="6032500"/>
            <a:ext cx="355600" cy="368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4" name="Google Shape;944;p34"/>
          <p:cNvSpPr/>
          <p:nvPr/>
        </p:nvSpPr>
        <p:spPr>
          <a:xfrm>
            <a:off x="4140200" y="6073517"/>
            <a:ext cx="228600" cy="228600"/>
          </a:xfrm>
          <a:custGeom>
            <a:avLst/>
            <a:gdLst/>
            <a:ahLst/>
            <a:cxnLst/>
            <a:rect l="l" t="t" r="r" b="b"/>
            <a:pathLst>
              <a:path w="228600" h="228600" extrusionOk="0">
                <a:moveTo>
                  <a:pt x="114300" y="0"/>
                </a:moveTo>
                <a:lnTo>
                  <a:pt x="69806" y="8982"/>
                </a:lnTo>
                <a:lnTo>
                  <a:pt x="33475" y="33477"/>
                </a:lnTo>
                <a:lnTo>
                  <a:pt x="8981" y="69809"/>
                </a:lnTo>
                <a:lnTo>
                  <a:pt x="0" y="114300"/>
                </a:lnTo>
                <a:lnTo>
                  <a:pt x="8981" y="158790"/>
                </a:lnTo>
                <a:lnTo>
                  <a:pt x="33475" y="195122"/>
                </a:lnTo>
                <a:lnTo>
                  <a:pt x="69806" y="219617"/>
                </a:lnTo>
                <a:lnTo>
                  <a:pt x="114300" y="228600"/>
                </a:lnTo>
                <a:lnTo>
                  <a:pt x="158793" y="219617"/>
                </a:lnTo>
                <a:lnTo>
                  <a:pt x="195124" y="195122"/>
                </a:lnTo>
                <a:lnTo>
                  <a:pt x="219618" y="158790"/>
                </a:lnTo>
                <a:lnTo>
                  <a:pt x="228600" y="114300"/>
                </a:lnTo>
                <a:lnTo>
                  <a:pt x="219618" y="69809"/>
                </a:lnTo>
                <a:lnTo>
                  <a:pt x="195124" y="33477"/>
                </a:lnTo>
                <a:lnTo>
                  <a:pt x="158793" y="8982"/>
                </a:lnTo>
                <a:lnTo>
                  <a:pt x="114300" y="0"/>
                </a:lnTo>
                <a:close/>
              </a:path>
            </a:pathLst>
          </a:custGeom>
          <a:solidFill>
            <a:srgbClr val="FF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5" name="Google Shape;945;p34"/>
          <p:cNvSpPr/>
          <p:nvPr/>
        </p:nvSpPr>
        <p:spPr>
          <a:xfrm>
            <a:off x="4140200" y="6073517"/>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6" name="Google Shape;946;p34"/>
          <p:cNvSpPr/>
          <p:nvPr/>
        </p:nvSpPr>
        <p:spPr>
          <a:xfrm>
            <a:off x="4495800" y="5715000"/>
            <a:ext cx="152400" cy="927100"/>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7" name="Google Shape;947;p34"/>
          <p:cNvSpPr/>
          <p:nvPr/>
        </p:nvSpPr>
        <p:spPr>
          <a:xfrm>
            <a:off x="4572000" y="5753100"/>
            <a:ext cx="0" cy="796290"/>
          </a:xfrm>
          <a:custGeom>
            <a:avLst/>
            <a:gdLst/>
            <a:ahLst/>
            <a:cxnLst/>
            <a:rect l="l" t="t" r="r" b="b"/>
            <a:pathLst>
              <a:path w="120000" h="796290" extrusionOk="0">
                <a:moveTo>
                  <a:pt x="0" y="0"/>
                </a:moveTo>
                <a:lnTo>
                  <a:pt x="0" y="796091"/>
                </a:lnTo>
              </a:path>
            </a:pathLst>
          </a:custGeom>
          <a:noFill/>
          <a:ln w="25400" cap="flat" cmpd="sng">
            <a:solidFill>
              <a:srgbClr val="4F81B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48" name="Google Shape;948;p34"/>
          <p:cNvSpPr txBox="1"/>
          <p:nvPr/>
        </p:nvSpPr>
        <p:spPr>
          <a:xfrm>
            <a:off x="3251700" y="5092950"/>
            <a:ext cx="2850600" cy="828600"/>
          </a:xfrm>
          <a:prstGeom prst="rect">
            <a:avLst/>
          </a:prstGeom>
          <a:noFill/>
          <a:ln>
            <a:noFill/>
          </a:ln>
        </p:spPr>
        <p:txBody>
          <a:bodyPr spcFirstLastPara="1" wrap="square" lIns="0" tIns="12700" rIns="0" bIns="0" anchor="t" anchorCtr="0">
            <a:noAutofit/>
          </a:bodyPr>
          <a:lstStyle/>
          <a:p>
            <a:pPr marL="532765" marR="0" lvl="0" indent="0" algn="l" rtl="0">
              <a:lnSpc>
                <a:spcPct val="100000"/>
              </a:lnSpc>
              <a:spcBef>
                <a:spcPts val="0"/>
              </a:spcBef>
              <a:spcAft>
                <a:spcPts val="0"/>
              </a:spcAft>
              <a:buClr>
                <a:schemeClr val="dk1"/>
              </a:buClr>
              <a:buSzPts val="2400"/>
              <a:buFont typeface="Trebuchet MS"/>
              <a:buNone/>
            </a:pPr>
            <a:r>
              <a:rPr lang="en-US" sz="2400">
                <a:solidFill>
                  <a:schemeClr val="dk1"/>
                </a:solidFill>
                <a:latin typeface="Trebuchet MS"/>
                <a:ea typeface="Trebuchet MS"/>
                <a:cs typeface="Trebuchet MS"/>
                <a:sym typeface="Trebuchet MS"/>
              </a:rPr>
              <a:t>Tumor Size</a:t>
            </a:r>
            <a:endParaRPr sz="2400">
              <a:solidFill>
                <a:schemeClr val="dk1"/>
              </a:solidFill>
              <a:latin typeface="Trebuchet MS"/>
              <a:ea typeface="Trebuchet MS"/>
              <a:cs typeface="Trebuchet MS"/>
              <a:sym typeface="Trebuchet MS"/>
            </a:endParaRPr>
          </a:p>
          <a:p>
            <a:pPr marL="12700" marR="0" lvl="0" indent="0" algn="l" rtl="0">
              <a:lnSpc>
                <a:spcPct val="100000"/>
              </a:lnSpc>
              <a:spcBef>
                <a:spcPts val="1765"/>
              </a:spcBef>
              <a:spcAft>
                <a:spcPts val="0"/>
              </a:spcAft>
              <a:buClr>
                <a:schemeClr val="dk1"/>
              </a:buClr>
              <a:buSzPts val="2100"/>
              <a:buFont typeface="Trebuchet MS"/>
              <a:buNone/>
            </a:pPr>
            <a:r>
              <a:rPr lang="en-US" sz="2100" baseline="30000">
                <a:solidFill>
                  <a:schemeClr val="dk1"/>
                </a:solidFill>
                <a:latin typeface="Trebuchet MS"/>
                <a:ea typeface="Trebuchet MS"/>
                <a:cs typeface="Trebuchet MS"/>
                <a:sym typeface="Trebuchet MS"/>
              </a:rPr>
              <a:t>Predict Benign       </a:t>
            </a:r>
            <a:r>
              <a:rPr lang="en-US" sz="1400">
                <a:solidFill>
                  <a:schemeClr val="dk1"/>
                </a:solidFill>
                <a:latin typeface="Trebuchet MS"/>
                <a:ea typeface="Trebuchet MS"/>
                <a:cs typeface="Trebuchet MS"/>
                <a:sym typeface="Trebuchet MS"/>
              </a:rPr>
              <a:t>Predict Malignant</a:t>
            </a:r>
            <a:endParaRPr sz="1400">
              <a:solidFill>
                <a:schemeClr val="dk1"/>
              </a:solidFill>
              <a:latin typeface="Trebuchet MS"/>
              <a:ea typeface="Trebuchet MS"/>
              <a:cs typeface="Trebuchet MS"/>
              <a:sym typeface="Trebuchet MS"/>
            </a:endParaRPr>
          </a:p>
        </p:txBody>
      </p:sp>
      <p:sp>
        <p:nvSpPr>
          <p:cNvPr id="949" name="Google Shape;949;p34"/>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981200"/>
            <a:ext cx="6096000" cy="1143000"/>
          </a:xfrm>
        </p:spPr>
        <p:txBody>
          <a:bodyPr/>
          <a:lstStyle/>
          <a:p>
            <a:r>
              <a:rPr lang="en-US" dirty="0"/>
              <a:t>Thank you !</a:t>
            </a:r>
          </a:p>
        </p:txBody>
      </p:sp>
      <p:sp>
        <p:nvSpPr>
          <p:cNvPr id="3" name="Title 1"/>
          <p:cNvSpPr txBox="1">
            <a:spLocks/>
          </p:cNvSpPr>
          <p:nvPr/>
        </p:nvSpPr>
        <p:spPr>
          <a:xfrm>
            <a:off x="4419600" y="5143500"/>
            <a:ext cx="45720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800100" indent="-800100" algn="l" fontAlgn="auto">
              <a:spcAft>
                <a:spcPts val="0"/>
              </a:spcAft>
            </a:pPr>
            <a:r>
              <a:rPr lang="en-US" sz="3200" dirty="0" smtClean="0"/>
              <a:t>Next Session Plan : </a:t>
            </a:r>
            <a:r>
              <a:rPr lang="en-US" sz="4000" dirty="0" smtClean="0"/>
              <a:t/>
            </a:r>
            <a:br>
              <a:rPr lang="en-US" sz="4000" dirty="0" smtClean="0"/>
            </a:br>
            <a:r>
              <a:rPr lang="en-IN" sz="1600" dirty="0" smtClean="0">
                <a:solidFill>
                  <a:srgbClr val="7030A0"/>
                </a:solidFill>
              </a:rPr>
              <a:t>Module 5 – Decision Tree Classifier</a:t>
            </a:r>
            <a:endParaRPr lang="en-US" sz="1600" dirty="0">
              <a:solidFill>
                <a:srgbClr val="7030A0"/>
              </a:solidFill>
            </a:endParaRPr>
          </a:p>
        </p:txBody>
      </p:sp>
      <p:sp>
        <p:nvSpPr>
          <p:cNvPr id="4" name="Google Shape;359;p10"/>
          <p:cNvSpPr txBox="1"/>
          <p:nvPr/>
        </p:nvSpPr>
        <p:spPr>
          <a:xfrm>
            <a:off x="457200" y="2819400"/>
            <a:ext cx="8292600" cy="20574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IN" b="1" i="0" u="none" strike="noStrike" cap="none" dirty="0">
                <a:solidFill>
                  <a:srgbClr val="000000"/>
                </a:solidFill>
                <a:latin typeface="Arial"/>
                <a:ea typeface="Arial"/>
                <a:cs typeface="Arial"/>
                <a:sym typeface="Arial"/>
              </a:rPr>
              <a:t>Required </a:t>
            </a:r>
            <a:r>
              <a:rPr lang="en-IN" b="1" i="0" u="none" strike="noStrike" cap="none" dirty="0" smtClean="0">
                <a:solidFill>
                  <a:srgbClr val="000000"/>
                </a:solidFill>
                <a:latin typeface="Arial"/>
                <a:ea typeface="Arial"/>
                <a:cs typeface="Arial"/>
                <a:sym typeface="Arial"/>
              </a:rPr>
              <a:t>Reading fo</a:t>
            </a:r>
            <a:r>
              <a:rPr lang="en-IN" b="1" dirty="0" smtClean="0">
                <a:solidFill>
                  <a:srgbClr val="000000"/>
                </a:solidFill>
                <a:latin typeface="Arial"/>
                <a:ea typeface="Arial"/>
                <a:cs typeface="Arial"/>
                <a:sym typeface="Arial"/>
              </a:rPr>
              <a:t>r completed session </a:t>
            </a:r>
            <a:r>
              <a:rPr lang="en-IN" b="1" i="0" u="none" strike="noStrike" cap="none" dirty="0" smtClean="0">
                <a:solidFill>
                  <a:srgbClr val="000000"/>
                </a:solidFill>
                <a:latin typeface="Arial"/>
                <a:ea typeface="Arial"/>
                <a:cs typeface="Arial"/>
                <a:sym typeface="Arial"/>
              </a:rPr>
              <a:t>: </a:t>
            </a:r>
            <a:r>
              <a:rPr lang="en-IN" b="0" i="0" u="none" strike="noStrike" cap="none" dirty="0" smtClean="0">
                <a:solidFill>
                  <a:srgbClr val="000000"/>
                </a:solidFill>
                <a:latin typeface="Arial"/>
                <a:ea typeface="Arial"/>
                <a:cs typeface="Arial"/>
                <a:sym typeface="Arial"/>
              </a:rPr>
              <a:t> </a:t>
            </a:r>
          </a:p>
          <a:p>
            <a:pPr marL="542925" lvl="0">
              <a:lnSpc>
                <a:spcPct val="150000"/>
              </a:lnSpc>
              <a:spcBef>
                <a:spcPts val="0"/>
              </a:spcBef>
              <a:spcAft>
                <a:spcPts val="0"/>
              </a:spcAft>
              <a:buClr>
                <a:srgbClr val="000000"/>
              </a:buClr>
              <a:buSzPts val="1400"/>
            </a:pPr>
            <a:r>
              <a:rPr lang="en-IN" dirty="0" smtClean="0">
                <a:solidFill>
                  <a:srgbClr val="000000"/>
                </a:solidFill>
                <a:latin typeface="Arial"/>
                <a:ea typeface="Arial"/>
                <a:cs typeface="Arial"/>
                <a:sym typeface="Arial"/>
              </a:rPr>
              <a:t>T1</a:t>
            </a:r>
            <a:r>
              <a:rPr lang="en-IN" b="0" i="0" u="none" strike="noStrike" cap="none" dirty="0" smtClean="0">
                <a:solidFill>
                  <a:srgbClr val="000000"/>
                </a:solidFill>
                <a:latin typeface="Arial"/>
                <a:ea typeface="Arial"/>
                <a:cs typeface="Arial"/>
                <a:sym typeface="Arial"/>
              </a:rPr>
              <a:t> </a:t>
            </a:r>
            <a:r>
              <a:rPr lang="en-IN" b="0" i="0" u="none" strike="noStrike" cap="none" dirty="0">
                <a:solidFill>
                  <a:srgbClr val="000000"/>
                </a:solidFill>
                <a:latin typeface="Arial"/>
                <a:ea typeface="Arial"/>
                <a:cs typeface="Arial"/>
                <a:sym typeface="Arial"/>
              </a:rPr>
              <a:t>- Chapter  # </a:t>
            </a:r>
            <a:r>
              <a:rPr lang="en-IN" dirty="0">
                <a:solidFill>
                  <a:srgbClr val="000000"/>
                </a:solidFill>
                <a:latin typeface="Arial"/>
                <a:ea typeface="Arial"/>
                <a:cs typeface="Arial"/>
                <a:sym typeface="Arial"/>
              </a:rPr>
              <a:t>6</a:t>
            </a:r>
            <a:r>
              <a:rPr lang="en-IN" b="0" i="0" u="none" strike="noStrike" cap="none" dirty="0" smtClean="0">
                <a:solidFill>
                  <a:srgbClr val="000000"/>
                </a:solidFill>
                <a:latin typeface="Arial"/>
                <a:ea typeface="Arial"/>
                <a:cs typeface="Arial"/>
                <a:sym typeface="Arial"/>
              </a:rPr>
              <a:t>   (</a:t>
            </a:r>
            <a:r>
              <a:rPr lang="en-US" dirty="0"/>
              <a:t>Tom M. Mitchell, Machine </a:t>
            </a:r>
            <a:r>
              <a:rPr lang="en-US" dirty="0" smtClean="0"/>
              <a:t>Learning)</a:t>
            </a:r>
            <a:endParaRPr lang="en-IN" b="0" i="0" u="none" strike="noStrike" cap="none" dirty="0" smtClean="0">
              <a:solidFill>
                <a:srgbClr val="000000"/>
              </a:solidFill>
              <a:latin typeface="Arial"/>
              <a:ea typeface="Arial"/>
              <a:cs typeface="Arial"/>
              <a:sym typeface="Arial"/>
            </a:endParaRPr>
          </a:p>
          <a:p>
            <a:pPr marL="542925" lvl="0">
              <a:lnSpc>
                <a:spcPct val="150000"/>
              </a:lnSpc>
              <a:spcBef>
                <a:spcPts val="0"/>
              </a:spcBef>
              <a:spcAft>
                <a:spcPts val="0"/>
              </a:spcAft>
              <a:buClr>
                <a:srgbClr val="000000"/>
              </a:buClr>
              <a:buSzPts val="1400"/>
            </a:pPr>
            <a:r>
              <a:rPr lang="en-IN" dirty="0">
                <a:solidFill>
                  <a:srgbClr val="000000"/>
                </a:solidFill>
                <a:latin typeface="Arial"/>
                <a:ea typeface="Arial"/>
                <a:cs typeface="Arial"/>
                <a:sym typeface="Arial"/>
              </a:rPr>
              <a:t>R1 – </a:t>
            </a:r>
            <a:r>
              <a:rPr lang="en-IN" dirty="0" smtClean="0">
                <a:solidFill>
                  <a:srgbClr val="000000"/>
                </a:solidFill>
                <a:latin typeface="Arial"/>
                <a:ea typeface="Arial"/>
                <a:cs typeface="Arial"/>
                <a:sym typeface="Arial"/>
              </a:rPr>
              <a:t>Chapter # 3,#4  (</a:t>
            </a:r>
            <a:r>
              <a:rPr lang="en-US" dirty="0"/>
              <a:t>Christopher M. </a:t>
            </a:r>
            <a:r>
              <a:rPr lang="en-US" dirty="0" err="1"/>
              <a:t>Bhisop</a:t>
            </a:r>
            <a:r>
              <a:rPr lang="en-US" dirty="0"/>
              <a:t>, Pattern Recognition &amp; Machine </a:t>
            </a:r>
            <a:r>
              <a:rPr lang="en-US" dirty="0" smtClean="0"/>
              <a:t>Learning) &amp; Refresh your MFDS course basics </a:t>
            </a:r>
            <a:endParaRPr lang="en-IN"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98013869"/>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514600" y="3543300"/>
            <a:ext cx="6019800" cy="1524000"/>
          </a:xfrm>
        </p:spPr>
        <p:txBody>
          <a:bodyPr/>
          <a:lstStyle/>
          <a:p>
            <a:pPr algn="ctr" fontAlgn="auto">
              <a:spcAft>
                <a:spcPts val="0"/>
              </a:spcAft>
              <a:defRPr/>
            </a:pPr>
            <a:r>
              <a:rPr lang="en-US" sz="4000" dirty="0">
                <a:solidFill>
                  <a:srgbClr val="FFFF66"/>
                </a:solidFill>
              </a:rPr>
              <a:t>Machine Learning</a:t>
            </a:r>
            <a:br>
              <a:rPr lang="en-US" sz="4000" dirty="0">
                <a:solidFill>
                  <a:srgbClr val="FFFF66"/>
                </a:solidFill>
              </a:rPr>
            </a:br>
            <a:r>
              <a:rPr lang="en-US" sz="4000" dirty="0" smtClean="0">
                <a:solidFill>
                  <a:srgbClr val="FFFF66"/>
                </a:solidFill>
              </a:rPr>
              <a:t>ZG565</a:t>
            </a:r>
            <a:endParaRPr lang="en-US" sz="4000" dirty="0">
              <a:solidFill>
                <a:srgbClr val="FFFF66"/>
              </a:solidFill>
              <a:latin typeface="+mn-lt"/>
            </a:endParaRPr>
          </a:p>
        </p:txBody>
      </p:sp>
      <p:sp>
        <p:nvSpPr>
          <p:cNvPr id="5" name="Content Placeholder 1"/>
          <p:cNvSpPr>
            <a:spLocks noGrp="1"/>
          </p:cNvSpPr>
          <p:nvPr>
            <p:ph sz="quarter" idx="4294967295"/>
          </p:nvPr>
        </p:nvSpPr>
        <p:spPr>
          <a:xfrm>
            <a:off x="2628900" y="4876800"/>
            <a:ext cx="5791200" cy="990600"/>
          </a:xfrm>
          <a:prstGeom prst="rect">
            <a:avLst/>
          </a:prstGeom>
        </p:spPr>
        <p:txBody>
          <a:bodyPr rtlCol="0">
            <a:normAutofit/>
          </a:bodyPr>
          <a:lstStyle/>
          <a:p>
            <a:pPr marL="365760" indent="-256032" algn="r" fontAlgn="auto">
              <a:lnSpc>
                <a:spcPct val="100000"/>
              </a:lnSpc>
              <a:spcAft>
                <a:spcPts val="0"/>
              </a:spcAft>
              <a:buClr>
                <a:schemeClr val="accent1"/>
              </a:buClr>
              <a:buSzPct val="68000"/>
              <a:buNone/>
              <a:defRPr/>
            </a:pPr>
            <a:r>
              <a:rPr lang="en-US" sz="2400" dirty="0">
                <a:solidFill>
                  <a:schemeClr val="bg1"/>
                </a:solidFill>
                <a:cs typeface="Courier New" pitchFamily="49" charset="0"/>
              </a:rPr>
              <a:t>Dr. </a:t>
            </a:r>
            <a:r>
              <a:rPr lang="en-US" sz="2400" dirty="0" smtClean="0">
                <a:solidFill>
                  <a:schemeClr val="bg1"/>
                </a:solidFill>
                <a:cs typeface="Courier New" pitchFamily="49" charset="0"/>
              </a:rPr>
              <a:t> </a:t>
            </a:r>
            <a:r>
              <a:rPr lang="en-US" sz="2400" dirty="0" err="1" smtClean="0">
                <a:solidFill>
                  <a:schemeClr val="bg1"/>
                </a:solidFill>
                <a:cs typeface="Courier New" pitchFamily="49" charset="0"/>
              </a:rPr>
              <a:t>Sugata</a:t>
            </a:r>
            <a:r>
              <a:rPr lang="en-US" sz="2400" dirty="0" smtClean="0">
                <a:solidFill>
                  <a:schemeClr val="bg1"/>
                </a:solidFill>
                <a:cs typeface="Courier New" pitchFamily="49" charset="0"/>
              </a:rPr>
              <a:t> </a:t>
            </a:r>
            <a:r>
              <a:rPr lang="en-US" sz="2400" dirty="0" err="1" smtClean="0">
                <a:solidFill>
                  <a:schemeClr val="bg1"/>
                </a:solidFill>
                <a:cs typeface="Courier New" pitchFamily="49" charset="0"/>
              </a:rPr>
              <a:t>Ghosal</a:t>
            </a:r>
            <a:endParaRPr lang="en-US" sz="2400" dirty="0">
              <a:solidFill>
                <a:schemeClr val="bg1"/>
              </a:solidFill>
              <a:cs typeface="Courier New" pitchFamily="49" charset="0"/>
            </a:endParaRPr>
          </a:p>
          <a:p>
            <a:pPr marL="365760" indent="-256032" algn="r" fontAlgn="auto">
              <a:lnSpc>
                <a:spcPct val="100000"/>
              </a:lnSpc>
              <a:spcAft>
                <a:spcPts val="0"/>
              </a:spcAft>
              <a:buClr>
                <a:schemeClr val="accent1"/>
              </a:buClr>
              <a:buSzPct val="68000"/>
              <a:buNone/>
              <a:defRPr/>
            </a:pPr>
            <a:r>
              <a:rPr lang="en-US" sz="2400" dirty="0">
                <a:solidFill>
                  <a:schemeClr val="bg1"/>
                </a:solidFill>
                <a:cs typeface="Courier New" pitchFamily="49" charset="0"/>
              </a:rPr>
              <a:t>s</a:t>
            </a:r>
            <a:r>
              <a:rPr lang="en-US" sz="2400" dirty="0" smtClean="0">
                <a:solidFill>
                  <a:schemeClr val="bg1"/>
                </a:solidFill>
                <a:cs typeface="Courier New" pitchFamily="49" charset="0"/>
              </a:rPr>
              <a:t>ugata.ghosal@pilani.bits-pilani.ac.in</a:t>
            </a:r>
            <a:endParaRPr lang="en-US" sz="2400" dirty="0">
              <a:solidFill>
                <a:schemeClr val="bg1"/>
              </a:solidFill>
              <a:cs typeface="Courier New" pitchFamily="49" charset="0"/>
            </a:endParaRPr>
          </a:p>
          <a:p>
            <a:pPr marL="365760" indent="-256032" algn="r" fontAlgn="auto">
              <a:lnSpc>
                <a:spcPct val="100000"/>
              </a:lnSpc>
              <a:spcAft>
                <a:spcPts val="0"/>
              </a:spcAft>
              <a:buClr>
                <a:schemeClr val="accent1"/>
              </a:buClr>
              <a:buSzPct val="68000"/>
              <a:buNone/>
              <a:defRPr/>
            </a:pPr>
            <a:endParaRPr lang="en-US" sz="2400" dirty="0" smtClean="0">
              <a:solidFill>
                <a:schemeClr val="bg1"/>
              </a:solidFill>
              <a:latin typeface="+mn-lt"/>
              <a:cs typeface="Courier New" pitchFamily="49" charset="0"/>
            </a:endParaRPr>
          </a:p>
        </p:txBody>
      </p:sp>
    </p:spTree>
    <p:extLst>
      <p:ext uri="{BB962C8B-B14F-4D97-AF65-F5344CB8AC3E}">
        <p14:creationId xmlns:p14="http://schemas.microsoft.com/office/powerpoint/2010/main" val="3711370455"/>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4294200"/>
            <a:ext cx="8648700" cy="2209800"/>
          </a:xfrm>
        </p:spPr>
        <p:txBody>
          <a:bodyPr rtlCol="0">
            <a:normAutofit/>
          </a:bodyPr>
          <a:lstStyle/>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Lecture No. – 7</a:t>
            </a:r>
            <a:r>
              <a:rPr lang="en-US" sz="3200" dirty="0" smtClean="0">
                <a:latin typeface="+mn-lt"/>
                <a:cs typeface="Courier New" pitchFamily="49" charset="0"/>
              </a:rPr>
              <a:t> | Decision Tree</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a:latin typeface="+mn-lt"/>
                <a:cs typeface="Courier New" pitchFamily="49" charset="0"/>
              </a:rPr>
              <a:t>Date – </a:t>
            </a:r>
            <a:r>
              <a:rPr lang="en-US" sz="3200" dirty="0" smtClean="0">
                <a:latin typeface="+mn-lt"/>
                <a:cs typeface="Courier New" pitchFamily="49" charset="0"/>
              </a:rPr>
              <a:t>01/07/2023</a:t>
            </a:r>
            <a:endParaRPr lang="en-US" sz="3200" dirty="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200" dirty="0" smtClean="0">
                <a:latin typeface="+mn-lt"/>
                <a:cs typeface="Courier New" pitchFamily="49" charset="0"/>
              </a:rPr>
              <a:t>Time: </a:t>
            </a:r>
            <a:r>
              <a:rPr lang="en-US" sz="3200" smtClean="0">
                <a:latin typeface="+mn-lt"/>
                <a:cs typeface="Courier New" pitchFamily="49" charset="0"/>
              </a:rPr>
              <a:t>2 PM </a:t>
            </a:r>
            <a:r>
              <a:rPr lang="en-US" sz="3200" dirty="0">
                <a:latin typeface="+mn-lt"/>
                <a:cs typeface="Courier New" pitchFamily="49" charset="0"/>
              </a:rPr>
              <a:t>– 4</a:t>
            </a:r>
            <a:r>
              <a:rPr lang="en-US" sz="3200" dirty="0" smtClean="0">
                <a:latin typeface="+mn-lt"/>
                <a:cs typeface="Courier New" pitchFamily="49" charset="0"/>
              </a:rPr>
              <a:t> </a:t>
            </a:r>
            <a:r>
              <a:rPr lang="en-US" sz="3200" dirty="0">
                <a:latin typeface="+mn-lt"/>
                <a:cs typeface="Courier New" pitchFamily="49" charset="0"/>
              </a:rPr>
              <a:t>P</a:t>
            </a:r>
            <a:r>
              <a:rPr lang="en-US" sz="3200" dirty="0" smtClean="0">
                <a:latin typeface="+mn-lt"/>
                <a:cs typeface="Courier New" pitchFamily="49" charset="0"/>
              </a:rPr>
              <a:t>M</a:t>
            </a:r>
            <a:endParaRPr lang="en-US" sz="3200" dirty="0">
              <a:latin typeface="+mn-lt"/>
              <a:cs typeface="Courier New" pitchFamily="49" charset="0"/>
            </a:endParaRPr>
          </a:p>
        </p:txBody>
      </p:sp>
    </p:spTree>
    <p:extLst>
      <p:ext uri="{BB962C8B-B14F-4D97-AF65-F5344CB8AC3E}">
        <p14:creationId xmlns:p14="http://schemas.microsoft.com/office/powerpoint/2010/main" val="736177549"/>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Session Content</a:t>
            </a:r>
            <a:endParaRPr lang="en-US" b="1" dirty="0"/>
          </a:p>
        </p:txBody>
      </p:sp>
      <p:sp>
        <p:nvSpPr>
          <p:cNvPr id="5" name="Slide Number Placeholder 4"/>
          <p:cNvSpPr>
            <a:spLocks noGrp="1"/>
          </p:cNvSpPr>
          <p:nvPr>
            <p:ph type="sldNum" sz="quarter" idx="4294967295"/>
          </p:nvPr>
        </p:nvSpPr>
        <p:spPr>
          <a:xfrm>
            <a:off x="8532440" y="6237312"/>
            <a:ext cx="611560" cy="293117"/>
          </a:xfrm>
          <a:prstGeom prst="rect">
            <a:avLst/>
          </a:prstGeom>
        </p:spPr>
        <p:txBody>
          <a:bodyPr/>
          <a:lstStyle/>
          <a:p>
            <a:pPr>
              <a:defRPr/>
            </a:pPr>
            <a:fld id="{60DB935C-A2BB-404C-A6C5-67E9068028EC}" type="slidenum">
              <a:rPr lang="en-US" smtClean="0"/>
              <a:pPr>
                <a:defRPr/>
              </a:pPr>
              <a:t>343</a:t>
            </a:fld>
            <a:endParaRPr lang="en-US"/>
          </a:p>
        </p:txBody>
      </p:sp>
      <p:sp>
        <p:nvSpPr>
          <p:cNvPr id="4" name="Rectangle 3"/>
          <p:cNvSpPr/>
          <p:nvPr/>
        </p:nvSpPr>
        <p:spPr>
          <a:xfrm>
            <a:off x="990600" y="1828800"/>
            <a:ext cx="6781800" cy="2062103"/>
          </a:xfrm>
          <a:prstGeom prst="rect">
            <a:avLst/>
          </a:prstGeom>
        </p:spPr>
        <p:txBody>
          <a:bodyPr wrap="square">
            <a:spAutoFit/>
          </a:bodyPr>
          <a:lstStyle/>
          <a:p>
            <a:pPr marL="285750" indent="-285750">
              <a:buFont typeface="Arial" panose="020B0604020202020204" pitchFamily="34" charset="0"/>
              <a:buChar char="•"/>
            </a:pPr>
            <a:r>
              <a:rPr lang="en-IN" sz="3200" dirty="0" smtClean="0"/>
              <a:t>Decision Tree</a:t>
            </a:r>
          </a:p>
          <a:p>
            <a:pPr marL="285750" indent="-285750">
              <a:buFont typeface="Arial" panose="020B0604020202020204" pitchFamily="34" charset="0"/>
              <a:buChar char="•"/>
            </a:pPr>
            <a:r>
              <a:rPr lang="en-IN" sz="3200" dirty="0" smtClean="0"/>
              <a:t>Handling overfitting </a:t>
            </a:r>
          </a:p>
          <a:p>
            <a:pPr marL="285750" indent="-285750">
              <a:buFont typeface="Arial" panose="020B0604020202020204" pitchFamily="34" charset="0"/>
              <a:buChar char="•"/>
            </a:pPr>
            <a:r>
              <a:rPr lang="en-IN" sz="3200" dirty="0"/>
              <a:t>C</a:t>
            </a:r>
            <a:r>
              <a:rPr lang="en-IN" sz="3200" dirty="0" smtClean="0"/>
              <a:t>ontinuous values</a:t>
            </a:r>
          </a:p>
          <a:p>
            <a:pPr marL="285750" indent="-285750">
              <a:buFont typeface="Arial" panose="020B0604020202020204" pitchFamily="34" charset="0"/>
              <a:buChar char="•"/>
            </a:pPr>
            <a:r>
              <a:rPr lang="en-IN" sz="3200" dirty="0" smtClean="0"/>
              <a:t>Missing Values</a:t>
            </a:r>
          </a:p>
        </p:txBody>
      </p:sp>
    </p:spTree>
    <p:extLst>
      <p:ext uri="{BB962C8B-B14F-4D97-AF65-F5344CB8AC3E}">
        <p14:creationId xmlns:p14="http://schemas.microsoft.com/office/powerpoint/2010/main" val="1665042638"/>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0" y="667708"/>
            <a:ext cx="8637588" cy="7699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z="3600" b="1" spc="-150" dirty="0" smtClean="0">
                <a:latin typeface="Arial" pitchFamily="34" charset="0"/>
                <a:ea typeface="+mn-ea"/>
                <a:cs typeface="Arial" pitchFamily="34" charset="0"/>
              </a:rPr>
              <a:t>Decision trees </a:t>
            </a:r>
            <a:endParaRPr lang="en-US" sz="3600" b="1" spc="-150" dirty="0">
              <a:latin typeface="Arial" pitchFamily="34" charset="0"/>
              <a:ea typeface="+mn-ea"/>
              <a:cs typeface="Arial" pitchFamily="34" charset="0"/>
            </a:endParaRPr>
          </a:p>
        </p:txBody>
      </p:sp>
      <p:sp>
        <p:nvSpPr>
          <p:cNvPr id="308227"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buFont typeface="Wingdings" charset="0"/>
              <a:buChar char="§"/>
              <a:defRPr/>
            </a:pPr>
            <a:r>
              <a:rPr lang="en-US" dirty="0"/>
              <a:t>Decision Trees is one of the most widely used and practical methods of classification</a:t>
            </a:r>
            <a:endParaRPr lang="en-US" altLang="ja-JP" dirty="0"/>
          </a:p>
          <a:p>
            <a:pPr>
              <a:buFont typeface="Wingdings" charset="0"/>
              <a:buChar char="§"/>
              <a:defRPr/>
            </a:pPr>
            <a:r>
              <a:rPr lang="en-US" dirty="0" smtClean="0"/>
              <a:t>Method </a:t>
            </a:r>
            <a:r>
              <a:rPr lang="en-US" dirty="0"/>
              <a:t>for approximating discrete-valued functions</a:t>
            </a:r>
          </a:p>
          <a:p>
            <a:pPr>
              <a:buFont typeface="Wingdings" charset="0"/>
              <a:buChar char="§"/>
              <a:defRPr/>
            </a:pPr>
            <a:r>
              <a:rPr lang="en-US" altLang="ja-JP" dirty="0"/>
              <a:t>Learned functions are represented as decision trees (or if-then-else rules)</a:t>
            </a:r>
            <a:endParaRPr lang="en-US" dirty="0"/>
          </a:p>
          <a:p>
            <a:pPr>
              <a:buFont typeface="Wingdings" charset="0"/>
              <a:buChar char="§"/>
              <a:defRPr/>
            </a:pPr>
            <a:r>
              <a:rPr lang="en-US" dirty="0"/>
              <a:t>Expressive hypotheses space </a:t>
            </a:r>
          </a:p>
        </p:txBody>
      </p:sp>
    </p:spTree>
    <p:extLst>
      <p:ext uri="{BB962C8B-B14F-4D97-AF65-F5344CB8AC3E}">
        <p14:creationId xmlns:p14="http://schemas.microsoft.com/office/powerpoint/2010/main" val="201423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Decision Tree</a:t>
            </a:r>
            <a:endParaRPr lang="en-US" b="1" dirty="0"/>
          </a:p>
        </p:txBody>
      </p:sp>
      <p:sp>
        <p:nvSpPr>
          <p:cNvPr id="3" name="Content Placeholder 2"/>
          <p:cNvSpPr>
            <a:spLocks noGrp="1"/>
          </p:cNvSpPr>
          <p:nvPr>
            <p:ph idx="1"/>
          </p:nvPr>
        </p:nvSpPr>
        <p:spPr>
          <a:xfrm>
            <a:off x="457200" y="1600200"/>
            <a:ext cx="8534400" cy="4525963"/>
          </a:xfrm>
        </p:spPr>
        <p:txBody>
          <a:bodyPr>
            <a:normAutofit fontScale="85000" lnSpcReduction="20000"/>
          </a:bodyPr>
          <a:lstStyle/>
          <a:p>
            <a:r>
              <a:rPr lang="en-US" dirty="0"/>
              <a:t>Advantages: </a:t>
            </a:r>
            <a:endParaRPr lang="en-US" dirty="0" smtClean="0"/>
          </a:p>
          <a:p>
            <a:pPr marL="0" indent="0">
              <a:buNone/>
            </a:pPr>
            <a:r>
              <a:rPr lang="en-US" dirty="0" smtClean="0"/>
              <a:t>– Inexpensive </a:t>
            </a:r>
            <a:r>
              <a:rPr lang="en-US" dirty="0"/>
              <a:t>to construct </a:t>
            </a:r>
            <a:endParaRPr lang="en-US" dirty="0" smtClean="0"/>
          </a:p>
          <a:p>
            <a:pPr marL="0" indent="0">
              <a:buNone/>
            </a:pPr>
            <a:r>
              <a:rPr lang="en-US" dirty="0" smtClean="0"/>
              <a:t>– </a:t>
            </a:r>
            <a:r>
              <a:rPr lang="en-US" dirty="0"/>
              <a:t>Extremely fast at classifying unknown records </a:t>
            </a:r>
            <a:endParaRPr lang="en-US" dirty="0" smtClean="0"/>
          </a:p>
          <a:p>
            <a:pPr marL="0" indent="0">
              <a:buNone/>
            </a:pPr>
            <a:r>
              <a:rPr lang="en-US" dirty="0" smtClean="0"/>
              <a:t>– </a:t>
            </a:r>
            <a:r>
              <a:rPr lang="en-US" dirty="0"/>
              <a:t>Easy to interpret for small-sized trees </a:t>
            </a:r>
            <a:endParaRPr lang="en-US" dirty="0" smtClean="0"/>
          </a:p>
          <a:p>
            <a:pPr marL="0" indent="0">
              <a:buNone/>
            </a:pPr>
            <a:r>
              <a:rPr lang="en-US" dirty="0" smtClean="0"/>
              <a:t>– </a:t>
            </a:r>
            <a:r>
              <a:rPr lang="en-US" dirty="0"/>
              <a:t>Can easily handle redundant or irrelevant attributes (unless the attributes are interacting) </a:t>
            </a:r>
            <a:endParaRPr lang="en-US" dirty="0" smtClean="0"/>
          </a:p>
          <a:p>
            <a:r>
              <a:rPr lang="en-US" dirty="0" smtClean="0"/>
              <a:t>Disadvantages</a:t>
            </a:r>
            <a:r>
              <a:rPr lang="en-US" dirty="0"/>
              <a:t>: </a:t>
            </a:r>
            <a:endParaRPr lang="en-US" dirty="0" smtClean="0"/>
          </a:p>
          <a:p>
            <a:pPr marL="0" indent="0">
              <a:buNone/>
            </a:pPr>
            <a:r>
              <a:rPr lang="en-US" dirty="0" smtClean="0"/>
              <a:t>– </a:t>
            </a:r>
            <a:r>
              <a:rPr lang="en-US" dirty="0"/>
              <a:t>Space of possible decision trees is exponentially large. </a:t>
            </a:r>
            <a:endParaRPr lang="en-US" dirty="0" smtClean="0"/>
          </a:p>
          <a:p>
            <a:pPr marL="400050" lvl="1" indent="0">
              <a:buNone/>
            </a:pPr>
            <a:r>
              <a:rPr lang="en-US" dirty="0" smtClean="0"/>
              <a:t>Greedy </a:t>
            </a:r>
            <a:r>
              <a:rPr lang="en-US" dirty="0"/>
              <a:t>approaches are often unable to find the best tree. </a:t>
            </a:r>
            <a:endParaRPr lang="en-US" dirty="0" smtClean="0"/>
          </a:p>
          <a:p>
            <a:pPr marL="0" indent="0">
              <a:buNone/>
            </a:pPr>
            <a:r>
              <a:rPr lang="en-US" dirty="0" smtClean="0"/>
              <a:t>– </a:t>
            </a:r>
            <a:r>
              <a:rPr lang="en-US" dirty="0"/>
              <a:t>Does not take into account interactions between attributes </a:t>
            </a:r>
            <a:endParaRPr lang="en-US" dirty="0" smtClean="0"/>
          </a:p>
          <a:p>
            <a:pPr marL="0" indent="0">
              <a:buNone/>
            </a:pPr>
            <a:r>
              <a:rPr lang="en-US" dirty="0" smtClean="0"/>
              <a:t>– </a:t>
            </a:r>
            <a:r>
              <a:rPr lang="en-US" dirty="0"/>
              <a:t>Each decision boundary involves only a single attribute</a:t>
            </a:r>
          </a:p>
        </p:txBody>
      </p:sp>
      <p:sp>
        <p:nvSpPr>
          <p:cNvPr id="4" name="Slide Number Placeholder 3"/>
          <p:cNvSpPr>
            <a:spLocks noGrp="1"/>
          </p:cNvSpPr>
          <p:nvPr>
            <p:ph type="sldNum" sz="quarter" idx="4294967295"/>
          </p:nvPr>
        </p:nvSpPr>
        <p:spPr>
          <a:xfrm>
            <a:off x="8532440" y="6237312"/>
            <a:ext cx="611560" cy="293117"/>
          </a:xfrm>
          <a:prstGeom prst="rect">
            <a:avLst/>
          </a:prstGeom>
        </p:spPr>
        <p:txBody>
          <a:bodyPr/>
          <a:lstStyle/>
          <a:p>
            <a:pPr>
              <a:defRPr/>
            </a:pPr>
            <a:fld id="{60DB935C-A2BB-404C-A6C5-67E9068028EC}" type="slidenum">
              <a:rPr lang="en-US" smtClean="0"/>
              <a:pPr>
                <a:defRPr/>
              </a:pPr>
              <a:t>345</a:t>
            </a:fld>
            <a:endParaRPr lang="en-US"/>
          </a:p>
        </p:txBody>
      </p:sp>
    </p:spTree>
    <p:extLst>
      <p:ext uri="{BB962C8B-B14F-4D97-AF65-F5344CB8AC3E}">
        <p14:creationId xmlns:p14="http://schemas.microsoft.com/office/powerpoint/2010/main" val="697607924"/>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440" y="6237312"/>
            <a:ext cx="611560" cy="293117"/>
          </a:xfrm>
          <a:prstGeom prst="rect">
            <a:avLst/>
          </a:prstGeom>
        </p:spPr>
        <p:txBody>
          <a:bodyPr/>
          <a:lstStyle/>
          <a:p>
            <a:pPr>
              <a:defRPr/>
            </a:pPr>
            <a:fld id="{60DB935C-A2BB-404C-A6C5-67E9068028EC}" type="slidenum">
              <a:rPr lang="en-US" smtClean="0"/>
              <a:pPr>
                <a:defRPr/>
              </a:pPr>
              <a:t>346</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90600" y="1524000"/>
            <a:ext cx="7010400" cy="411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7" name="Text Box 5"/>
          <p:cNvSpPr txBox="1">
            <a:spLocks noChangeArrowheads="1"/>
          </p:cNvSpPr>
          <p:nvPr/>
        </p:nvSpPr>
        <p:spPr bwMode="auto">
          <a:xfrm>
            <a:off x="1143000" y="5875338"/>
            <a:ext cx="70469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b="0" dirty="0">
                <a:latin typeface="Times New Roman" charset="0"/>
                <a:ea typeface="ＭＳ Ｐゴシック" charset="0"/>
                <a:sym typeface="Symbol" charset="0"/>
              </a:rPr>
              <a:t></a:t>
            </a:r>
            <a:r>
              <a:rPr lang="en-US" sz="2000" b="0" i="1" dirty="0">
                <a:latin typeface="Times New Roman" charset="0"/>
                <a:ea typeface="ＭＳ Ｐゴシック" charset="0"/>
              </a:rPr>
              <a:t>Outlook=Sunny, Temp=Hot, Humidity=High, Wind=Strong</a:t>
            </a:r>
            <a:r>
              <a:rPr lang="en-US" sz="2000" b="0" dirty="0">
                <a:latin typeface="Times New Roman" charset="0"/>
                <a:ea typeface="ＭＳ Ｐゴシック" charset="0"/>
                <a:sym typeface="Symbol" charset="0"/>
              </a:rPr>
              <a:t>     No</a:t>
            </a:r>
          </a:p>
        </p:txBody>
      </p:sp>
      <p:sp>
        <p:nvSpPr>
          <p:cNvPr id="9" name="Rectangle 2"/>
          <p:cNvSpPr>
            <a:spLocks noGrp="1" noChangeArrowheads="1"/>
          </p:cNvSpPr>
          <p:nvPr>
            <p:ph type="title"/>
          </p:nvPr>
        </p:nvSpPr>
        <p:spPr>
          <a:xfrm>
            <a:off x="12700" y="609600"/>
            <a:ext cx="7543800" cy="7699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Decision tree representation (PlayTennis)</a:t>
            </a:r>
          </a:p>
        </p:txBody>
      </p:sp>
    </p:spTree>
    <p:extLst>
      <p:ext uri="{BB962C8B-B14F-4D97-AF65-F5344CB8AC3E}">
        <p14:creationId xmlns:p14="http://schemas.microsoft.com/office/powerpoint/2010/main" val="1700720874"/>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3068638"/>
            <a:ext cx="5410200" cy="317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39970" name="Rectangle 2"/>
          <p:cNvSpPr>
            <a:spLocks noGrp="1" noChangeArrowheads="1"/>
          </p:cNvSpPr>
          <p:nvPr>
            <p:ph type="title"/>
          </p:nvPr>
        </p:nvSpPr>
        <p:spPr>
          <a:xfrm>
            <a:off x="317500" y="46990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Decision trees expressivity</a:t>
            </a:r>
          </a:p>
        </p:txBody>
      </p:sp>
      <p:sp>
        <p:nvSpPr>
          <p:cNvPr id="339971" name="Rectangle 3"/>
          <p:cNvSpPr>
            <a:spLocks noGrp="1" noChangeArrowheads="1"/>
          </p:cNvSpPr>
          <p:nvPr>
            <p:ph idx="1"/>
          </p:nvPr>
        </p:nvSpPr>
        <p:spPr>
          <a:xfrm>
            <a:off x="395288" y="1412875"/>
            <a:ext cx="8458200" cy="48958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r>
              <a:rPr lang="en-US" altLang="en-US" sz="2000" dirty="0" smtClean="0"/>
              <a:t>Decision trees represent a disjunction of conjunctions on constraints on the value of attributes:</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Sunny </a:t>
            </a:r>
            <a:r>
              <a:rPr lang="en-US" altLang="en-US" sz="2000" dirty="0" smtClean="0">
                <a:latin typeface="Times New Roman" panose="02020603050405020304" pitchFamily="18" charset="0"/>
                <a:sym typeface="Symbol" panose="05050102010706020507" pitchFamily="18" charset="2"/>
              </a:rPr>
              <a:t></a:t>
            </a:r>
            <a:r>
              <a:rPr lang="en-US" altLang="en-US" sz="2000" i="1"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rPr>
              <a:t>Humidity = Normal</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Overcast</a:t>
            </a:r>
            <a:r>
              <a:rPr lang="en-US" altLang="en-US" sz="2000" dirty="0" smtClean="0">
                <a:latin typeface="Times New Roman" panose="02020603050405020304" pitchFamily="18" charset="0"/>
              </a:rPr>
              <a:t>) </a:t>
            </a:r>
            <a:r>
              <a:rPr lang="en-US" altLang="en-US" sz="2000" dirty="0"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Outlook = Rain </a:t>
            </a:r>
            <a:r>
              <a:rPr lang="en-US" altLang="en-US" sz="2000" dirty="0" smtClean="0">
                <a:latin typeface="Times New Roman" panose="02020603050405020304" pitchFamily="18" charset="0"/>
                <a:sym typeface="Symbol" panose="05050102010706020507" pitchFamily="18" charset="2"/>
              </a:rPr>
              <a:t> </a:t>
            </a:r>
            <a:r>
              <a:rPr lang="en-US" altLang="en-US" sz="2000" i="1" dirty="0" smtClean="0">
                <a:latin typeface="Times New Roman" panose="02020603050405020304" pitchFamily="18" charset="0"/>
                <a:sym typeface="Symbol" panose="05050102010706020507" pitchFamily="18" charset="2"/>
              </a:rPr>
              <a:t>Wind = Weak</a:t>
            </a:r>
            <a:r>
              <a:rPr lang="en-US" altLang="en-US" sz="2000" dirty="0" smtClean="0">
                <a:latin typeface="Times New Roman" panose="02020603050405020304" pitchFamily="18" charset="0"/>
                <a:sym typeface="Symbol" panose="05050102010706020507" pitchFamily="18" charset="2"/>
              </a:rPr>
              <a:t>)</a:t>
            </a:r>
          </a:p>
        </p:txBody>
      </p:sp>
    </p:spTree>
    <p:extLst>
      <p:ext uri="{BB962C8B-B14F-4D97-AF65-F5344CB8AC3E}">
        <p14:creationId xmlns:p14="http://schemas.microsoft.com/office/powerpoint/2010/main" val="4023854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pPr>
              <a:defRPr/>
            </a:pPr>
            <a:r>
              <a:rPr lang="en-IN" b="1" dirty="0"/>
              <a:t>Measure of Information</a:t>
            </a: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11 July 2023</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7" name="Content Placeholder 2"/>
          <p:cNvSpPr txBox="1">
            <a:spLocks/>
          </p:cNvSpPr>
          <p:nvPr/>
        </p:nvSpPr>
        <p:spPr>
          <a:xfrm>
            <a:off x="330926" y="1524000"/>
            <a:ext cx="8610600" cy="2590800"/>
          </a:xfrm>
          <a:prstGeom prst="rect">
            <a:avLst/>
          </a:prstGeom>
        </p:spPr>
        <p:txBody>
          <a:bodyPr vert="horz" lIns="91440" tIns="45720" rIns="91440" bIns="45720" rtlCol="0">
            <a:noAutofit/>
          </a:bodyPr>
          <a:lstStyle/>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r>
              <a:rPr lang="en-IN" sz="2800" baseline="0" dirty="0" smtClean="0">
                <a:latin typeface="+mn-lt"/>
              </a:rPr>
              <a:t>The amount of information (surprise</a:t>
            </a:r>
            <a:r>
              <a:rPr lang="en-IN" sz="2800" dirty="0" smtClean="0">
                <a:latin typeface="+mn-lt"/>
              </a:rPr>
              <a:t> element) </a:t>
            </a:r>
            <a:r>
              <a:rPr lang="en-IN" sz="2800" baseline="0" dirty="0" smtClean="0">
                <a:latin typeface="+mn-lt"/>
              </a:rPr>
              <a:t>conveyed by a message is inversely proportional to its</a:t>
            </a:r>
            <a:r>
              <a:rPr lang="en-IN" sz="2800" dirty="0" smtClean="0">
                <a:latin typeface="+mn-lt"/>
              </a:rPr>
              <a:t> probability of occurrence. That is</a:t>
            </a:r>
          </a:p>
          <a:p>
            <a:pPr marL="342900" indent="-342900" algn="just" fontAlgn="auto">
              <a:spcBef>
                <a:spcPct val="20000"/>
              </a:spcBef>
              <a:spcAft>
                <a:spcPts val="0"/>
              </a:spcAft>
              <a:buFont typeface="Arial" pitchFamily="34" charset="0"/>
              <a:buChar char="•"/>
              <a:defRPr/>
            </a:pPr>
            <a:endParaRPr lang="en-IN" sz="2800" dirty="0" smtClean="0"/>
          </a:p>
          <a:p>
            <a:pPr marL="342900" indent="-342900" algn="just" fontAlgn="auto">
              <a:spcBef>
                <a:spcPct val="20000"/>
              </a:spcBef>
              <a:spcAft>
                <a:spcPts val="0"/>
              </a:spcAft>
              <a:buFont typeface="Arial" pitchFamily="34" charset="0"/>
              <a:buChar char="•"/>
              <a:defRPr/>
            </a:pPr>
            <a:endParaRPr lang="en-IN" sz="2800" dirty="0"/>
          </a:p>
          <a:p>
            <a:pPr marL="342900" indent="-342900" algn="just" fontAlgn="auto">
              <a:spcBef>
                <a:spcPct val="20000"/>
              </a:spcBef>
              <a:spcAft>
                <a:spcPts val="0"/>
              </a:spcAft>
              <a:buFont typeface="Arial" pitchFamily="34" charset="0"/>
              <a:buChar char="•"/>
              <a:defRPr/>
            </a:pPr>
            <a:r>
              <a:rPr lang="en-IN" sz="2800" dirty="0" smtClean="0"/>
              <a:t>The mathematical </a:t>
            </a:r>
            <a:r>
              <a:rPr lang="en-IN" sz="2800" dirty="0"/>
              <a:t>operator satisfies above properties is the logarithmic operator. </a:t>
            </a:r>
            <a:endParaRPr lang="en-IN" sz="2800" dirty="0" smtClean="0"/>
          </a:p>
          <a:p>
            <a:pPr marL="342900" indent="-342900" algn="just" fontAlgn="auto">
              <a:spcBef>
                <a:spcPct val="20000"/>
              </a:spcBef>
              <a:spcAft>
                <a:spcPts val="0"/>
              </a:spcAft>
              <a:buFont typeface="Arial" pitchFamily="34" charset="0"/>
              <a:buChar char="•"/>
              <a:defRPr/>
            </a:pPr>
            <a:endParaRPr lang="en-US" sz="2800" dirty="0"/>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lang="en-IN" sz="2800" dirty="0" smtClean="0">
              <a:latin typeface="+mn-lt"/>
            </a:endParaRPr>
          </a:p>
          <a:p>
            <a:pPr marL="342900" marR="0" lvl="0" indent="-342900" algn="just" defTabSz="914400" rtl="0" eaLnBrk="1" fontAlgn="auto" latinLnBrk="0" hangingPunct="1">
              <a:lnSpc>
                <a:spcPct val="100000"/>
              </a:lnSpc>
              <a:spcBef>
                <a:spcPct val="20000"/>
              </a:spcBef>
              <a:spcAft>
                <a:spcPts val="0"/>
              </a:spcAft>
              <a:buClrTx/>
              <a:buSzTx/>
              <a:tabLst/>
              <a:defRPr/>
            </a:pPr>
            <a:endParaRPr kumimoji="0" lang="en-IN" sz="2800" u="none" strike="noStrike" kern="1200" cap="none" spc="0" normalizeH="0" baseline="0" noProof="0" dirty="0" smtClean="0">
              <a:ln>
                <a:noFill/>
              </a:ln>
              <a:solidFill>
                <a:schemeClr val="tx1"/>
              </a:solidFill>
              <a:effectLst/>
              <a:uLnTx/>
              <a:uFillTx/>
              <a:latin typeface="+mn-lt"/>
            </a:endParaRPr>
          </a:p>
        </p:txBody>
      </p:sp>
      <p:graphicFrame>
        <p:nvGraphicFramePr>
          <p:cNvPr id="11" name="Object 10"/>
          <p:cNvGraphicFramePr>
            <a:graphicFrameLocks noChangeAspect="1"/>
          </p:cNvGraphicFramePr>
          <p:nvPr>
            <p:extLst/>
          </p:nvPr>
        </p:nvGraphicFramePr>
        <p:xfrm>
          <a:off x="3162300" y="2788024"/>
          <a:ext cx="1295400" cy="1107358"/>
        </p:xfrm>
        <a:graphic>
          <a:graphicData uri="http://schemas.openxmlformats.org/presentationml/2006/ole">
            <mc:AlternateContent xmlns:mc="http://schemas.openxmlformats.org/markup-compatibility/2006">
              <mc:Choice xmlns:v="urn:schemas-microsoft-com:vml" Requires="v">
                <p:oleObj spid="_x0000_s23564" name="Equation" r:id="rId3" imgW="787320" imgH="672840" progId="Equation.DSMT4">
                  <p:embed/>
                </p:oleObj>
              </mc:Choice>
              <mc:Fallback>
                <p:oleObj name="Equation" r:id="rId3" imgW="787320" imgH="672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2788024"/>
                        <a:ext cx="1295400" cy="1107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extLst/>
          </p:nvPr>
        </p:nvGraphicFramePr>
        <p:xfrm>
          <a:off x="2819400" y="4931127"/>
          <a:ext cx="3049588" cy="1108075"/>
        </p:xfrm>
        <a:graphic>
          <a:graphicData uri="http://schemas.openxmlformats.org/presentationml/2006/ole">
            <mc:AlternateContent xmlns:mc="http://schemas.openxmlformats.org/markup-compatibility/2006">
              <mc:Choice xmlns:v="urn:schemas-microsoft-com:vml" Requires="v">
                <p:oleObj spid="_x0000_s23565" name="Equation" r:id="rId5" imgW="1854000" imgH="672840" progId="Equation.DSMT4">
                  <p:embed/>
                </p:oleObj>
              </mc:Choice>
              <mc:Fallback>
                <p:oleObj name="Equation" r:id="rId5" imgW="1854000" imgH="6728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4931127"/>
                        <a:ext cx="3049588" cy="1108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0846316"/>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99" y="378084"/>
            <a:ext cx="6120680" cy="850106"/>
          </a:xfrm>
        </p:spPr>
        <p:txBody>
          <a:bodyPr/>
          <a:lstStyle/>
          <a:p>
            <a:r>
              <a:rPr lang="en-US" b="1" dirty="0"/>
              <a:t>Entropy</a:t>
            </a:r>
          </a:p>
        </p:txBody>
      </p:sp>
      <p:sp>
        <p:nvSpPr>
          <p:cNvPr id="3" name="Content Placeholder 2"/>
          <p:cNvSpPr>
            <a:spLocks noGrp="1"/>
          </p:cNvSpPr>
          <p:nvPr>
            <p:ph idx="1"/>
          </p:nvPr>
        </p:nvSpPr>
        <p:spPr/>
        <p:txBody>
          <a:bodyPr>
            <a:normAutofit/>
          </a:bodyPr>
          <a:lstStyle/>
          <a:p>
            <a:pPr>
              <a:lnSpc>
                <a:spcPct val="110000"/>
              </a:lnSpc>
            </a:pPr>
            <a:r>
              <a:rPr lang="en-US" altLang="en-US" sz="2400" dirty="0" smtClean="0">
                <a:latin typeface="Arial" pitchFamily="34" charset="0"/>
                <a:cs typeface="Arial" pitchFamily="34" charset="0"/>
              </a:rPr>
              <a:t>Entropy of discrete random variable X={x</a:t>
            </a:r>
            <a:r>
              <a:rPr lang="en-US" altLang="en-US" sz="2400" baseline="-25000" dirty="0" smtClean="0">
                <a:latin typeface="Arial" pitchFamily="34" charset="0"/>
                <a:cs typeface="Arial" pitchFamily="34" charset="0"/>
              </a:rPr>
              <a:t>1</a:t>
            </a:r>
            <a:r>
              <a:rPr lang="en-US" altLang="en-US" sz="2400" dirty="0" smtClean="0">
                <a:latin typeface="Arial" pitchFamily="34" charset="0"/>
                <a:cs typeface="Arial" pitchFamily="34" charset="0"/>
              </a:rPr>
              <a:t>, x</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a:t>
            </a:r>
            <a:r>
              <a:rPr lang="en-US" altLang="en-US" sz="2400" dirty="0" err="1" smtClean="0">
                <a:latin typeface="Arial" pitchFamily="34" charset="0"/>
                <a:cs typeface="Arial" pitchFamily="34" charset="0"/>
              </a:rPr>
              <a:t>x</a:t>
            </a:r>
            <a:r>
              <a:rPr lang="en-US" altLang="en-US" sz="2400" baseline="-25000" dirty="0" err="1" smtClean="0">
                <a:latin typeface="Arial" pitchFamily="34" charset="0"/>
                <a:cs typeface="Arial" pitchFamily="34" charset="0"/>
              </a:rPr>
              <a:t>n</a:t>
            </a:r>
            <a:r>
              <a:rPr lang="en-US" altLang="en-US" sz="2400" dirty="0" smtClean="0">
                <a:latin typeface="Arial" pitchFamily="34" charset="0"/>
                <a:cs typeface="Arial" pitchFamily="34" charset="0"/>
              </a:rPr>
              <a:t>}</a:t>
            </a:r>
          </a:p>
          <a:p>
            <a:pPr>
              <a:lnSpc>
                <a:spcPct val="110000"/>
              </a:lnSpc>
            </a:pPr>
            <a:endParaRPr lang="en-US" altLang="en-US" sz="2400" dirty="0" smtClean="0">
              <a:latin typeface="Arial" pitchFamily="34" charset="0"/>
              <a:cs typeface="Arial" pitchFamily="34" charset="0"/>
            </a:endParaRPr>
          </a:p>
          <a:p>
            <a:pPr marL="0" indent="0">
              <a:lnSpc>
                <a:spcPct val="110000"/>
              </a:lnSpc>
              <a:buNone/>
            </a:pPr>
            <a:r>
              <a:rPr lang="en-US" altLang="en-US" sz="2400" dirty="0" smtClean="0">
                <a:latin typeface="Arial" pitchFamily="34" charset="0"/>
                <a:cs typeface="Arial" pitchFamily="34" charset="0"/>
              </a:rPr>
              <a:t>	; since: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(1/P(event))= -log</a:t>
            </a:r>
            <a:r>
              <a:rPr lang="en-US" altLang="en-US" sz="2400" baseline="-25000" dirty="0" smtClean="0">
                <a:latin typeface="Arial" pitchFamily="34" charset="0"/>
                <a:cs typeface="Arial" pitchFamily="34" charset="0"/>
              </a:rPr>
              <a:t>2</a:t>
            </a:r>
            <a:r>
              <a:rPr lang="en-US" altLang="en-US" sz="2400" dirty="0" smtClean="0">
                <a:latin typeface="Arial" pitchFamily="34" charset="0"/>
                <a:cs typeface="Arial" pitchFamily="34" charset="0"/>
              </a:rPr>
              <a:t>P(event)</a:t>
            </a:r>
          </a:p>
          <a:p>
            <a:pPr>
              <a:lnSpc>
                <a:spcPct val="110000"/>
              </a:lnSpc>
            </a:pPr>
            <a:r>
              <a:rPr lang="en-US" altLang="en-US" sz="2400" dirty="0">
                <a:latin typeface="Arial" pitchFamily="34" charset="0"/>
                <a:cs typeface="Arial" pitchFamily="34" charset="0"/>
              </a:rPr>
              <a:t>As uncertainty increases, entropy </a:t>
            </a:r>
            <a:r>
              <a:rPr lang="en-US" altLang="en-US" sz="2400" dirty="0" smtClean="0">
                <a:latin typeface="Arial" pitchFamily="34" charset="0"/>
                <a:cs typeface="Arial" pitchFamily="34" charset="0"/>
              </a:rPr>
              <a:t>increases</a:t>
            </a:r>
          </a:p>
          <a:p>
            <a:pPr>
              <a:lnSpc>
                <a:spcPct val="110000"/>
              </a:lnSpc>
            </a:pPr>
            <a:r>
              <a:rPr lang="en-US" altLang="en-US" sz="2400" dirty="0" smtClean="0">
                <a:latin typeface="Arial" pitchFamily="34" charset="0"/>
                <a:cs typeface="Arial" pitchFamily="34" charset="0"/>
              </a:rPr>
              <a:t>Entropy across all values</a:t>
            </a:r>
          </a:p>
          <a:p>
            <a:pPr marL="0" indent="0">
              <a:lnSpc>
                <a:spcPct val="110000"/>
              </a:lnSpc>
              <a:buNone/>
            </a:pPr>
            <a:endParaRPr lang="en-US" altLang="en-US" sz="2400" dirty="0">
              <a:latin typeface="Arial" pitchFamily="34" charset="0"/>
              <a:cs typeface="Arial" pitchFamily="34" charset="0"/>
            </a:endParaRPr>
          </a:p>
        </p:txBody>
      </p:sp>
      <p:sp>
        <p:nvSpPr>
          <p:cNvPr id="7" name="AutoShape 3" descr="E"/>
          <p:cNvSpPr>
            <a:spLocks noChangeAspect="1" noChangeArrowheads="1"/>
          </p:cNvSpPr>
          <p:nvPr/>
        </p:nvSpPr>
        <p:spPr bwMode="auto">
          <a:xfrm>
            <a:off x="302577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displaystyle p(E)}"/>
          <p:cNvSpPr>
            <a:spLocks noChangeAspect="1" noChangeArrowheads="1"/>
          </p:cNvSpPr>
          <p:nvPr/>
        </p:nvSpPr>
        <p:spPr bwMode="auto">
          <a:xfrm>
            <a:off x="6127750"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5" descr="{\displaystyle I(E)=-\log _{2}(p(E))=\log _{2}(1/p(E))}"/>
          <p:cNvSpPr>
            <a:spLocks noChangeAspect="1" noChangeArrowheads="1"/>
          </p:cNvSpPr>
          <p:nvPr/>
        </p:nvSpPr>
        <p:spPr bwMode="auto">
          <a:xfrm>
            <a:off x="7400925"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displaystyle p=1/6}"/>
          <p:cNvSpPr>
            <a:spLocks noChangeAspect="1" noChangeArrowheads="1"/>
          </p:cNvSpPr>
          <p:nvPr/>
        </p:nvSpPr>
        <p:spPr bwMode="auto">
          <a:xfrm>
            <a:off x="2765425"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descr="p=1/2"/>
          <p:cNvSpPr>
            <a:spLocks noChangeAspect="1" noChangeArrowheads="1"/>
          </p:cNvSpPr>
          <p:nvPr/>
        </p:nvSpPr>
        <p:spPr bwMode="auto">
          <a:xfrm>
            <a:off x="4687888"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3"/>
          <a:stretch>
            <a:fillRect/>
          </a:stretch>
        </p:blipFill>
        <p:spPr>
          <a:xfrm>
            <a:off x="1442373" y="2057400"/>
            <a:ext cx="5783580" cy="457200"/>
          </a:xfrm>
          <a:prstGeom prst="rect">
            <a:avLst/>
          </a:prstGeom>
        </p:spPr>
      </p:pic>
      <p:sp>
        <p:nvSpPr>
          <p:cNvPr id="15" name="AutoShape 9" descr="{\textstyle X}"/>
          <p:cNvSpPr>
            <a:spLocks noChangeAspect="1" noChangeArrowheads="1"/>
          </p:cNvSpPr>
          <p:nvPr/>
        </p:nvSpPr>
        <p:spPr bwMode="auto">
          <a:xfrm>
            <a:off x="33210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0" descr="{\textstyle \left\{x_{1},\ldots ,x_{n}\right\}}"/>
          <p:cNvSpPr>
            <a:spLocks noChangeAspect="1" noChangeArrowheads="1"/>
          </p:cNvSpPr>
          <p:nvPr/>
        </p:nvSpPr>
        <p:spPr bwMode="auto">
          <a:xfrm>
            <a:off x="44989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428" y="4098925"/>
            <a:ext cx="3590843" cy="807116"/>
          </a:xfrm>
          <a:prstGeom prst="rect">
            <a:avLst/>
          </a:prstGeom>
        </p:spPr>
      </p:pic>
    </p:spTree>
    <p:extLst>
      <p:ext uri="{BB962C8B-B14F-4D97-AF65-F5344CB8AC3E}">
        <p14:creationId xmlns:p14="http://schemas.microsoft.com/office/powerpoint/2010/main" val="1217254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5"/>
          <p:cNvSpPr/>
          <p:nvPr/>
        </p:nvSpPr>
        <p:spPr>
          <a:xfrm>
            <a:off x="7315200"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Prediction</a:t>
            </a:r>
            <a:endParaRPr/>
          </a:p>
        </p:txBody>
      </p:sp>
      <p:sp>
        <p:nvSpPr>
          <p:cNvPr id="956" name="Google Shape;956;p35"/>
          <p:cNvSpPr/>
          <p:nvPr/>
        </p:nvSpPr>
        <p:spPr>
          <a:xfrm>
            <a:off x="4645342" y="1480634"/>
            <a:ext cx="2965449" cy="57162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 Labels</a:t>
            </a:r>
            <a:endParaRPr/>
          </a:p>
        </p:txBody>
      </p:sp>
      <p:grpSp>
        <p:nvGrpSpPr>
          <p:cNvPr id="957" name="Google Shape;957;p35"/>
          <p:cNvGrpSpPr/>
          <p:nvPr/>
        </p:nvGrpSpPr>
        <p:grpSpPr>
          <a:xfrm>
            <a:off x="276225" y="1815592"/>
            <a:ext cx="2314575" cy="2849562"/>
            <a:chOff x="228600" y="1417320"/>
            <a:chExt cx="2438400" cy="2849880"/>
          </a:xfrm>
        </p:grpSpPr>
        <p:sp>
          <p:nvSpPr>
            <p:cNvPr id="958" name="Google Shape;958;p35"/>
            <p:cNvSpPr txBox="1"/>
            <p:nvPr/>
          </p:nvSpPr>
          <p:spPr>
            <a:xfrm>
              <a:off x="533400" y="1417320"/>
              <a:ext cx="182880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 Images</a:t>
              </a:r>
              <a:endParaRPr/>
            </a:p>
          </p:txBody>
        </p:sp>
        <p:sp>
          <p:nvSpPr>
            <p:cNvPr id="959" name="Google Shape;959;p35"/>
            <p:cNvSpPr/>
            <p:nvPr/>
          </p:nvSpPr>
          <p:spPr>
            <a:xfrm>
              <a:off x="228600" y="1448185"/>
              <a:ext cx="2438400" cy="2819015"/>
            </a:xfrm>
            <a:prstGeom prst="roundRect">
              <a:avLst>
                <a:gd name="adj" fmla="val 16667"/>
              </a:avLst>
            </a:prstGeom>
            <a:no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endParaRPr sz="2400">
                <a:solidFill>
                  <a:srgbClr val="000000"/>
                </a:solidFill>
                <a:latin typeface="Arial"/>
                <a:ea typeface="Arial"/>
                <a:cs typeface="Arial"/>
                <a:sym typeface="Arial"/>
              </a:endParaRPr>
            </a:p>
          </p:txBody>
        </p:sp>
      </p:grpSp>
      <p:sp>
        <p:nvSpPr>
          <p:cNvPr id="960" name="Google Shape;960;p35"/>
          <p:cNvSpPr/>
          <p:nvPr/>
        </p:nvSpPr>
        <p:spPr>
          <a:xfrm>
            <a:off x="5350996" y="2495309"/>
            <a:ext cx="1448435"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Training</a:t>
            </a:r>
            <a:endParaRPr/>
          </a:p>
        </p:txBody>
      </p:sp>
      <p:sp>
        <p:nvSpPr>
          <p:cNvPr id="961" name="Google Shape;961;p35"/>
          <p:cNvSpPr txBox="1"/>
          <p:nvPr/>
        </p:nvSpPr>
        <p:spPr>
          <a:xfrm>
            <a:off x="565547" y="1218697"/>
            <a:ext cx="1748790" cy="523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Training</a:t>
            </a:r>
            <a:endParaRPr/>
          </a:p>
        </p:txBody>
      </p:sp>
      <p:sp>
        <p:nvSpPr>
          <p:cNvPr id="962" name="Google Shape;962;p35"/>
          <p:cNvSpPr/>
          <p:nvPr/>
        </p:nvSpPr>
        <p:spPr>
          <a:xfrm>
            <a:off x="32004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Features</a:t>
            </a:r>
            <a:endParaRPr/>
          </a:p>
        </p:txBody>
      </p:sp>
      <p:sp>
        <p:nvSpPr>
          <p:cNvPr id="963" name="Google Shape;963;p35"/>
          <p:cNvSpPr/>
          <p:nvPr/>
        </p:nvSpPr>
        <p:spPr>
          <a:xfrm>
            <a:off x="25908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4" name="Google Shape;964;p35"/>
          <p:cNvSpPr/>
          <p:nvPr/>
        </p:nvSpPr>
        <p:spPr>
          <a:xfrm>
            <a:off x="480060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5" name="Google Shape;965;p35"/>
          <p:cNvSpPr/>
          <p:nvPr/>
        </p:nvSpPr>
        <p:spPr>
          <a:xfrm rot="5400000">
            <a:off x="5846613" y="2114309"/>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6" name="Google Shape;966;p35"/>
          <p:cNvSpPr/>
          <p:nvPr/>
        </p:nvSpPr>
        <p:spPr>
          <a:xfrm>
            <a:off x="25037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Features</a:t>
            </a:r>
            <a:endParaRPr/>
          </a:p>
        </p:txBody>
      </p:sp>
      <p:sp>
        <p:nvSpPr>
          <p:cNvPr id="967" name="Google Shape;967;p35"/>
          <p:cNvSpPr/>
          <p:nvPr/>
        </p:nvSpPr>
        <p:spPr>
          <a:xfrm>
            <a:off x="18941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68" name="Google Shape;968;p35"/>
          <p:cNvSpPr txBox="1"/>
          <p:nvPr/>
        </p:nvSpPr>
        <p:spPr>
          <a:xfrm>
            <a:off x="571414" y="4893754"/>
            <a:ext cx="1589405" cy="5238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2800"/>
              <a:buFont typeface="Arial"/>
              <a:buNone/>
            </a:pPr>
            <a:r>
              <a:rPr lang="en-US" sz="2800" b="1">
                <a:solidFill>
                  <a:srgbClr val="000000"/>
                </a:solidFill>
                <a:latin typeface="Arial"/>
                <a:ea typeface="Arial"/>
                <a:cs typeface="Arial"/>
                <a:sym typeface="Arial"/>
              </a:rPr>
              <a:t>Testing</a:t>
            </a:r>
            <a:endParaRPr/>
          </a:p>
        </p:txBody>
      </p:sp>
      <p:sp>
        <p:nvSpPr>
          <p:cNvPr id="969" name="Google Shape;969;p35"/>
          <p:cNvSpPr txBox="1"/>
          <p:nvPr/>
        </p:nvSpPr>
        <p:spPr>
          <a:xfrm>
            <a:off x="685800" y="6248400"/>
            <a:ext cx="1265469" cy="46196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2400"/>
              <a:buFont typeface="Arial"/>
              <a:buNone/>
            </a:pPr>
            <a:r>
              <a:rPr lang="en-US" sz="1600">
                <a:solidFill>
                  <a:srgbClr val="000000"/>
                </a:solidFill>
                <a:latin typeface="Arial"/>
                <a:ea typeface="Arial"/>
                <a:cs typeface="Arial"/>
                <a:sym typeface="Arial"/>
              </a:rPr>
              <a:t>Test</a:t>
            </a:r>
            <a:r>
              <a:rPr lang="en-US" sz="1400">
                <a:solidFill>
                  <a:srgbClr val="000000"/>
                </a:solidFill>
                <a:latin typeface="Arial"/>
                <a:ea typeface="Arial"/>
                <a:cs typeface="Arial"/>
                <a:sym typeface="Arial"/>
              </a:rPr>
              <a:t> </a:t>
            </a:r>
            <a:r>
              <a:rPr lang="en-US" sz="1600">
                <a:solidFill>
                  <a:srgbClr val="000000"/>
                </a:solidFill>
                <a:latin typeface="Arial"/>
                <a:ea typeface="Arial"/>
                <a:cs typeface="Arial"/>
                <a:sym typeface="Arial"/>
              </a:rPr>
              <a:t>Image</a:t>
            </a:r>
            <a:endParaRPr/>
          </a:p>
        </p:txBody>
      </p:sp>
      <p:sp>
        <p:nvSpPr>
          <p:cNvPr id="970" name="Google Shape;970;p35"/>
          <p:cNvSpPr/>
          <p:nvPr/>
        </p:nvSpPr>
        <p:spPr>
          <a:xfrm>
            <a:off x="6927850" y="27432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71" name="Google Shape;971;p35"/>
          <p:cNvSpPr/>
          <p:nvPr/>
        </p:nvSpPr>
        <p:spPr>
          <a:xfrm>
            <a:off x="7543800" y="2438400"/>
            <a:ext cx="15240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Learned model</a:t>
            </a:r>
            <a:endParaRPr/>
          </a:p>
        </p:txBody>
      </p:sp>
      <p:sp>
        <p:nvSpPr>
          <p:cNvPr id="972" name="Google Shape;972;p35"/>
          <p:cNvSpPr/>
          <p:nvPr/>
        </p:nvSpPr>
        <p:spPr>
          <a:xfrm>
            <a:off x="4942119" y="5410200"/>
            <a:ext cx="1752600" cy="914400"/>
          </a:xfrm>
          <a:prstGeom prst="roundRect">
            <a:avLst>
              <a:gd name="adj" fmla="val 16667"/>
            </a:avLst>
          </a:prstGeom>
          <a:solidFill>
            <a:srgbClr val="F0F8F9"/>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2400"/>
              <a:buFont typeface="Arial"/>
              <a:buNone/>
            </a:pPr>
            <a:r>
              <a:rPr lang="en-US" sz="2400">
                <a:solidFill>
                  <a:srgbClr val="000000"/>
                </a:solidFill>
                <a:latin typeface="Arial"/>
                <a:ea typeface="Arial"/>
                <a:cs typeface="Arial"/>
                <a:sym typeface="Arial"/>
              </a:rPr>
              <a:t>Learned model</a:t>
            </a:r>
            <a:endParaRPr/>
          </a:p>
        </p:txBody>
      </p:sp>
      <p:sp>
        <p:nvSpPr>
          <p:cNvPr id="973" name="Google Shape;973;p35"/>
          <p:cNvSpPr/>
          <p:nvPr/>
        </p:nvSpPr>
        <p:spPr>
          <a:xfrm>
            <a:off x="4332519" y="5715000"/>
            <a:ext cx="5334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sp>
        <p:nvSpPr>
          <p:cNvPr id="974" name="Google Shape;974;p35"/>
          <p:cNvSpPr txBox="1"/>
          <p:nvPr/>
        </p:nvSpPr>
        <p:spPr>
          <a:xfrm>
            <a:off x="6032" y="6579108"/>
            <a:ext cx="2819400" cy="2762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SzPts val="1200"/>
              <a:buFont typeface="Arial"/>
              <a:buNone/>
            </a:pPr>
            <a:r>
              <a:rPr lang="en-US" sz="1200">
                <a:solidFill>
                  <a:srgbClr val="A5A5A5"/>
                </a:solidFill>
                <a:latin typeface="Arial"/>
                <a:ea typeface="Arial"/>
                <a:cs typeface="Arial"/>
                <a:sym typeface="Arial"/>
              </a:rPr>
              <a:t>Slide credit: D. Hoiem and L. Lazebnik</a:t>
            </a:r>
            <a:endParaRPr sz="1200">
              <a:solidFill>
                <a:srgbClr val="A5A5A5"/>
              </a:solidFill>
              <a:latin typeface="Arial"/>
              <a:ea typeface="Arial"/>
              <a:cs typeface="Arial"/>
              <a:sym typeface="Arial"/>
            </a:endParaRPr>
          </a:p>
        </p:txBody>
      </p:sp>
      <p:sp>
        <p:nvSpPr>
          <p:cNvPr id="975" name="Google Shape;975;p35"/>
          <p:cNvSpPr/>
          <p:nvPr/>
        </p:nvSpPr>
        <p:spPr>
          <a:xfrm>
            <a:off x="6781803" y="5715000"/>
            <a:ext cx="457200" cy="304800"/>
          </a:xfrm>
          <a:prstGeom prst="rightArrow">
            <a:avLst>
              <a:gd name="adj1" fmla="val 50000"/>
              <a:gd name="adj2" fmla="val 50000"/>
            </a:avLst>
          </a:prstGeom>
          <a:solidFill>
            <a:schemeClr val="accent1"/>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Arial"/>
              <a:buNone/>
            </a:pPr>
            <a:endParaRPr sz="1800">
              <a:solidFill>
                <a:srgbClr val="FFFFFF"/>
              </a:solidFill>
              <a:latin typeface="Arial"/>
              <a:ea typeface="Arial"/>
              <a:cs typeface="Arial"/>
              <a:sym typeface="Arial"/>
            </a:endParaRPr>
          </a:p>
        </p:txBody>
      </p:sp>
      <p:pic>
        <p:nvPicPr>
          <p:cNvPr id="976" name="Google Shape;976;p35"/>
          <p:cNvPicPr preferRelativeResize="0"/>
          <p:nvPr/>
        </p:nvPicPr>
        <p:blipFill rotWithShape="1">
          <a:blip r:embed="rId3">
            <a:alphaModFix/>
          </a:blip>
          <a:srcRect/>
          <a:stretch/>
        </p:blipFill>
        <p:spPr>
          <a:xfrm>
            <a:off x="311150" y="2706433"/>
            <a:ext cx="2238375" cy="1905000"/>
          </a:xfrm>
          <a:prstGeom prst="rect">
            <a:avLst/>
          </a:prstGeom>
          <a:noFill/>
          <a:ln>
            <a:noFill/>
          </a:ln>
        </p:spPr>
      </p:pic>
      <p:pic>
        <p:nvPicPr>
          <p:cNvPr id="977" name="Google Shape;977;p35"/>
          <p:cNvPicPr preferRelativeResize="0"/>
          <p:nvPr/>
        </p:nvPicPr>
        <p:blipFill rotWithShape="1">
          <a:blip r:embed="rId4">
            <a:alphaModFix/>
          </a:blip>
          <a:srcRect/>
          <a:stretch/>
        </p:blipFill>
        <p:spPr>
          <a:xfrm>
            <a:off x="914400" y="5486400"/>
            <a:ext cx="800100" cy="800100"/>
          </a:xfrm>
          <a:prstGeom prst="rect">
            <a:avLst/>
          </a:prstGeom>
          <a:noFill/>
          <a:ln>
            <a:noFill/>
          </a:ln>
        </p:spPr>
      </p:pic>
      <p:sp>
        <p:nvSpPr>
          <p:cNvPr id="978" name="Google Shape;978;p35"/>
          <p:cNvSpPr txBox="1">
            <a:spLocks noGrp="1"/>
          </p:cNvSpPr>
          <p:nvPr>
            <p:ph type="title"/>
          </p:nvPr>
        </p:nvSpPr>
        <p:spPr>
          <a:xfrm>
            <a:off x="252561" y="580327"/>
            <a:ext cx="2895600" cy="67595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200"/>
              <a:buFont typeface="Calibri"/>
              <a:buNone/>
            </a:pPr>
            <a:r>
              <a:rPr lang="en-US"/>
              <a:t>Classification</a:t>
            </a:r>
            <a:endParaRPr/>
          </a:p>
        </p:txBody>
      </p:sp>
    </p:spTree>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tabLst>
                <a:tab pos="987425" algn="l"/>
              </a:tabLst>
              <a:defRPr/>
            </a:pPr>
            <a:r>
              <a:rPr lang="en-US" b="1" dirty="0"/>
              <a:t>Entropy in general</a:t>
            </a:r>
          </a:p>
        </p:txBody>
      </p:sp>
      <p:sp>
        <p:nvSpPr>
          <p:cNvPr id="406531" name="Rectangle 3"/>
          <p:cNvSpPr>
            <a:spLocks noGrp="1" noChangeArrowheads="1"/>
          </p:cNvSpPr>
          <p:nvPr>
            <p:ph idx="1"/>
          </p:nvPr>
        </p:nvSpPr>
        <p:spPr>
          <a:xfrm>
            <a:off x="395288" y="1371600"/>
            <a:ext cx="8596312" cy="495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eaLnBrk="1" hangingPunct="1">
              <a:lnSpc>
                <a:spcPct val="90000"/>
              </a:lnSpc>
            </a:pPr>
            <a:r>
              <a:rPr lang="en-US" altLang="en-US" sz="3800" dirty="0" smtClean="0">
                <a:sym typeface="Symbol" panose="05050102010706020507" pitchFamily="18" charset="2"/>
              </a:rPr>
              <a:t>Entropy measures the amount of information in a random variable</a:t>
            </a: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sym typeface="Symbol" panose="05050102010706020507" pitchFamily="18" charset="2"/>
              </a:rPr>
              <a:t>	</a:t>
            </a:r>
          </a:p>
          <a:p>
            <a:pPr eaLnBrk="1" hangingPunct="1">
              <a:lnSpc>
                <a:spcPct val="90000"/>
              </a:lnSpc>
              <a:buFont typeface="Wingdings" panose="05000000000000000000" pitchFamily="2" charset="2"/>
              <a:buNone/>
            </a:pPr>
            <a:r>
              <a:rPr lang="en-US" altLang="en-US" sz="3300" i="1" dirty="0">
                <a:latin typeface="Arial" panose="020B0604020202020204" pitchFamily="34" charset="0"/>
                <a:sym typeface="Symbol" panose="05050102010706020507" pitchFamily="18" charset="2"/>
              </a:rPr>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a:t>
            </a:r>
            <a:r>
              <a:rPr lang="en-US" altLang="en-US" sz="3300" dirty="0" smtClean="0"/>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Arial" panose="020B0604020202020204" pitchFamily="34" charset="0"/>
              </a:rPr>
              <a:t>+ </a:t>
            </a:r>
            <a:r>
              <a:rPr lang="en-US" altLang="en-US" sz="3300" dirty="0" smtClean="0">
                <a:latin typeface="Times" panose="02020603050405020304" pitchFamily="18" charset="0"/>
              </a:rPr>
              <a:t>–</a:t>
            </a:r>
            <a:r>
              <a:rPr lang="en-US" altLang="en-US" sz="3300" dirty="0" smtClean="0"/>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baseline="-25000" dirty="0" smtClean="0">
                <a:latin typeface="Times"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 </a:t>
            </a:r>
            <a:r>
              <a:rPr lang="en-US" altLang="en-US" sz="3300" dirty="0" smtClean="0">
                <a:latin typeface="Times" panose="02020603050405020304" pitchFamily="18" charset="0"/>
              </a:rPr>
              <a:t>–</a:t>
            </a:r>
            <a:r>
              <a:rPr lang="en-US" altLang="en-US" sz="3300" dirty="0" smtClean="0">
                <a:latin typeface="Times New Roman" panose="02020603050405020304" pitchFamily="18" charset="0"/>
              </a:rPr>
              <a:t>}</a:t>
            </a:r>
            <a:endParaRPr lang="en-US" altLang="en-US" sz="3300" baseline="-25000" dirty="0" smtClean="0">
              <a:latin typeface="Arial" panose="020B0604020202020204" pitchFamily="34" charset="0"/>
              <a:sym typeface="Symbol" panose="05050102010706020507" pitchFamily="18" charset="2"/>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endParaRPr lang="en-US" altLang="en-US" sz="3300" dirty="0">
              <a:latin typeface="Arial" panose="020B0604020202020204" pitchFamily="34" charset="0"/>
            </a:endParaRPr>
          </a:p>
          <a:p>
            <a:pPr eaLnBrk="1" hangingPunct="1">
              <a:lnSpc>
                <a:spcPct val="90000"/>
              </a:lnSpc>
              <a:buFont typeface="Wingdings" panose="05000000000000000000" pitchFamily="2" charset="2"/>
              <a:buNone/>
            </a:pPr>
            <a:r>
              <a:rPr lang="en-US" altLang="en-US" sz="3300" dirty="0" smtClean="0">
                <a:latin typeface="Arial" panose="020B0604020202020204" pitchFamily="34" charset="0"/>
              </a:rPr>
              <a:t>	</a:t>
            </a:r>
            <a:r>
              <a:rPr lang="en-US" altLang="en-US" sz="3300" dirty="0" smtClean="0"/>
              <a:t>for binary classification [two-valued random variable]</a:t>
            </a:r>
          </a:p>
          <a:p>
            <a:pPr eaLnBrk="1" hangingPunct="1">
              <a:lnSpc>
                <a:spcPct val="90000"/>
              </a:lnSpc>
              <a:spcBef>
                <a:spcPct val="0"/>
              </a:spcBef>
              <a:buFont typeface="Wingdings" panose="05000000000000000000" pitchFamily="2" charset="2"/>
              <a:buNone/>
            </a:pPr>
            <a:r>
              <a:rPr lang="en-US" altLang="en-US" sz="3300" dirty="0" smtClean="0"/>
              <a:t>		            </a:t>
            </a:r>
            <a:r>
              <a:rPr lang="en-US" altLang="en-US" sz="2400" i="1" dirty="0" smtClean="0">
                <a:latin typeface="Times New Roman" panose="02020603050405020304" pitchFamily="18" charset="0"/>
              </a:rPr>
              <a:t>c</a:t>
            </a:r>
            <a:r>
              <a:rPr lang="en-US" altLang="en-US" sz="3300" i="1" dirty="0" smtClean="0">
                <a:latin typeface="Times New Roman" panose="02020603050405020304" pitchFamily="18" charset="0"/>
              </a:rPr>
              <a:t>	</a:t>
            </a:r>
            <a:r>
              <a:rPr lang="en-US" altLang="en-US" sz="2400" i="1" dirty="0" smtClean="0">
                <a:latin typeface="Times New Roman" panose="02020603050405020304" pitchFamily="18" charset="0"/>
              </a:rPr>
              <a:t>                  c</a:t>
            </a:r>
            <a:r>
              <a:rPr lang="en-US" altLang="en-US" sz="3300" i="1" dirty="0" smtClean="0">
                <a:latin typeface="Times New Roman" panose="02020603050405020304" pitchFamily="18" charset="0"/>
              </a:rPr>
              <a:t> </a:t>
            </a:r>
            <a:endParaRPr lang="en-US" altLang="en-US" sz="3300" dirty="0" smtClean="0"/>
          </a:p>
          <a:p>
            <a:pPr eaLnBrk="1" hangingPunct="1">
              <a:lnSpc>
                <a:spcPct val="90000"/>
              </a:lnSpc>
              <a:spcBef>
                <a:spcPct val="0"/>
              </a:spcBef>
              <a:buFont typeface="Wingdings" panose="05000000000000000000" pitchFamily="2" charset="2"/>
              <a:buNone/>
            </a:pPr>
            <a:r>
              <a:rPr lang="en-US" altLang="en-US" sz="3300" dirty="0" smtClean="0"/>
              <a:t>	 </a:t>
            </a:r>
            <a:r>
              <a:rPr lang="en-US" altLang="en-US" sz="3300" i="1" dirty="0" smtClean="0">
                <a:latin typeface="Arial" panose="020B0604020202020204" pitchFamily="34" charset="0"/>
                <a:sym typeface="Symbol" panose="05050102010706020507" pitchFamily="18" charset="2"/>
              </a:rPr>
              <a:t>H</a:t>
            </a:r>
            <a:r>
              <a:rPr lang="en-US" altLang="en-US" sz="3300" dirty="0" smtClean="0">
                <a:latin typeface="Arial" panose="020B0604020202020204" pitchFamily="34" charset="0"/>
                <a:sym typeface="Symbol" panose="05050102010706020507" pitchFamily="18" charset="2"/>
              </a:rPr>
              <a:t>(</a:t>
            </a:r>
            <a:r>
              <a:rPr lang="en-US" altLang="en-US" sz="3300" i="1" dirty="0" smtClean="0">
                <a:latin typeface="Times New Roman" panose="02020603050405020304" pitchFamily="18" charset="0"/>
              </a:rPr>
              <a:t>X</a:t>
            </a:r>
            <a:r>
              <a:rPr lang="en-US" altLang="en-US" sz="3300" dirty="0" smtClean="0">
                <a:latin typeface="Arial" panose="020B0604020202020204" pitchFamily="34" charset="0"/>
                <a:sym typeface="Symbol" panose="05050102010706020507" pitchFamily="18" charset="2"/>
              </a:rPr>
              <a:t>) = </a:t>
            </a:r>
            <a:r>
              <a:rPr lang="en-US" altLang="en-US" sz="3300" dirty="0" smtClean="0">
                <a:latin typeface="Times" panose="02020603050405020304" pitchFamily="18" charset="0"/>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dirty="0" smtClean="0">
                <a:latin typeface="Arial" panose="020B0604020202020204" pitchFamily="34" charset="0"/>
                <a:sym typeface="Symbol" panose="05050102010706020507" pitchFamily="18" charset="2"/>
              </a:rPr>
              <a:t>=</a:t>
            </a:r>
            <a:r>
              <a:rPr lang="en-US" altLang="en-US" sz="3300" dirty="0" smtClean="0"/>
              <a:t> </a:t>
            </a:r>
            <a:r>
              <a:rPr lang="en-US" altLang="en-US" sz="3300" dirty="0" smtClean="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a:t>
            </a:r>
            <a:r>
              <a:rPr lang="en-US" altLang="en-US" sz="3300" i="1"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log</a:t>
            </a:r>
            <a:r>
              <a:rPr lang="en-US" altLang="en-US" sz="3300" baseline="-25000" dirty="0" smtClean="0">
                <a:latin typeface="Arial" panose="020B0604020202020204" pitchFamily="34" charset="0"/>
              </a:rPr>
              <a:t>2</a:t>
            </a:r>
            <a:r>
              <a:rPr lang="en-US" altLang="en-US" sz="3300" baseline="-25000" dirty="0" smtClean="0">
                <a:latin typeface="Arial" panose="020B0604020202020204" pitchFamily="34" charset="0"/>
                <a:sym typeface="Symbol" panose="05050102010706020507" pitchFamily="18" charset="2"/>
              </a:rPr>
              <a:t> </a:t>
            </a:r>
            <a:r>
              <a:rPr lang="en-US" altLang="en-US" sz="3300" dirty="0" smtClean="0">
                <a:latin typeface="Times New Roman" panose="02020603050405020304" pitchFamily="18" charset="0"/>
              </a:rPr>
              <a:t>1</a:t>
            </a:r>
            <a:r>
              <a:rPr lang="en-US" altLang="en-US" sz="3300" i="1" dirty="0" smtClean="0">
                <a:latin typeface="Times New Roman" panose="02020603050405020304" pitchFamily="18" charset="0"/>
              </a:rPr>
              <a:t>/</a:t>
            </a:r>
            <a:r>
              <a:rPr lang="en-US" altLang="en-US" sz="3300" baseline="-25000" dirty="0" smtClean="0">
                <a:latin typeface="Arial" panose="020B0604020202020204" pitchFamily="34" charset="0"/>
                <a:sym typeface="Symbol" panose="05050102010706020507" pitchFamily="18" charset="2"/>
              </a:rPr>
              <a:t> </a:t>
            </a:r>
            <a:r>
              <a:rPr lang="en-US" altLang="en-US" sz="3300" i="1" dirty="0" smtClean="0">
                <a:latin typeface="Times New Roman" panose="02020603050405020304" pitchFamily="18" charset="0"/>
              </a:rPr>
              <a:t>p</a:t>
            </a:r>
            <a:r>
              <a:rPr lang="en-US" altLang="en-US" sz="3300" i="1" baseline="-25000" dirty="0" smtClean="0">
                <a:latin typeface="Times New Roman" panose="02020603050405020304" pitchFamily="18" charset="0"/>
              </a:rPr>
              <a:t>i        </a:t>
            </a:r>
            <a:r>
              <a:rPr lang="en-US" altLang="en-US" sz="3300" i="1" dirty="0" smtClean="0">
                <a:latin typeface="Times New Roman" panose="02020603050405020304" pitchFamily="18" charset="0"/>
              </a:rPr>
              <a:t>X </a:t>
            </a:r>
            <a:r>
              <a:rPr lang="en-US" altLang="en-US" sz="3300" dirty="0" smtClean="0">
                <a:latin typeface="Times New Roman" panose="02020603050405020304" pitchFamily="18" charset="0"/>
              </a:rPr>
              <a:t>= {</a:t>
            </a:r>
            <a:r>
              <a:rPr lang="en-US" altLang="en-US" sz="3300" i="1" dirty="0" err="1" smtClean="0">
                <a:latin typeface="Times New Roman" panose="02020603050405020304" pitchFamily="18" charset="0"/>
              </a:rPr>
              <a:t>i</a:t>
            </a:r>
            <a:r>
              <a:rPr lang="en-US" altLang="en-US" sz="3300" i="1" dirty="0" smtClean="0">
                <a:latin typeface="Times New Roman" panose="02020603050405020304" pitchFamily="18" charset="0"/>
              </a:rPr>
              <a:t>, …, c</a:t>
            </a:r>
            <a:r>
              <a:rPr lang="en-US" altLang="en-US" sz="3300" dirty="0" smtClean="0">
                <a:latin typeface="Times New Roman" panose="02020603050405020304" pitchFamily="18" charset="0"/>
              </a:rPr>
              <a:t>}</a:t>
            </a:r>
            <a:endParaRPr lang="en-US" altLang="en-US" sz="3300" dirty="0" smtClean="0"/>
          </a:p>
          <a:p>
            <a:pPr eaLnBrk="1" hangingPunct="1">
              <a:lnSpc>
                <a:spcPct val="80000"/>
              </a:lnSpc>
              <a:spcBef>
                <a:spcPct val="0"/>
              </a:spcBef>
              <a:buFont typeface="Wingdings" panose="05000000000000000000" pitchFamily="2" charset="2"/>
              <a:buNone/>
            </a:pPr>
            <a:r>
              <a:rPr lang="en-US" altLang="en-US" sz="3300" dirty="0" smtClean="0">
                <a:latin typeface="Times New Roman" panose="02020603050405020304" pitchFamily="18" charset="0"/>
              </a:rPr>
              <a:t>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	                </a:t>
            </a:r>
            <a:r>
              <a:rPr lang="en-US" altLang="en-US" sz="2400" i="1" dirty="0" err="1" smtClean="0">
                <a:latin typeface="Times New Roman" panose="02020603050405020304" pitchFamily="18" charset="0"/>
              </a:rPr>
              <a:t>i</a:t>
            </a:r>
            <a:r>
              <a:rPr lang="en-US" altLang="en-US" sz="2400" dirty="0" smtClean="0">
                <a:latin typeface="Times New Roman" panose="02020603050405020304" pitchFamily="18" charset="0"/>
              </a:rPr>
              <a:t>=1</a:t>
            </a:r>
          </a:p>
          <a:p>
            <a:pPr eaLnBrk="1" hangingPunct="1">
              <a:lnSpc>
                <a:spcPct val="90000"/>
              </a:lnSpc>
              <a:spcBef>
                <a:spcPct val="0"/>
              </a:spcBef>
              <a:buFont typeface="Wingdings" panose="05000000000000000000" pitchFamily="2" charset="2"/>
              <a:buNone/>
            </a:pPr>
            <a:r>
              <a:rPr lang="en-US" altLang="en-US" sz="3300" dirty="0" smtClean="0">
                <a:latin typeface="Times New Roman" panose="02020603050405020304" pitchFamily="18" charset="0"/>
              </a:rPr>
              <a:t>	</a:t>
            </a:r>
          </a:p>
          <a:p>
            <a:pPr eaLnBrk="1" hangingPunct="1">
              <a:lnSpc>
                <a:spcPct val="90000"/>
              </a:lnSpc>
              <a:spcBef>
                <a:spcPct val="0"/>
              </a:spcBef>
              <a:buFont typeface="Wingdings" panose="05000000000000000000" pitchFamily="2" charset="2"/>
              <a:buNone/>
            </a:pPr>
            <a:r>
              <a:rPr lang="en-US" altLang="en-US" sz="3300" dirty="0">
                <a:latin typeface="Times New Roman" panose="02020603050405020304" pitchFamily="18" charset="0"/>
              </a:rPr>
              <a:t>	</a:t>
            </a:r>
            <a:r>
              <a:rPr lang="en-US" altLang="en-US" sz="3300" dirty="0" smtClean="0"/>
              <a:t>for classification in </a:t>
            </a:r>
            <a:r>
              <a:rPr lang="en-US" altLang="en-US" sz="3300" i="1" dirty="0" smtClean="0"/>
              <a:t>c </a:t>
            </a:r>
            <a:r>
              <a:rPr lang="en-US" altLang="en-US" sz="3300" dirty="0" smtClean="0"/>
              <a:t>classes</a:t>
            </a:r>
          </a:p>
          <a:p>
            <a:pPr eaLnBrk="1" hangingPunct="1">
              <a:lnSpc>
                <a:spcPct val="90000"/>
              </a:lnSpc>
              <a:spcBef>
                <a:spcPct val="50000"/>
              </a:spcBef>
              <a:buFont typeface="Wingdings" panose="05000000000000000000" pitchFamily="2" charset="2"/>
              <a:buNone/>
            </a:pPr>
            <a:r>
              <a:rPr lang="en-US" altLang="en-US" dirty="0" smtClean="0"/>
              <a:t>	</a:t>
            </a:r>
            <a:endParaRPr lang="en-US" altLang="en-US" sz="1600" dirty="0" smtClean="0">
              <a:latin typeface="Times New Roman" panose="02020603050405020304" pitchFamily="18" charset="0"/>
            </a:endParaRPr>
          </a:p>
        </p:txBody>
      </p:sp>
    </p:spTree>
    <p:extLst>
      <p:ext uri="{BB962C8B-B14F-4D97-AF65-F5344CB8AC3E}">
        <p14:creationId xmlns:p14="http://schemas.microsoft.com/office/powerpoint/2010/main" val="2461117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Entropy in binary classification</a:t>
            </a:r>
          </a:p>
        </p:txBody>
      </p:sp>
      <p:sp>
        <p:nvSpPr>
          <p:cNvPr id="342019" name="Rectangle 3"/>
          <p:cNvSpPr>
            <a:spLocks noGrp="1" noChangeArrowheads="1"/>
          </p:cNvSpPr>
          <p:nvPr>
            <p:ph idx="1"/>
          </p:nvPr>
        </p:nvSpPr>
        <p:spPr>
          <a:xfrm>
            <a:off x="457200" y="1828800"/>
            <a:ext cx="8382000" cy="45354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pPr>
            <a:r>
              <a:rPr lang="en-US" altLang="en-US" dirty="0" smtClean="0"/>
              <a:t>Entropy measures the </a:t>
            </a:r>
            <a:r>
              <a:rPr lang="en-US" altLang="en-US" i="1" dirty="0" smtClean="0"/>
              <a:t>impurity </a:t>
            </a:r>
            <a:r>
              <a:rPr lang="en-US" altLang="en-US" dirty="0" smtClean="0"/>
              <a:t>of</a:t>
            </a:r>
            <a:r>
              <a:rPr lang="en-US" altLang="en-US" i="1" dirty="0" smtClean="0"/>
              <a:t> </a:t>
            </a:r>
            <a:r>
              <a:rPr lang="en-US" altLang="en-US" dirty="0" smtClean="0"/>
              <a:t>a collection of examples. It depends from the distribution of the random variable </a:t>
            </a:r>
            <a:r>
              <a:rPr lang="en-US" altLang="en-US" i="1" dirty="0" smtClean="0"/>
              <a:t>p.</a:t>
            </a:r>
            <a:endParaRPr lang="en-US" altLang="en-US" dirty="0" smtClean="0"/>
          </a:p>
          <a:p>
            <a:pPr lvl="1" eaLnBrk="1" hangingPunct="1">
              <a:lnSpc>
                <a:spcPct val="90000"/>
              </a:lnSpc>
            </a:pPr>
            <a:r>
              <a:rPr lang="en-US" altLang="en-US" i="1" dirty="0" smtClean="0">
                <a:latin typeface="Times New Roman" panose="02020603050405020304" pitchFamily="18" charset="0"/>
              </a:rPr>
              <a:t>S</a:t>
            </a:r>
            <a:r>
              <a:rPr lang="en-US" altLang="en-US" dirty="0" smtClean="0"/>
              <a:t> is a collection of training examples</a:t>
            </a:r>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Arial" panose="020B0604020202020204" pitchFamily="34" charset="0"/>
              </a:rPr>
              <a:t>+</a:t>
            </a:r>
            <a:r>
              <a:rPr lang="en-US" altLang="en-US" dirty="0" smtClean="0"/>
              <a:t> the proportion of positive examples in </a:t>
            </a:r>
            <a:r>
              <a:rPr lang="en-US" altLang="en-US" i="1" dirty="0" smtClean="0">
                <a:latin typeface="Times New Roman" panose="02020603050405020304" pitchFamily="18" charset="0"/>
              </a:rPr>
              <a:t>S</a:t>
            </a:r>
            <a:endParaRPr lang="en-US" altLang="en-US" dirty="0" smtClean="0"/>
          </a:p>
          <a:p>
            <a:pPr lvl="1" eaLnBrk="1" hangingPunct="1">
              <a:lnSpc>
                <a:spcPct val="90000"/>
              </a:lnSpc>
            </a:pPr>
            <a:r>
              <a:rPr lang="en-US" altLang="en-US" i="1" dirty="0" smtClean="0">
                <a:latin typeface="Times New Roman" panose="02020603050405020304" pitchFamily="18" charset="0"/>
              </a:rPr>
              <a:t>p</a:t>
            </a:r>
            <a:r>
              <a:rPr lang="en-US" altLang="en-US" baseline="-25000" dirty="0" smtClean="0">
                <a:latin typeface="Times" panose="02020603050405020304" pitchFamily="18" charset="0"/>
              </a:rPr>
              <a:t>–</a:t>
            </a:r>
            <a:r>
              <a:rPr lang="en-US" altLang="en-US" dirty="0" smtClean="0"/>
              <a:t> the proportion of negative examples in </a:t>
            </a:r>
            <a:r>
              <a:rPr lang="en-US" altLang="en-US" i="1" dirty="0" smtClean="0">
                <a:latin typeface="Times New Roman" panose="02020603050405020304" pitchFamily="18" charset="0"/>
              </a:rPr>
              <a:t>S</a:t>
            </a:r>
            <a:endParaRPr lang="en-US" altLang="en-US" sz="1800" dirty="0" smtClean="0"/>
          </a:p>
          <a:p>
            <a:pPr eaLnBrk="1" hangingPunct="1">
              <a:lnSpc>
                <a:spcPct val="130000"/>
              </a:lnSpc>
              <a:spcBef>
                <a:spcPct val="0"/>
              </a:spcBef>
              <a:buFont typeface="Wingdings" panose="05000000000000000000" pitchFamily="2" charset="2"/>
              <a:buNone/>
            </a:pPr>
            <a:r>
              <a:rPr lang="en-US" altLang="en-US" sz="1800" dirty="0" smtClean="0"/>
              <a:t>	</a:t>
            </a:r>
            <a:r>
              <a:rPr lang="en-US" altLang="en-US" sz="2200" i="1" dirty="0" smtClean="0">
                <a:latin typeface="Times" panose="02020603050405020304" pitchFamily="18" charset="0"/>
              </a:rPr>
              <a:t>Entropy </a:t>
            </a:r>
            <a:r>
              <a:rPr lang="en-US" altLang="en-US" sz="2200" dirty="0" smtClean="0">
                <a:latin typeface="Times" panose="02020603050405020304" pitchFamily="18" charset="0"/>
              </a:rPr>
              <a:t>(</a:t>
            </a:r>
            <a:r>
              <a:rPr lang="en-US" altLang="en-US" sz="2200" i="1" dirty="0" smtClean="0">
                <a:latin typeface="Times" panose="02020603050405020304" pitchFamily="18" charset="0"/>
              </a:rPr>
              <a:t>S</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dirty="0" smtClean="0">
                <a:latin typeface="Times" panose="02020603050405020304" pitchFamily="18" charset="0"/>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 </a:t>
            </a:r>
            <a:r>
              <a:rPr lang="en-US" altLang="en-US" sz="2200" dirty="0" smtClean="0">
                <a:latin typeface="Times" panose="02020603050405020304" pitchFamily="18" charset="0"/>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p</a:t>
            </a:r>
            <a:r>
              <a:rPr lang="en-US" altLang="en-US" sz="2200" baseline="-250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0 = 0]</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([14+, 0–])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14/14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(14/14)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0</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(0) = 0</a:t>
            </a:r>
            <a:endParaRPr lang="en-US" altLang="en-US" sz="2200" i="1" dirty="0" smtClean="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([9+, 5–])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9/14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(9/14)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5/14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(5/14) = 0.94</a:t>
            </a:r>
          </a:p>
          <a:p>
            <a:pPr eaLnBrk="1" hangingPunct="1">
              <a:lnSpc>
                <a:spcPct val="130000"/>
              </a:lnSpc>
              <a:spcBef>
                <a:spcPct val="0"/>
              </a:spcBef>
              <a:buFont typeface="Wingdings" panose="05000000000000000000" pitchFamily="2" charset="2"/>
              <a:buNone/>
            </a:pPr>
            <a:r>
              <a:rPr lang="en-US" altLang="en-US" sz="2200" i="1" dirty="0" smtClean="0">
                <a:latin typeface="Times" panose="02020603050405020304" pitchFamily="18" charset="0"/>
              </a:rPr>
              <a:t>	Entropy </a:t>
            </a:r>
            <a:r>
              <a:rPr lang="en-US" altLang="en-US" sz="2200" dirty="0" smtClean="0">
                <a:latin typeface="Times" panose="02020603050405020304" pitchFamily="18" charset="0"/>
              </a:rPr>
              <a:t>([7+, 7–</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 (7/14)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a:t>
            </a:r>
            <a:r>
              <a:rPr lang="en-US" altLang="en-US" sz="2200" baseline="-25000" dirty="0" smtClean="0">
                <a:latin typeface="Times" panose="02020603050405020304" pitchFamily="18" charset="0"/>
                <a:sym typeface="Symbol" panose="05050102010706020507" pitchFamily="18" charset="2"/>
              </a:rPr>
              <a:t>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(7/14) = </a:t>
            </a:r>
          </a:p>
          <a:p>
            <a:pPr eaLnBrk="1" hangingPunct="1">
              <a:lnSpc>
                <a:spcPct val="130000"/>
              </a:lnSpc>
              <a:spcBef>
                <a:spcPct val="0"/>
              </a:spcBef>
              <a:buFont typeface="Wingdings" panose="05000000000000000000" pitchFamily="2" charset="2"/>
              <a:buNone/>
            </a:pPr>
            <a:r>
              <a:rPr lang="en-US" altLang="en-US" sz="2200" dirty="0" smtClean="0">
                <a:latin typeface="Times" panose="02020603050405020304" pitchFamily="18" charset="0"/>
              </a:rPr>
              <a:t>				= 1/2 +</a:t>
            </a:r>
            <a:r>
              <a:rPr lang="en-US" altLang="en-US" sz="22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1/2 = 1	         	            	[</a:t>
            </a:r>
            <a:r>
              <a:rPr lang="en-US" altLang="en-US" sz="2200" i="1" dirty="0" smtClean="0">
                <a:latin typeface="Times" panose="02020603050405020304" pitchFamily="18" charset="0"/>
              </a:rPr>
              <a:t>log</a:t>
            </a:r>
            <a:r>
              <a:rPr lang="en-US" altLang="en-US" sz="2200" baseline="-25000" dirty="0" smtClean="0">
                <a:latin typeface="Times" panose="02020603050405020304" pitchFamily="18" charset="0"/>
              </a:rPr>
              <a:t>2</a:t>
            </a:r>
            <a:r>
              <a:rPr lang="en-US" altLang="en-US" sz="2200" dirty="0" smtClean="0">
                <a:latin typeface="Times" panose="02020603050405020304" pitchFamily="18" charset="0"/>
              </a:rPr>
              <a:t>1/2 = –</a:t>
            </a:r>
            <a:r>
              <a:rPr lang="en-US" altLang="en-US" sz="2200" baseline="-25000" dirty="0" smtClean="0">
                <a:latin typeface="Times" panose="02020603050405020304" pitchFamily="18" charset="0"/>
                <a:sym typeface="Symbol" panose="05050102010706020507" pitchFamily="18" charset="2"/>
              </a:rPr>
              <a:t> </a:t>
            </a:r>
            <a:r>
              <a:rPr lang="en-US" altLang="en-US" sz="2200" dirty="0" smtClean="0">
                <a:latin typeface="Times" panose="02020603050405020304" pitchFamily="18" charset="0"/>
              </a:rPr>
              <a:t>1]</a:t>
            </a:r>
          </a:p>
          <a:p>
            <a:pPr eaLnBrk="1" hangingPunct="1">
              <a:lnSpc>
                <a:spcPct val="90000"/>
              </a:lnSpc>
              <a:spcBef>
                <a:spcPts val="1000"/>
              </a:spcBef>
              <a:buFont typeface="Wingdings" panose="05000000000000000000" pitchFamily="2" charset="2"/>
              <a:buNone/>
            </a:pPr>
            <a:r>
              <a:rPr lang="en-US" altLang="en-US" sz="1800" dirty="0" smtClean="0">
                <a:latin typeface="Arial" panose="020B0604020202020204" pitchFamily="34" charset="0"/>
              </a:rPr>
              <a:t>	</a:t>
            </a:r>
            <a:r>
              <a:rPr lang="en-US" altLang="en-US" sz="2000" dirty="0" smtClean="0"/>
              <a:t>Note: the log of a number &lt; 1 is negative</a:t>
            </a:r>
            <a:r>
              <a:rPr lang="en-US" altLang="en-US" sz="2000" dirty="0" smtClean="0">
                <a:latin typeface="Arial" panose="020B0604020202020204" pitchFamily="34" charset="0"/>
              </a:rPr>
              <a:t>,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p</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1, 0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entropy</a:t>
            </a:r>
            <a:r>
              <a:rPr lang="en-US" altLang="en-US" sz="2000" dirty="0" smtClean="0">
                <a:latin typeface="Arial" panose="020B0604020202020204" pitchFamily="34" charset="0"/>
              </a:rPr>
              <a:t> </a:t>
            </a:r>
            <a:r>
              <a:rPr lang="en-US" altLang="en-US" sz="2000" dirty="0" smtClean="0">
                <a:latin typeface="Arial" panose="020B0604020202020204" pitchFamily="34" charset="0"/>
                <a:sym typeface="Symbol" panose="05050102010706020507" pitchFamily="18" charset="2"/>
              </a:rPr>
              <a:t></a:t>
            </a:r>
            <a:r>
              <a:rPr lang="en-US" altLang="en-US" sz="2000" dirty="0" smtClean="0">
                <a:latin typeface="Arial" panose="020B0604020202020204" pitchFamily="34" charset="0"/>
              </a:rPr>
              <a:t> 1</a:t>
            </a:r>
          </a:p>
          <a:p>
            <a:pPr>
              <a:lnSpc>
                <a:spcPct val="90000"/>
              </a:lnSpc>
              <a:spcBef>
                <a:spcPts val="1000"/>
              </a:spcBef>
            </a:pPr>
            <a:r>
              <a:rPr lang="en-US" altLang="en-US" sz="2000" dirty="0">
                <a:latin typeface="Arial" panose="020B0604020202020204" pitchFamily="34" charset="0"/>
              </a:rPr>
              <a:t>https://www.easycalculation.com/log-base2-calculator.php</a:t>
            </a:r>
            <a:endParaRPr lang="en-US" altLang="en-US" sz="2000" dirty="0" smtClean="0">
              <a:latin typeface="Arial" panose="020B0604020202020204" pitchFamily="34" charset="0"/>
            </a:endParaRPr>
          </a:p>
        </p:txBody>
      </p:sp>
    </p:spTree>
    <p:extLst>
      <p:ext uri="{BB962C8B-B14F-4D97-AF65-F5344CB8AC3E}">
        <p14:creationId xmlns:p14="http://schemas.microsoft.com/office/powerpoint/2010/main" val="2234070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0" y="570101"/>
            <a:ext cx="8956675" cy="7699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Information gain as entropy reduction</a:t>
            </a:r>
          </a:p>
        </p:txBody>
      </p:sp>
      <p:sp>
        <p:nvSpPr>
          <p:cNvPr id="314371" name="Rectangle 3"/>
          <p:cNvSpPr>
            <a:spLocks noGrp="1" noChangeArrowheads="1"/>
          </p:cNvSpPr>
          <p:nvPr>
            <p:ph idx="1"/>
          </p:nvPr>
        </p:nvSpPr>
        <p:spPr>
          <a:xfrm>
            <a:off x="395288" y="1738313"/>
            <a:ext cx="8208962" cy="43545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eaLnBrk="1" hangingPunct="1"/>
            <a:r>
              <a:rPr lang="en-US" altLang="en-US" i="1" dirty="0" smtClean="0"/>
              <a:t>Information gain</a:t>
            </a:r>
            <a:r>
              <a:rPr lang="en-US" altLang="en-US" dirty="0" smtClean="0"/>
              <a:t> is the </a:t>
            </a:r>
            <a:r>
              <a:rPr lang="en-US" altLang="en-US" i="1" dirty="0" smtClean="0"/>
              <a:t>expected</a:t>
            </a:r>
            <a:r>
              <a:rPr lang="en-US" altLang="en-US" dirty="0" smtClean="0"/>
              <a:t> reduction in entropy caused by partitioning the examples on an attribute.</a:t>
            </a:r>
          </a:p>
          <a:p>
            <a:pPr eaLnBrk="1" hangingPunct="1"/>
            <a:r>
              <a:rPr lang="en-US" altLang="en-US" dirty="0" smtClean="0"/>
              <a:t>The higher the information gain the more effective the attribute in classifying training data.	</a:t>
            </a:r>
          </a:p>
          <a:p>
            <a:pPr eaLnBrk="1" hangingPunct="1">
              <a:spcAft>
                <a:spcPct val="40000"/>
              </a:spcAft>
            </a:pPr>
            <a:r>
              <a:rPr lang="en-US" altLang="en-US" dirty="0" smtClean="0"/>
              <a:t>Expected reduction in entropy knowing </a:t>
            </a:r>
            <a:r>
              <a:rPr lang="en-US" altLang="en-US" i="1" dirty="0" smtClean="0"/>
              <a:t>A   </a:t>
            </a:r>
            <a:r>
              <a:rPr lang="en-US" altLang="en-US" dirty="0" smtClean="0"/>
              <a:t>   	</a:t>
            </a:r>
          </a:p>
          <a:p>
            <a:pPr eaLnBrk="1" hangingPunct="1">
              <a:spcBef>
                <a:spcPct val="0"/>
              </a:spcBef>
              <a:buFont typeface="Wingdings" panose="05000000000000000000" pitchFamily="2" charset="2"/>
              <a:buNone/>
            </a:pPr>
            <a:r>
              <a:rPr lang="en-US" altLang="en-US" i="1" dirty="0" smtClean="0">
                <a:latin typeface="Times New Roman" panose="02020603050405020304" pitchFamily="18" charset="0"/>
              </a:rPr>
              <a:t>	Gain</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A</a:t>
            </a:r>
            <a:r>
              <a:rPr lang="en-US" altLang="en-US" dirty="0" smtClean="0">
                <a:latin typeface="Times New Roman" panose="02020603050405020304" pitchFamily="18" charset="0"/>
              </a:rPr>
              <a:t>) = </a:t>
            </a:r>
            <a:r>
              <a:rPr lang="en-US" altLang="en-US" i="1" dirty="0" smtClean="0">
                <a:latin typeface="Times New Roman" panose="02020603050405020304" pitchFamily="18" charset="0"/>
              </a:rPr>
              <a:t>Entropy</a:t>
            </a:r>
            <a:r>
              <a:rPr lang="en-US" altLang="en-US" dirty="0" smtClean="0">
                <a:latin typeface="Times New Roman" panose="02020603050405020304" pitchFamily="18" charset="0"/>
              </a:rPr>
              <a:t>(</a:t>
            </a:r>
            <a:r>
              <a:rPr lang="en-US" altLang="en-US" i="1" dirty="0" smtClean="0">
                <a:latin typeface="Times New Roman" panose="02020603050405020304" pitchFamily="18" charset="0"/>
              </a:rPr>
              <a:t>S</a:t>
            </a:r>
            <a:r>
              <a:rPr lang="en-US" altLang="en-US" dirty="0" smtClean="0">
                <a:latin typeface="Times New Roman" panose="02020603050405020304" pitchFamily="18" charset="0"/>
              </a:rPr>
              <a:t>)</a:t>
            </a:r>
            <a:r>
              <a:rPr lang="en-US" altLang="en-US" dirty="0"/>
              <a:t> </a:t>
            </a:r>
            <a:r>
              <a:rPr lang="en-US" altLang="en-US" sz="2800" dirty="0" smtClean="0">
                <a:latin typeface="Arial" panose="020B0604020202020204" pitchFamily="34" charset="0"/>
                <a:sym typeface="Symbol" panose="05050102010706020507" pitchFamily="18" charset="2"/>
              </a:rPr>
              <a:t>−  </a:t>
            </a:r>
            <a:r>
              <a:rPr lang="en-US" altLang="en-US" sz="4000" dirty="0" smtClean="0">
                <a:latin typeface="Arial" panose="020B0604020202020204" pitchFamily="34" charset="0"/>
                <a:sym typeface="Symbol" panose="05050102010706020507" pitchFamily="18" charset="2"/>
              </a:rPr>
              <a:t></a:t>
            </a:r>
            <a:r>
              <a:rPr lang="en-US" altLang="en-US" sz="2800" dirty="0" smtClean="0">
                <a:latin typeface="Arial" panose="020B0604020202020204" pitchFamily="34" charset="0"/>
                <a:sym typeface="Symbol" panose="05050102010706020507" pitchFamily="18" charset="2"/>
              </a:rPr>
              <a:t>          </a:t>
            </a:r>
            <a:r>
              <a:rPr lang="en-US" altLang="en-US" i="1" dirty="0" smtClean="0">
                <a:latin typeface="Times New Roman" panose="02020603050405020304" pitchFamily="18" charset="0"/>
                <a:sym typeface="Symbol" panose="05050102010706020507" pitchFamily="18" charset="2"/>
              </a:rPr>
              <a:t>     Entr</a:t>
            </a:r>
            <a:r>
              <a:rPr lang="en-US" altLang="en-US" i="1" dirty="0" smtClean="0">
                <a:latin typeface="Times New Roman" panose="02020603050405020304" pitchFamily="18" charset="0"/>
              </a:rPr>
              <a:t>opy</a:t>
            </a:r>
            <a:r>
              <a:rPr lang="en-US" altLang="en-US" dirty="0" smtClean="0">
                <a:latin typeface="Times New Roman" panose="02020603050405020304" pitchFamily="18" charset="0"/>
              </a:rPr>
              <a:t>(</a:t>
            </a:r>
            <a:r>
              <a:rPr lang="en-US" altLang="en-US" i="1" dirty="0" err="1" smtClean="0">
                <a:latin typeface="Times New Roman" panose="02020603050405020304" pitchFamily="18" charset="0"/>
              </a:rPr>
              <a:t>S</a:t>
            </a:r>
            <a:r>
              <a:rPr lang="en-US" altLang="en-US" i="1" baseline="-25000" dirty="0" err="1" smtClean="0">
                <a:latin typeface="Times New Roman" panose="02020603050405020304" pitchFamily="18" charset="0"/>
              </a:rPr>
              <a:t>v</a:t>
            </a:r>
            <a:r>
              <a:rPr lang="en-US" altLang="en-US" dirty="0" smtClean="0">
                <a:latin typeface="Times New Roman" panose="02020603050405020304" pitchFamily="18" charset="0"/>
              </a:rPr>
              <a:t>)</a:t>
            </a:r>
            <a:r>
              <a:rPr lang="en-US" altLang="en-US" dirty="0" smtClean="0"/>
              <a:t> </a:t>
            </a:r>
            <a:endParaRPr lang="en-US" altLang="en-US" sz="2800" dirty="0" smtClean="0">
              <a:latin typeface="Arial" panose="020B0604020202020204" pitchFamily="34" charset="0"/>
              <a:sym typeface="Symbol" panose="05050102010706020507" pitchFamily="18" charset="2"/>
            </a:endParaRPr>
          </a:p>
          <a:p>
            <a:pPr eaLnBrk="1" hangingPunct="1">
              <a:lnSpc>
                <a:spcPct val="80000"/>
              </a:lnSpc>
              <a:spcBef>
                <a:spcPct val="0"/>
              </a:spcBef>
              <a:buFont typeface="Wingdings" panose="05000000000000000000" pitchFamily="2" charset="2"/>
              <a:buNone/>
            </a:pPr>
            <a:r>
              <a:rPr lang="en-US" altLang="en-US" sz="2800" dirty="0" smtClean="0">
                <a:latin typeface="Arial" panose="020B0604020202020204" pitchFamily="34" charset="0"/>
                <a:sym typeface="Symbol" panose="05050102010706020507" pitchFamily="18" charset="2"/>
              </a:rPr>
              <a:t>				             </a:t>
            </a:r>
            <a:r>
              <a:rPr lang="en-US" altLang="en-US" sz="1800" i="1" dirty="0" smtClean="0">
                <a:latin typeface="Times New Roman" panose="02020603050405020304" pitchFamily="18" charset="0"/>
              </a:rPr>
              <a:t>v </a:t>
            </a:r>
            <a:r>
              <a:rPr lang="en-US" altLang="en-US" sz="1800" i="1" dirty="0" smtClean="0">
                <a:latin typeface="Times New Roman" panose="02020603050405020304" pitchFamily="18" charset="0"/>
                <a:sym typeface="Symbol" panose="05050102010706020507" pitchFamily="18" charset="2"/>
              </a:rPr>
              <a:t> </a:t>
            </a:r>
            <a:r>
              <a:rPr lang="en-US" altLang="en-US" sz="1800" i="1" dirty="0" smtClean="0">
                <a:latin typeface="Times New Roman" panose="02020603050405020304" pitchFamily="18" charset="0"/>
              </a:rPr>
              <a:t>Values</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a:t>
            </a:r>
            <a:r>
              <a:rPr lang="en-US" altLang="en-US" sz="2800" dirty="0" smtClean="0">
                <a:latin typeface="Times New Roman" panose="02020603050405020304" pitchFamily="18" charset="0"/>
              </a:rPr>
              <a:t>  	</a:t>
            </a:r>
            <a:endParaRPr lang="en-US" altLang="en-US" dirty="0" smtClean="0">
              <a:latin typeface="Times New Roman" panose="02020603050405020304" pitchFamily="18" charset="0"/>
            </a:endParaRPr>
          </a:p>
          <a:p>
            <a:pPr eaLnBrk="1" hangingPunct="1">
              <a:spcBef>
                <a:spcPct val="0"/>
              </a:spcBef>
              <a:buFont typeface="Wingdings" panose="05000000000000000000" pitchFamily="2" charset="2"/>
              <a:buNone/>
            </a:pPr>
            <a:r>
              <a:rPr lang="en-US" altLang="en-US" sz="1800" i="1" dirty="0" smtClean="0">
                <a:latin typeface="Times New Roman" panose="02020603050405020304" pitchFamily="18" charset="0"/>
              </a:rPr>
              <a:t>	</a:t>
            </a:r>
          </a:p>
          <a:p>
            <a:pPr eaLnBrk="1" hangingPunct="1">
              <a:spcBef>
                <a:spcPct val="0"/>
              </a:spcBef>
              <a:buFont typeface="Wingdings" panose="05000000000000000000" pitchFamily="2" charset="2"/>
              <a:buNone/>
            </a:pPr>
            <a:r>
              <a:rPr lang="en-US" altLang="en-US" sz="1800" i="1" dirty="0">
                <a:latin typeface="Times New Roman" panose="02020603050405020304" pitchFamily="18" charset="0"/>
              </a:rPr>
              <a:t>	</a:t>
            </a:r>
            <a:r>
              <a:rPr lang="en-US" altLang="en-US" sz="2100" i="1" dirty="0" smtClean="0">
                <a:latin typeface="Times New Roman" panose="02020603050405020304" pitchFamily="18" charset="0"/>
              </a:rPr>
              <a:t>Values</a:t>
            </a:r>
            <a:r>
              <a:rPr lang="en-US" altLang="en-US" sz="2100" dirty="0" smtClean="0">
                <a:latin typeface="Times New Roman" panose="02020603050405020304" pitchFamily="18" charset="0"/>
              </a:rPr>
              <a:t>(</a:t>
            </a:r>
            <a:r>
              <a:rPr lang="en-US" altLang="en-US" sz="2100" i="1" dirty="0" smtClean="0">
                <a:latin typeface="Times New Roman" panose="02020603050405020304" pitchFamily="18" charset="0"/>
              </a:rPr>
              <a:t>A</a:t>
            </a:r>
            <a:r>
              <a:rPr lang="en-US" altLang="en-US" sz="2100" dirty="0" smtClean="0">
                <a:latin typeface="Times New Roman" panose="02020603050405020304" pitchFamily="18" charset="0"/>
              </a:rPr>
              <a:t>) </a:t>
            </a:r>
            <a:r>
              <a:rPr lang="en-US" altLang="en-US" sz="2100" dirty="0" smtClean="0"/>
              <a:t>possible values for </a:t>
            </a:r>
            <a:r>
              <a:rPr lang="en-US" altLang="en-US" sz="2100" i="1" dirty="0" smtClean="0">
                <a:latin typeface="Times New Roman" panose="02020603050405020304" pitchFamily="18" charset="0"/>
              </a:rPr>
              <a:t>A</a:t>
            </a:r>
          </a:p>
          <a:p>
            <a:pPr eaLnBrk="1" hangingPunct="1">
              <a:spcBef>
                <a:spcPct val="0"/>
              </a:spcBef>
              <a:buFont typeface="Wingdings" panose="05000000000000000000" pitchFamily="2" charset="2"/>
              <a:buNone/>
            </a:pPr>
            <a:r>
              <a:rPr lang="en-US" altLang="en-US" sz="2100" i="1" dirty="0" smtClean="0">
                <a:latin typeface="Times New Roman" panose="02020603050405020304" pitchFamily="18" charset="0"/>
              </a:rPr>
              <a:t>	</a:t>
            </a:r>
            <a:r>
              <a:rPr lang="en-US" altLang="en-US" sz="2100" i="1" dirty="0" err="1" smtClean="0">
                <a:latin typeface="Times New Roman" panose="02020603050405020304" pitchFamily="18" charset="0"/>
              </a:rPr>
              <a:t>S</a:t>
            </a:r>
            <a:r>
              <a:rPr lang="en-US" altLang="en-US" sz="2100" i="1" baseline="-25000" dirty="0" err="1" smtClean="0">
                <a:latin typeface="Times New Roman" panose="02020603050405020304" pitchFamily="18" charset="0"/>
              </a:rPr>
              <a:t>v</a:t>
            </a:r>
            <a:r>
              <a:rPr lang="en-US" altLang="en-US" sz="2100" i="1" dirty="0" smtClean="0">
                <a:latin typeface="Times New Roman" panose="02020603050405020304" pitchFamily="18" charset="0"/>
              </a:rPr>
              <a:t> </a:t>
            </a:r>
            <a:r>
              <a:rPr lang="en-US" altLang="en-US" sz="2100" dirty="0" smtClean="0"/>
              <a:t>subset of</a:t>
            </a:r>
            <a:r>
              <a:rPr lang="en-US" altLang="en-US" sz="2100" i="1" dirty="0" smtClean="0"/>
              <a:t> </a:t>
            </a:r>
            <a:r>
              <a:rPr lang="en-US" altLang="en-US" sz="2100" i="1" dirty="0" smtClean="0">
                <a:latin typeface="Times New Roman" panose="02020603050405020304" pitchFamily="18" charset="0"/>
              </a:rPr>
              <a:t>S </a:t>
            </a:r>
            <a:r>
              <a:rPr lang="en-US" altLang="en-US" sz="2100" dirty="0" smtClean="0"/>
              <a:t>for which</a:t>
            </a:r>
            <a:r>
              <a:rPr lang="en-US" altLang="en-US" sz="2100" i="1" dirty="0" smtClean="0"/>
              <a:t> </a:t>
            </a:r>
            <a:r>
              <a:rPr lang="en-US" altLang="en-US" sz="2100" i="1" dirty="0" smtClean="0">
                <a:latin typeface="Times New Roman" panose="02020603050405020304" pitchFamily="18" charset="0"/>
              </a:rPr>
              <a:t>A </a:t>
            </a:r>
            <a:r>
              <a:rPr lang="en-US" altLang="en-US" sz="2100" dirty="0" smtClean="0"/>
              <a:t>has value</a:t>
            </a:r>
            <a:r>
              <a:rPr lang="en-US" altLang="en-US" sz="2100" i="1" dirty="0" smtClean="0"/>
              <a:t> </a:t>
            </a:r>
            <a:r>
              <a:rPr lang="en-US" altLang="en-US" sz="2100" i="1" dirty="0" smtClean="0">
                <a:latin typeface="Times New Roman" panose="02020603050405020304" pitchFamily="18" charset="0"/>
              </a:rPr>
              <a:t>v</a:t>
            </a:r>
          </a:p>
        </p:txBody>
      </p:sp>
      <p:grpSp>
        <p:nvGrpSpPr>
          <p:cNvPr id="52229" name="Group 8"/>
          <p:cNvGrpSpPr>
            <a:grpSpLocks/>
          </p:cNvGrpSpPr>
          <p:nvPr/>
        </p:nvGrpSpPr>
        <p:grpSpPr bwMode="auto">
          <a:xfrm>
            <a:off x="5405438" y="3943350"/>
            <a:ext cx="598488" cy="1068388"/>
            <a:chOff x="3501" y="2436"/>
            <a:chExt cx="377" cy="673"/>
          </a:xfrm>
        </p:grpSpPr>
        <p:sp>
          <p:nvSpPr>
            <p:cNvPr id="314373" name="Text Box 5"/>
            <p:cNvSpPr txBox="1">
              <a:spLocks noChangeArrowheads="1"/>
            </p:cNvSpPr>
            <p:nvPr/>
          </p:nvSpPr>
          <p:spPr bwMode="auto">
            <a:xfrm>
              <a:off x="3501" y="2436"/>
              <a:ext cx="37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err="1">
                  <a:latin typeface="Times New Roman" charset="0"/>
                  <a:ea typeface="ＭＳ Ｐゴシック" charset="0"/>
                </a:rPr>
                <a:t>Sv</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4" name="Text Box 6"/>
            <p:cNvSpPr txBox="1">
              <a:spLocks noChangeArrowheads="1"/>
            </p:cNvSpPr>
            <p:nvPr/>
          </p:nvSpPr>
          <p:spPr bwMode="auto">
            <a:xfrm>
              <a:off x="3523" y="2818"/>
              <a:ext cx="29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b="0" dirty="0">
                  <a:latin typeface="Times New Roman" charset="0"/>
                  <a:ea typeface="ＭＳ Ｐゴシック" charset="0"/>
                </a:rPr>
                <a:t>|</a:t>
              </a:r>
              <a:r>
                <a:rPr lang="en-US" b="0" i="1" dirty="0">
                  <a:latin typeface="Times New Roman" charset="0"/>
                  <a:ea typeface="ＭＳ Ｐゴシック" charset="0"/>
                </a:rPr>
                <a:t>S</a:t>
              </a:r>
              <a:r>
                <a:rPr lang="en-US" b="0" dirty="0">
                  <a:latin typeface="Times New Roman" charset="0"/>
                  <a:ea typeface="ＭＳ Ｐゴシック" charset="0"/>
                </a:rPr>
                <a:t>|</a:t>
              </a:r>
              <a:endParaRPr lang="en-US" dirty="0">
                <a:latin typeface="Times New Roman" charset="0"/>
                <a:ea typeface="ＭＳ Ｐゴシック" charset="0"/>
              </a:endParaRPr>
            </a:p>
          </p:txBody>
        </p:sp>
        <p:sp>
          <p:nvSpPr>
            <p:cNvPr id="314375" name="Line 7"/>
            <p:cNvSpPr>
              <a:spLocks noChangeShapeType="1"/>
            </p:cNvSpPr>
            <p:nvPr/>
          </p:nvSpPr>
          <p:spPr bwMode="auto">
            <a:xfrm>
              <a:off x="3501" y="2727"/>
              <a:ext cx="33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p:spTree>
    <p:extLst>
      <p:ext uri="{BB962C8B-B14F-4D97-AF65-F5344CB8AC3E}">
        <p14:creationId xmlns:p14="http://schemas.microsoft.com/office/powerpoint/2010/main" val="286058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874749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152401" y="381000"/>
            <a:ext cx="6120680" cy="85010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 Information gain</a:t>
            </a:r>
          </a:p>
        </p:txBody>
      </p:sp>
      <p:sp>
        <p:nvSpPr>
          <p:cNvPr id="315395" name="Rectangle 3"/>
          <p:cNvSpPr>
            <a:spLocks noGrp="1" noChangeArrowheads="1"/>
          </p:cNvSpPr>
          <p:nvPr>
            <p:ph idx="1"/>
          </p:nvPr>
        </p:nvSpPr>
        <p:spPr>
          <a:xfrm>
            <a:off x="152401" y="2020887"/>
            <a:ext cx="8991600" cy="4532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a:bodyPr>
          <a:lstStyle/>
          <a:p>
            <a:pPr eaLnBrk="1" hangingPunct="1"/>
            <a:r>
              <a:rPr lang="en-US" altLang="en-US" dirty="0" smtClean="0"/>
              <a:t>Let</a:t>
            </a:r>
          </a:p>
          <a:p>
            <a:pPr lvl="1" eaLnBrk="1" hangingPunct="1"/>
            <a:r>
              <a:rPr lang="en-US" altLang="en-US" sz="2400" i="1" dirty="0" smtClean="0">
                <a:latin typeface="Times New Roman" panose="02020603050405020304" pitchFamily="18" charset="0"/>
              </a:rPr>
              <a:t>Values</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Weak</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Strong</a:t>
            </a:r>
            <a:r>
              <a:rPr lang="en-US" altLang="en-US" sz="2400" dirty="0" smtClean="0">
                <a:latin typeface="Times New Roman" panose="02020603050405020304" pitchFamily="18" charset="0"/>
              </a:rPr>
              <a:t>}</a:t>
            </a:r>
          </a:p>
          <a:p>
            <a:pPr lvl="1" eaLnBrk="1" hangingPunct="1"/>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 [9+, 5</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 = [6+, 2</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lvl="1" eaLnBrk="1" hangingPunct="1"/>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 [3+, 3</a:t>
            </a:r>
            <a:r>
              <a:rPr lang="en-US" altLang="en-US" sz="2400" dirty="0" smtClean="0">
                <a:latin typeface="Arial" panose="020B0604020202020204" pitchFamily="34" charset="0"/>
                <a:sym typeface="Symbol" panose="05050102010706020507" pitchFamily="18" charset="2"/>
              </a:rPr>
              <a:t>−</a:t>
            </a:r>
            <a:r>
              <a:rPr lang="en-US" altLang="en-US" sz="2400" dirty="0" smtClean="0">
                <a:latin typeface="Times New Roman" panose="02020603050405020304" pitchFamily="18" charset="0"/>
              </a:rPr>
              <a:t>]</a:t>
            </a:r>
          </a:p>
          <a:p>
            <a:pPr eaLnBrk="1" hangingPunct="1">
              <a:spcBef>
                <a:spcPct val="50000"/>
              </a:spcBef>
            </a:pPr>
            <a:r>
              <a:rPr lang="en-US" altLang="en-US" dirty="0" smtClean="0">
                <a:latin typeface="Arial" panose="020B0604020202020204" pitchFamily="34" charset="0"/>
              </a:rPr>
              <a:t>Information gain due to knowing</a:t>
            </a:r>
            <a:r>
              <a:rPr lang="en-US" altLang="en-US" dirty="0" smtClean="0">
                <a:latin typeface="Times New Roman" panose="02020603050405020304" pitchFamily="18" charset="0"/>
              </a:rPr>
              <a:t> </a:t>
            </a:r>
            <a:r>
              <a:rPr lang="en-US" altLang="en-US" i="1" dirty="0" smtClean="0">
                <a:latin typeface="Times New Roman" panose="02020603050405020304" pitchFamily="18" charset="0"/>
              </a:rPr>
              <a:t>Wind</a:t>
            </a:r>
            <a:r>
              <a:rPr lang="en-US" altLang="en-US" dirty="0" smtClean="0">
                <a:latin typeface="Times New Roman" panose="02020603050405020304" pitchFamily="18" charset="0"/>
              </a:rPr>
              <a:t>:</a:t>
            </a:r>
          </a:p>
          <a:p>
            <a:pPr marL="0" indent="0" eaLnBrk="1" hangingPunct="1">
              <a:spcBef>
                <a:spcPct val="50000"/>
              </a:spcBef>
              <a:buNone/>
            </a:pPr>
            <a:r>
              <a:rPr lang="en-US" altLang="en-US" sz="2400" i="1" dirty="0" smtClean="0">
                <a:latin typeface="Times New Roman" panose="02020603050405020304" pitchFamily="18" charset="0"/>
              </a:rPr>
              <a:t>Gain</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 </a:t>
            </a:r>
            <a:r>
              <a:rPr lang="en-US" altLang="en-US" sz="2400" i="1" dirty="0" smtClean="0">
                <a:latin typeface="Times New Roman" panose="02020603050405020304" pitchFamily="18" charset="0"/>
              </a:rPr>
              <a:t>Wind</a:t>
            </a:r>
            <a:r>
              <a:rPr lang="en-US" altLang="en-US" sz="2400" dirty="0" smtClean="0">
                <a:latin typeface="Times New Roman" panose="02020603050405020304" pitchFamily="18" charset="0"/>
              </a:rPr>
              <a:t>) =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smtClean="0">
                <a:latin typeface="Times New Roman" panose="02020603050405020304" pitchFamily="18" charset="0"/>
              </a:rPr>
              <a:t>S</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8/14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Weak</a:t>
            </a:r>
            <a:r>
              <a:rPr lang="en-US" altLang="en-US" sz="2400" dirty="0" smtClean="0">
                <a:latin typeface="Times New Roman" panose="02020603050405020304" pitchFamily="18" charset="0"/>
              </a:rPr>
              <a:t>)</a:t>
            </a:r>
            <a:r>
              <a:rPr lang="en-US" altLang="en-US" sz="2400" dirty="0" smtClean="0">
                <a:latin typeface="Arial" panose="020B0604020202020204" pitchFamily="34" charset="0"/>
                <a:sym typeface="Symbol" panose="05050102010706020507" pitchFamily="18" charset="2"/>
              </a:rPr>
              <a:t> − </a:t>
            </a:r>
            <a:r>
              <a:rPr lang="en-US" altLang="en-US" sz="2400" dirty="0" smtClean="0">
                <a:latin typeface="Times New Roman" panose="02020603050405020304" pitchFamily="18" charset="0"/>
              </a:rPr>
              <a:t>6/14 </a:t>
            </a:r>
            <a:r>
              <a:rPr lang="en-US" altLang="en-US" sz="2400" i="1" dirty="0" smtClean="0">
                <a:latin typeface="Times New Roman" panose="02020603050405020304" pitchFamily="18" charset="0"/>
              </a:rPr>
              <a:t>Entropy</a:t>
            </a:r>
            <a:r>
              <a:rPr lang="en-US" altLang="en-US" sz="2400" dirty="0" smtClean="0">
                <a:latin typeface="Times New Roman" panose="02020603050405020304" pitchFamily="18" charset="0"/>
              </a:rPr>
              <a:t>(</a:t>
            </a:r>
            <a:r>
              <a:rPr lang="en-US" altLang="en-US" sz="2400" i="1" dirty="0" err="1" smtClean="0">
                <a:latin typeface="Times New Roman" panose="02020603050405020304" pitchFamily="18" charset="0"/>
              </a:rPr>
              <a:t>S</a:t>
            </a:r>
            <a:r>
              <a:rPr lang="en-US" altLang="en-US" sz="2400" i="1" baseline="-25000" dirty="0" err="1" smtClean="0">
                <a:latin typeface="Times New Roman" panose="02020603050405020304" pitchFamily="18" charset="0"/>
              </a:rPr>
              <a:t>Strong</a:t>
            </a:r>
            <a:r>
              <a:rPr lang="en-US" altLang="en-US" sz="2400" dirty="0" smtClean="0">
                <a:latin typeface="Times New Roman" panose="02020603050405020304" pitchFamily="18" charset="0"/>
              </a:rPr>
              <a:t>) </a:t>
            </a:r>
          </a:p>
          <a:p>
            <a:pPr lvl="1" eaLnBrk="1" hangingPunct="1">
              <a:spcBef>
                <a:spcPct val="40000"/>
              </a:spcBef>
              <a:buFont typeface="Wingdings" panose="05000000000000000000" pitchFamily="2" charset="2"/>
              <a:buNone/>
            </a:pPr>
            <a:r>
              <a:rPr lang="en-US" altLang="en-US" dirty="0" smtClean="0">
                <a:latin typeface="Times New Roman" panose="02020603050405020304" pitchFamily="18" charset="0"/>
              </a:rPr>
              <a:t>		</a:t>
            </a:r>
            <a:r>
              <a:rPr lang="en-US" altLang="en-US" dirty="0">
                <a:latin typeface="Times New Roman" panose="02020603050405020304" pitchFamily="18" charset="0"/>
              </a:rPr>
              <a:t>	</a:t>
            </a:r>
            <a:r>
              <a:rPr lang="en-US" altLang="en-US" dirty="0" smtClean="0">
                <a:latin typeface="Times New Roman" panose="02020603050405020304" pitchFamily="18" charset="0"/>
              </a:rPr>
              <a:t>= </a:t>
            </a:r>
            <a:r>
              <a:rPr lang="en-US" altLang="en-US" sz="2400" i="1" dirty="0">
                <a:latin typeface="Times New Roman" panose="02020603050405020304" pitchFamily="18" charset="0"/>
              </a:rPr>
              <a:t>0.94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8/14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0.811 </a:t>
            </a:r>
            <a:r>
              <a:rPr lang="en-US" altLang="en-US" sz="2400" i="1" dirty="0">
                <a:latin typeface="Times New Roman" panose="02020603050405020304" pitchFamily="18" charset="0"/>
                <a:sym typeface="Symbol" panose="05050102010706020507" pitchFamily="18" charset="2"/>
              </a:rPr>
              <a:t>− </a:t>
            </a:r>
            <a:r>
              <a:rPr lang="en-US" altLang="en-US" sz="2400" i="1" dirty="0">
                <a:latin typeface="Times New Roman" panose="02020603050405020304" pitchFamily="18" charset="0"/>
              </a:rPr>
              <a:t>6/14 </a:t>
            </a:r>
            <a:r>
              <a:rPr lang="en-US" altLang="en-US" sz="2400" i="1" dirty="0">
                <a:latin typeface="Times New Roman" panose="02020603050405020304" pitchFamily="18" charset="0"/>
                <a:sym typeface="Symbol" panose="05050102010706020507" pitchFamily="18" charset="2"/>
              </a:rPr>
              <a:t></a:t>
            </a:r>
            <a:r>
              <a:rPr lang="en-US" altLang="en-US" sz="2400" i="1" dirty="0">
                <a:latin typeface="Times New Roman" panose="02020603050405020304" pitchFamily="18" charset="0"/>
              </a:rPr>
              <a:t> 1.00  </a:t>
            </a:r>
          </a:p>
          <a:p>
            <a:pPr lvl="1" eaLnBrk="1" hangingPunct="1">
              <a:spcBef>
                <a:spcPct val="40000"/>
              </a:spcBef>
              <a:buFont typeface="Wingdings" panose="05000000000000000000" pitchFamily="2" charset="2"/>
              <a:buNone/>
            </a:pPr>
            <a:r>
              <a:rPr lang="en-US" altLang="en-US" sz="2400" i="1" dirty="0">
                <a:latin typeface="Times New Roman" panose="02020603050405020304" pitchFamily="18" charset="0"/>
              </a:rPr>
              <a:t>			  = </a:t>
            </a:r>
            <a:r>
              <a:rPr lang="en-US" altLang="en-US" sz="2400" i="1" dirty="0" smtClean="0">
                <a:latin typeface="Times New Roman" panose="02020603050405020304" pitchFamily="18" charset="0"/>
              </a:rPr>
              <a:t>0.048 </a:t>
            </a:r>
            <a:endParaRPr lang="en-US" altLang="en-US" sz="2400" i="1" dirty="0">
              <a:latin typeface="Times New Roman" panose="02020603050405020304" pitchFamily="18" charset="0"/>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95400"/>
            <a:ext cx="4419600" cy="313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32204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317500" y="398463"/>
            <a:ext cx="8637588" cy="830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447800"/>
            <a:ext cx="69215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1066800" y="1524000"/>
            <a:ext cx="6934200" cy="472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03960" y="2616480"/>
              <a:ext cx="920160" cy="45000"/>
            </p14:xfrm>
          </p:contentPart>
        </mc:Choice>
        <mc:Fallback xmlns="">
          <p:pic>
            <p:nvPicPr>
              <p:cNvPr id="2" name="Ink 1"/>
              <p:cNvPicPr/>
              <p:nvPr/>
            </p:nvPicPr>
            <p:blipFill>
              <a:blip r:embed="rId5"/>
              <a:stretch>
                <a:fillRect/>
              </a:stretch>
            </p:blipFill>
            <p:spPr>
              <a:xfrm>
                <a:off x="1788120" y="2552760"/>
                <a:ext cx="951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776960" y="3866400"/>
              <a:ext cx="920160" cy="54000"/>
            </p14:xfrm>
          </p:contentPart>
        </mc:Choice>
        <mc:Fallback xmlns="">
          <p:pic>
            <p:nvPicPr>
              <p:cNvPr id="3" name="Ink 2"/>
              <p:cNvPicPr/>
              <p:nvPr/>
            </p:nvPicPr>
            <p:blipFill>
              <a:blip r:embed="rId7"/>
              <a:stretch>
                <a:fillRect/>
              </a:stretch>
            </p:blipFill>
            <p:spPr>
              <a:xfrm>
                <a:off x="1761120" y="3803040"/>
                <a:ext cx="951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803960" y="5429160"/>
              <a:ext cx="964800" cy="36000"/>
            </p14:xfrm>
          </p:contentPart>
        </mc:Choice>
        <mc:Fallback xmlns="">
          <p:pic>
            <p:nvPicPr>
              <p:cNvPr id="4" name="Ink 3"/>
              <p:cNvPicPr/>
              <p:nvPr/>
            </p:nvPicPr>
            <p:blipFill>
              <a:blip r:embed="rId9"/>
              <a:stretch>
                <a:fillRect/>
              </a:stretch>
            </p:blipFill>
            <p:spPr>
              <a:xfrm>
                <a:off x="1788120" y="5365800"/>
                <a:ext cx="996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1857600" y="5768640"/>
              <a:ext cx="866520" cy="62640"/>
            </p14:xfrm>
          </p:contentPart>
        </mc:Choice>
        <mc:Fallback xmlns="">
          <p:pic>
            <p:nvPicPr>
              <p:cNvPr id="5" name="Ink 4"/>
              <p:cNvPicPr/>
              <p:nvPr/>
            </p:nvPicPr>
            <p:blipFill>
              <a:blip r:embed="rId11"/>
              <a:stretch>
                <a:fillRect/>
              </a:stretch>
            </p:blipFill>
            <p:spPr>
              <a:xfrm>
                <a:off x="1841760" y="5704920"/>
                <a:ext cx="8982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7224120" y="2571840"/>
              <a:ext cx="348840" cy="27000"/>
            </p14:xfrm>
          </p:contentPart>
        </mc:Choice>
        <mc:Fallback xmlns="">
          <p:pic>
            <p:nvPicPr>
              <p:cNvPr id="6" name="Ink 5"/>
              <p:cNvPicPr/>
              <p:nvPr/>
            </p:nvPicPr>
            <p:blipFill>
              <a:blip r:embed="rId13"/>
              <a:stretch>
                <a:fillRect/>
              </a:stretch>
            </p:blipFill>
            <p:spPr>
              <a:xfrm>
                <a:off x="7208280" y="2508120"/>
                <a:ext cx="380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p14:cNvContentPartPr/>
              <p14:nvPr/>
            </p14:nvContentPartPr>
            <p14:xfrm>
              <a:off x="7197480" y="3813120"/>
              <a:ext cx="375480" cy="62640"/>
            </p14:xfrm>
          </p:contentPart>
        </mc:Choice>
        <mc:Fallback xmlns="">
          <p:pic>
            <p:nvPicPr>
              <p:cNvPr id="7" name="Ink 6"/>
              <p:cNvPicPr/>
              <p:nvPr/>
            </p:nvPicPr>
            <p:blipFill>
              <a:blip r:embed="rId15"/>
              <a:stretch>
                <a:fillRect/>
              </a:stretch>
            </p:blipFill>
            <p:spPr>
              <a:xfrm>
                <a:off x="7181640" y="3749400"/>
                <a:ext cx="407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p14:cNvContentPartPr/>
              <p14:nvPr/>
            </p14:nvContentPartPr>
            <p14:xfrm>
              <a:off x="7161840" y="5491800"/>
              <a:ext cx="446760" cy="36000"/>
            </p14:xfrm>
          </p:contentPart>
        </mc:Choice>
        <mc:Fallback xmlns="">
          <p:pic>
            <p:nvPicPr>
              <p:cNvPr id="8" name="Ink 7"/>
              <p:cNvPicPr/>
              <p:nvPr/>
            </p:nvPicPr>
            <p:blipFill>
              <a:blip r:embed="rId17"/>
              <a:stretch>
                <a:fillRect/>
              </a:stretch>
            </p:blipFill>
            <p:spPr>
              <a:xfrm>
                <a:off x="7146000" y="5428080"/>
                <a:ext cx="4784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Ink 8"/>
              <p14:cNvContentPartPr/>
              <p14:nvPr/>
            </p14:nvContentPartPr>
            <p14:xfrm>
              <a:off x="7188480" y="5830920"/>
              <a:ext cx="312840" cy="27360"/>
            </p14:xfrm>
          </p:contentPart>
        </mc:Choice>
        <mc:Fallback xmlns="">
          <p:pic>
            <p:nvPicPr>
              <p:cNvPr id="9" name="Ink 8"/>
              <p:cNvPicPr/>
              <p:nvPr/>
            </p:nvPicPr>
            <p:blipFill>
              <a:blip r:embed="rId19"/>
              <a:stretch>
                <a:fillRect/>
              </a:stretch>
            </p:blipFill>
            <p:spPr>
              <a:xfrm>
                <a:off x="7172640" y="5767560"/>
                <a:ext cx="3445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p14:cNvContentPartPr/>
              <p14:nvPr/>
            </p14:nvContentPartPr>
            <p14:xfrm>
              <a:off x="5857920" y="2598480"/>
              <a:ext cx="572040" cy="27360"/>
            </p14:xfrm>
          </p:contentPart>
        </mc:Choice>
        <mc:Fallback xmlns="">
          <p:pic>
            <p:nvPicPr>
              <p:cNvPr id="10" name="Ink 9"/>
              <p:cNvPicPr/>
              <p:nvPr/>
            </p:nvPicPr>
            <p:blipFill>
              <a:blip r:embed="rId21"/>
              <a:stretch>
                <a:fillRect/>
              </a:stretch>
            </p:blipFill>
            <p:spPr>
              <a:xfrm>
                <a:off x="5842080" y="2535120"/>
                <a:ext cx="6037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p14:cNvContentPartPr/>
              <p14:nvPr/>
            </p14:nvContentPartPr>
            <p14:xfrm>
              <a:off x="5982840" y="2000160"/>
              <a:ext cx="429120" cy="9360"/>
            </p14:xfrm>
          </p:contentPart>
        </mc:Choice>
        <mc:Fallback xmlns="">
          <p:pic>
            <p:nvPicPr>
              <p:cNvPr id="11" name="Ink 10"/>
              <p:cNvPicPr/>
              <p:nvPr/>
            </p:nvPicPr>
            <p:blipFill>
              <a:blip r:embed="rId23"/>
              <a:stretch>
                <a:fillRect/>
              </a:stretch>
            </p:blipFill>
            <p:spPr>
              <a:xfrm>
                <a:off x="5967000" y="1936800"/>
                <a:ext cx="4608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p14:cNvContentPartPr/>
              <p14:nvPr/>
            </p14:nvContentPartPr>
            <p14:xfrm>
              <a:off x="5929560" y="2910960"/>
              <a:ext cx="536040" cy="36360"/>
            </p14:xfrm>
          </p:contentPart>
        </mc:Choice>
        <mc:Fallback xmlns="">
          <p:pic>
            <p:nvPicPr>
              <p:cNvPr id="12" name="Ink 11"/>
              <p:cNvPicPr/>
              <p:nvPr/>
            </p:nvPicPr>
            <p:blipFill>
              <a:blip r:embed="rId25"/>
              <a:stretch>
                <a:fillRect/>
              </a:stretch>
            </p:blipFill>
            <p:spPr>
              <a:xfrm>
                <a:off x="5913720" y="2847600"/>
                <a:ext cx="5677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p14:cNvContentPartPr/>
              <p14:nvPr/>
            </p14:nvContentPartPr>
            <p14:xfrm>
              <a:off x="5902560" y="3178800"/>
              <a:ext cx="616680" cy="98640"/>
            </p14:xfrm>
          </p:contentPart>
        </mc:Choice>
        <mc:Fallback xmlns="">
          <p:pic>
            <p:nvPicPr>
              <p:cNvPr id="13" name="Ink 12"/>
              <p:cNvPicPr/>
              <p:nvPr/>
            </p:nvPicPr>
            <p:blipFill>
              <a:blip r:embed="rId27"/>
              <a:stretch>
                <a:fillRect/>
              </a:stretch>
            </p:blipFill>
            <p:spPr>
              <a:xfrm>
                <a:off x="5886720" y="3115440"/>
                <a:ext cx="6483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p14:cNvContentPartPr/>
              <p14:nvPr/>
            </p14:nvContentPartPr>
            <p14:xfrm>
              <a:off x="5875920" y="4232520"/>
              <a:ext cx="518400" cy="18360"/>
            </p14:xfrm>
          </p:contentPart>
        </mc:Choice>
        <mc:Fallback xmlns="">
          <p:pic>
            <p:nvPicPr>
              <p:cNvPr id="14" name="Ink 13"/>
              <p:cNvPicPr/>
              <p:nvPr/>
            </p:nvPicPr>
            <p:blipFill>
              <a:blip r:embed="rId29"/>
              <a:stretch>
                <a:fillRect/>
              </a:stretch>
            </p:blipFill>
            <p:spPr>
              <a:xfrm>
                <a:off x="5860080" y="4169160"/>
                <a:ext cx="550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p14:cNvContentPartPr/>
              <p14:nvPr/>
            </p14:nvContentPartPr>
            <p14:xfrm>
              <a:off x="5929560" y="4527360"/>
              <a:ext cx="536040" cy="18360"/>
            </p14:xfrm>
          </p:contentPart>
        </mc:Choice>
        <mc:Fallback xmlns="">
          <p:pic>
            <p:nvPicPr>
              <p:cNvPr id="15" name="Ink 14"/>
              <p:cNvPicPr/>
              <p:nvPr/>
            </p:nvPicPr>
            <p:blipFill>
              <a:blip r:embed="rId31"/>
              <a:stretch>
                <a:fillRect/>
              </a:stretch>
            </p:blipFill>
            <p:spPr>
              <a:xfrm>
                <a:off x="5913720" y="4464000"/>
                <a:ext cx="56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Ink 15"/>
              <p14:cNvContentPartPr/>
              <p14:nvPr/>
            </p14:nvContentPartPr>
            <p14:xfrm>
              <a:off x="5974200" y="4822200"/>
              <a:ext cx="473400" cy="62640"/>
            </p14:xfrm>
          </p:contentPart>
        </mc:Choice>
        <mc:Fallback xmlns="">
          <p:pic>
            <p:nvPicPr>
              <p:cNvPr id="16" name="Ink 15"/>
              <p:cNvPicPr/>
              <p:nvPr/>
            </p:nvPicPr>
            <p:blipFill>
              <a:blip r:embed="rId33"/>
              <a:stretch>
                <a:fillRect/>
              </a:stretch>
            </p:blipFill>
            <p:spPr>
              <a:xfrm>
                <a:off x="5958360" y="4758480"/>
                <a:ext cx="505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Ink 16"/>
              <p14:cNvContentPartPr/>
              <p14:nvPr/>
            </p14:nvContentPartPr>
            <p14:xfrm>
              <a:off x="5956200" y="5786280"/>
              <a:ext cx="464760" cy="27360"/>
            </p14:xfrm>
          </p:contentPart>
        </mc:Choice>
        <mc:Fallback xmlns="">
          <p:pic>
            <p:nvPicPr>
              <p:cNvPr id="17" name="Ink 16"/>
              <p:cNvPicPr/>
              <p:nvPr/>
            </p:nvPicPr>
            <p:blipFill>
              <a:blip r:embed="rId35"/>
              <a:stretch>
                <a:fillRect/>
              </a:stretch>
            </p:blipFill>
            <p:spPr>
              <a:xfrm>
                <a:off x="5940360" y="5722920"/>
                <a:ext cx="496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p14:cNvContentPartPr/>
              <p14:nvPr/>
            </p14:nvContentPartPr>
            <p14:xfrm>
              <a:off x="4723920" y="3187800"/>
              <a:ext cx="741600" cy="81000"/>
            </p14:xfrm>
          </p:contentPart>
        </mc:Choice>
        <mc:Fallback xmlns="">
          <p:pic>
            <p:nvPicPr>
              <p:cNvPr id="18" name="Ink 17"/>
              <p:cNvPicPr/>
              <p:nvPr/>
            </p:nvPicPr>
            <p:blipFill>
              <a:blip r:embed="rId37"/>
              <a:stretch>
                <a:fillRect/>
              </a:stretch>
            </p:blipFill>
            <p:spPr>
              <a:xfrm>
                <a:off x="4708080" y="3124440"/>
                <a:ext cx="7732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p14:cNvContentPartPr/>
              <p14:nvPr/>
            </p14:nvContentPartPr>
            <p14:xfrm>
              <a:off x="4688280" y="3527280"/>
              <a:ext cx="875520" cy="45000"/>
            </p14:xfrm>
          </p:contentPart>
        </mc:Choice>
        <mc:Fallback xmlns="">
          <p:pic>
            <p:nvPicPr>
              <p:cNvPr id="19" name="Ink 18"/>
              <p:cNvPicPr/>
              <p:nvPr/>
            </p:nvPicPr>
            <p:blipFill>
              <a:blip r:embed="rId39"/>
              <a:stretch>
                <a:fillRect/>
              </a:stretch>
            </p:blipFill>
            <p:spPr>
              <a:xfrm>
                <a:off x="4672440" y="3463560"/>
                <a:ext cx="9072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Ink 19"/>
              <p14:cNvContentPartPr/>
              <p14:nvPr/>
            </p14:nvContentPartPr>
            <p14:xfrm>
              <a:off x="4643640" y="3875400"/>
              <a:ext cx="830880" cy="18360"/>
            </p14:xfrm>
          </p:contentPart>
        </mc:Choice>
        <mc:Fallback xmlns="">
          <p:pic>
            <p:nvPicPr>
              <p:cNvPr id="20" name="Ink 19"/>
              <p:cNvPicPr/>
              <p:nvPr/>
            </p:nvPicPr>
            <p:blipFill>
              <a:blip r:embed="rId41"/>
              <a:stretch>
                <a:fillRect/>
              </a:stretch>
            </p:blipFill>
            <p:spPr>
              <a:xfrm>
                <a:off x="4627800" y="3812040"/>
                <a:ext cx="8625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p14:cNvContentPartPr/>
              <p14:nvPr/>
            </p14:nvContentPartPr>
            <p14:xfrm>
              <a:off x="4670280" y="4491720"/>
              <a:ext cx="795240" cy="107280"/>
            </p14:xfrm>
          </p:contentPart>
        </mc:Choice>
        <mc:Fallback xmlns="">
          <p:pic>
            <p:nvPicPr>
              <p:cNvPr id="21" name="Ink 20"/>
              <p:cNvPicPr/>
              <p:nvPr/>
            </p:nvPicPr>
            <p:blipFill>
              <a:blip r:embed="rId43"/>
              <a:stretch>
                <a:fillRect/>
              </a:stretch>
            </p:blipFill>
            <p:spPr>
              <a:xfrm>
                <a:off x="4654440" y="4428000"/>
                <a:ext cx="826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k 21"/>
              <p14:cNvContentPartPr/>
              <p14:nvPr/>
            </p14:nvContentPartPr>
            <p14:xfrm>
              <a:off x="4661280" y="4875480"/>
              <a:ext cx="830880" cy="36360"/>
            </p14:xfrm>
          </p:contentPart>
        </mc:Choice>
        <mc:Fallback xmlns="">
          <p:pic>
            <p:nvPicPr>
              <p:cNvPr id="22" name="Ink 21"/>
              <p:cNvPicPr/>
              <p:nvPr/>
            </p:nvPicPr>
            <p:blipFill>
              <a:blip r:embed="rId45"/>
              <a:stretch>
                <a:fillRect/>
              </a:stretch>
            </p:blipFill>
            <p:spPr>
              <a:xfrm>
                <a:off x="4645440" y="4812120"/>
                <a:ext cx="862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 name="Ink 22"/>
              <p14:cNvContentPartPr/>
              <p14:nvPr/>
            </p14:nvContentPartPr>
            <p14:xfrm>
              <a:off x="4705920" y="5152320"/>
              <a:ext cx="902520" cy="54000"/>
            </p14:xfrm>
          </p:contentPart>
        </mc:Choice>
        <mc:Fallback xmlns="">
          <p:pic>
            <p:nvPicPr>
              <p:cNvPr id="23" name="Ink 22"/>
              <p:cNvPicPr/>
              <p:nvPr/>
            </p:nvPicPr>
            <p:blipFill>
              <a:blip r:embed="rId47"/>
              <a:stretch>
                <a:fillRect/>
              </a:stretch>
            </p:blipFill>
            <p:spPr>
              <a:xfrm>
                <a:off x="4690080" y="5088960"/>
                <a:ext cx="934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 name="Ink 23"/>
              <p14:cNvContentPartPr/>
              <p14:nvPr/>
            </p14:nvContentPartPr>
            <p14:xfrm>
              <a:off x="4705920" y="5777640"/>
              <a:ext cx="786240" cy="62640"/>
            </p14:xfrm>
          </p:contentPart>
        </mc:Choice>
        <mc:Fallback xmlns="">
          <p:pic>
            <p:nvPicPr>
              <p:cNvPr id="24" name="Ink 23"/>
              <p:cNvPicPr/>
              <p:nvPr/>
            </p:nvPicPr>
            <p:blipFill>
              <a:blip r:embed="rId49"/>
              <a:stretch>
                <a:fillRect/>
              </a:stretch>
            </p:blipFill>
            <p:spPr>
              <a:xfrm>
                <a:off x="4690080" y="5713920"/>
                <a:ext cx="817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5" name="Ink 24"/>
              <p14:cNvContentPartPr/>
              <p14:nvPr/>
            </p14:nvContentPartPr>
            <p14:xfrm>
              <a:off x="3393360" y="4795200"/>
              <a:ext cx="491400" cy="36000"/>
            </p14:xfrm>
          </p:contentPart>
        </mc:Choice>
        <mc:Fallback xmlns="">
          <p:pic>
            <p:nvPicPr>
              <p:cNvPr id="25" name="Ink 24"/>
              <p:cNvPicPr/>
              <p:nvPr/>
            </p:nvPicPr>
            <p:blipFill>
              <a:blip r:embed="rId51"/>
              <a:stretch>
                <a:fillRect/>
              </a:stretch>
            </p:blipFill>
            <p:spPr>
              <a:xfrm>
                <a:off x="3377520" y="4731840"/>
                <a:ext cx="523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6" name="Ink 25"/>
              <p14:cNvContentPartPr/>
              <p14:nvPr/>
            </p14:nvContentPartPr>
            <p14:xfrm>
              <a:off x="3438000" y="5090040"/>
              <a:ext cx="678960" cy="27000"/>
            </p14:xfrm>
          </p:contentPart>
        </mc:Choice>
        <mc:Fallback xmlns="">
          <p:pic>
            <p:nvPicPr>
              <p:cNvPr id="26" name="Ink 25"/>
              <p:cNvPicPr/>
              <p:nvPr/>
            </p:nvPicPr>
            <p:blipFill>
              <a:blip r:embed="rId53"/>
              <a:stretch>
                <a:fillRect/>
              </a:stretch>
            </p:blipFill>
            <p:spPr>
              <a:xfrm>
                <a:off x="3422160" y="5026320"/>
                <a:ext cx="7106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 name="Ink 26"/>
              <p14:cNvContentPartPr/>
              <p14:nvPr/>
            </p14:nvContentPartPr>
            <p14:xfrm>
              <a:off x="3473640" y="5429160"/>
              <a:ext cx="447120" cy="36000"/>
            </p14:xfrm>
          </p:contentPart>
        </mc:Choice>
        <mc:Fallback xmlns="">
          <p:pic>
            <p:nvPicPr>
              <p:cNvPr id="27" name="Ink 26"/>
              <p:cNvPicPr/>
              <p:nvPr/>
            </p:nvPicPr>
            <p:blipFill>
              <a:blip r:embed="rId55"/>
              <a:stretch>
                <a:fillRect/>
              </a:stretch>
            </p:blipFill>
            <p:spPr>
              <a:xfrm>
                <a:off x="3457800" y="5365800"/>
                <a:ext cx="478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8" name="Ink 27"/>
              <p14:cNvContentPartPr/>
              <p14:nvPr/>
            </p14:nvContentPartPr>
            <p14:xfrm>
              <a:off x="3393360" y="4196880"/>
              <a:ext cx="500400" cy="18360"/>
            </p14:xfrm>
          </p:contentPart>
        </mc:Choice>
        <mc:Fallback xmlns="">
          <p:pic>
            <p:nvPicPr>
              <p:cNvPr id="28" name="Ink 27"/>
              <p:cNvPicPr/>
              <p:nvPr/>
            </p:nvPicPr>
            <p:blipFill>
              <a:blip r:embed="rId57"/>
              <a:stretch>
                <a:fillRect/>
              </a:stretch>
            </p:blipFill>
            <p:spPr>
              <a:xfrm>
                <a:off x="3377520" y="4133520"/>
                <a:ext cx="532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9" name="Ink 28"/>
              <p14:cNvContentPartPr/>
              <p14:nvPr/>
            </p14:nvContentPartPr>
            <p14:xfrm>
              <a:off x="3366720" y="2910960"/>
              <a:ext cx="554040" cy="18360"/>
            </p14:xfrm>
          </p:contentPart>
        </mc:Choice>
        <mc:Fallback xmlns="">
          <p:pic>
            <p:nvPicPr>
              <p:cNvPr id="29" name="Ink 28"/>
              <p:cNvPicPr/>
              <p:nvPr/>
            </p:nvPicPr>
            <p:blipFill>
              <a:blip r:embed="rId59"/>
              <a:stretch>
                <a:fillRect/>
              </a:stretch>
            </p:blipFill>
            <p:spPr>
              <a:xfrm>
                <a:off x="3350880" y="2847600"/>
                <a:ext cx="585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0" name="Ink 29"/>
              <p14:cNvContentPartPr/>
              <p14:nvPr/>
            </p14:nvContentPartPr>
            <p14:xfrm>
              <a:off x="3375720" y="6107760"/>
              <a:ext cx="562680" cy="18360"/>
            </p14:xfrm>
          </p:contentPart>
        </mc:Choice>
        <mc:Fallback xmlns="">
          <p:pic>
            <p:nvPicPr>
              <p:cNvPr id="30" name="Ink 29"/>
              <p:cNvPicPr/>
              <p:nvPr/>
            </p:nvPicPr>
            <p:blipFill>
              <a:blip r:embed="rId61"/>
              <a:stretch>
                <a:fillRect/>
              </a:stretch>
            </p:blipFill>
            <p:spPr>
              <a:xfrm>
                <a:off x="3359520" y="6044400"/>
                <a:ext cx="594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1" name="Ink 30"/>
              <p14:cNvContentPartPr/>
              <p14:nvPr/>
            </p14:nvContentPartPr>
            <p14:xfrm>
              <a:off x="2062800" y="3053880"/>
              <a:ext cx="5384880" cy="3215160"/>
            </p14:xfrm>
          </p:contentPart>
        </mc:Choice>
        <mc:Fallback xmlns="">
          <p:pic>
            <p:nvPicPr>
              <p:cNvPr id="31" name="Ink 30"/>
              <p:cNvPicPr/>
              <p:nvPr/>
            </p:nvPicPr>
            <p:blipFill>
              <a:blip r:embed="rId63"/>
              <a:stretch>
                <a:fillRect/>
              </a:stretch>
            </p:blipFill>
            <p:spPr>
              <a:xfrm>
                <a:off x="2053440" y="3044520"/>
                <a:ext cx="5403600" cy="3233880"/>
              </a:xfrm>
              <a:prstGeom prst="rect">
                <a:avLst/>
              </a:prstGeom>
            </p:spPr>
          </p:pic>
        </mc:Fallback>
      </mc:AlternateContent>
    </p:spTree>
    <p:extLst>
      <p:ext uri="{BB962C8B-B14F-4D97-AF65-F5344CB8AC3E}">
        <p14:creationId xmlns:p14="http://schemas.microsoft.com/office/powerpoint/2010/main" val="616765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4788" y="1458555"/>
            <a:ext cx="8509000" cy="49561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7"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Which attribute is the best classifier?</a:t>
            </a:r>
          </a:p>
        </p:txBody>
      </p:sp>
    </p:spTree>
    <p:extLst>
      <p:ext uri="{BB962C8B-B14F-4D97-AF65-F5344CB8AC3E}">
        <p14:creationId xmlns:p14="http://schemas.microsoft.com/office/powerpoint/2010/main" val="657589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7469" y="693762"/>
            <a:ext cx="8637588" cy="708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First step: which attribute to test at the root?</a:t>
            </a:r>
          </a:p>
        </p:txBody>
      </p:sp>
      <p:sp>
        <p:nvSpPr>
          <p:cNvPr id="344067"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buFont typeface="Wingdings" charset="0"/>
              <a:buChar char="§"/>
              <a:defRPr/>
            </a:pPr>
            <a:r>
              <a:rPr lang="en-US" smtClean="0">
                <a:ea typeface="+mn-ea"/>
                <a:cs typeface="+mn-cs"/>
              </a:rPr>
              <a:t>Which attribute should be tested at the root?</a:t>
            </a:r>
            <a:endParaRPr lang="en-US" i="1" smtClean="0">
              <a:latin typeface="Times New Roman" charset="0"/>
              <a:ea typeface="+mn-ea"/>
              <a:cs typeface="+mn-cs"/>
            </a:endParaRP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Outlook</a:t>
            </a:r>
            <a:r>
              <a:rPr lang="en-US" smtClean="0">
                <a:latin typeface="Times New Roman" charset="0"/>
                <a:ea typeface="+mn-ea"/>
              </a:rPr>
              <a:t>) = 0.246</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0.151</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0.084</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Temperature</a:t>
            </a:r>
            <a:r>
              <a:rPr lang="en-US" smtClean="0">
                <a:latin typeface="Times New Roman" charset="0"/>
                <a:ea typeface="+mn-ea"/>
              </a:rPr>
              <a:t>) = 0.029</a:t>
            </a:r>
          </a:p>
          <a:p>
            <a:pPr eaLnBrk="1" hangingPunct="1">
              <a:lnSpc>
                <a:spcPct val="90000"/>
              </a:lnSpc>
              <a:buFont typeface="Wingdings" charset="0"/>
              <a:buChar char="§"/>
              <a:defRPr/>
            </a:pPr>
            <a:r>
              <a:rPr lang="en-US" i="1" smtClean="0">
                <a:latin typeface="Times New Roman" charset="0"/>
                <a:ea typeface="+mn-ea"/>
                <a:cs typeface="+mn-cs"/>
              </a:rPr>
              <a:t>Outlook</a:t>
            </a:r>
            <a:r>
              <a:rPr lang="en-US" smtClean="0">
                <a:ea typeface="+mn-ea"/>
                <a:cs typeface="+mn-cs"/>
              </a:rPr>
              <a:t> provides the best prediction for the target</a:t>
            </a:r>
          </a:p>
          <a:p>
            <a:pPr eaLnBrk="1" hangingPunct="1">
              <a:lnSpc>
                <a:spcPct val="90000"/>
              </a:lnSpc>
              <a:buFont typeface="Wingdings" charset="0"/>
              <a:buChar char="§"/>
              <a:defRPr/>
            </a:pPr>
            <a:r>
              <a:rPr lang="en-US" smtClean="0">
                <a:ea typeface="+mn-ea"/>
                <a:cs typeface="+mn-cs"/>
              </a:rPr>
              <a:t>Lets grow the tree:</a:t>
            </a:r>
          </a:p>
          <a:p>
            <a:pPr lvl="1" eaLnBrk="1" hangingPunct="1">
              <a:lnSpc>
                <a:spcPct val="90000"/>
              </a:lnSpc>
              <a:buFont typeface="Wingdings" charset="0"/>
              <a:buChar char="§"/>
              <a:defRPr/>
            </a:pPr>
            <a:r>
              <a:rPr lang="en-US" smtClean="0">
                <a:ea typeface="+mn-ea"/>
              </a:rPr>
              <a:t>add to the tree a successor for each possible value of </a:t>
            </a:r>
            <a:r>
              <a:rPr lang="en-US" i="1" smtClean="0">
                <a:latin typeface="Times New Roman" charset="0"/>
                <a:ea typeface="+mn-ea"/>
              </a:rPr>
              <a:t>Outlook</a:t>
            </a:r>
          </a:p>
          <a:p>
            <a:pPr lvl="1" eaLnBrk="1" hangingPunct="1">
              <a:lnSpc>
                <a:spcPct val="90000"/>
              </a:lnSpc>
              <a:buFont typeface="Wingdings" charset="0"/>
              <a:buChar char="§"/>
              <a:defRPr/>
            </a:pPr>
            <a:r>
              <a:rPr lang="en-US" smtClean="0">
                <a:ea typeface="+mn-ea"/>
              </a:rPr>
              <a:t>partition the training samples according to the value of </a:t>
            </a:r>
            <a:r>
              <a:rPr lang="en-US" i="1" smtClean="0">
                <a:latin typeface="Times New Roman" charset="0"/>
                <a:ea typeface="+mn-ea"/>
              </a:rPr>
              <a:t>Outlook</a:t>
            </a:r>
          </a:p>
          <a:p>
            <a:pPr lvl="1" eaLnBrk="1" hangingPunct="1">
              <a:lnSpc>
                <a:spcPct val="90000"/>
              </a:lnSpc>
              <a:buFont typeface="Wingdings" charset="0"/>
              <a:buChar char="§"/>
              <a:defRPr/>
            </a:pPr>
            <a:endParaRPr lang="en-US" i="1" smtClean="0">
              <a:latin typeface="Times New Roman" charset="0"/>
              <a:ea typeface="+mn-ea"/>
            </a:endParaRPr>
          </a:p>
          <a:p>
            <a:pPr eaLnBrk="1" hangingPunct="1">
              <a:lnSpc>
                <a:spcPct val="90000"/>
              </a:lnSpc>
              <a:buFont typeface="Wingdings" charset="0"/>
              <a:buChar char="§"/>
              <a:defRPr/>
            </a:pPr>
            <a:endParaRPr lang="en-US" smtClean="0">
              <a:latin typeface="Times New Roman" charset="0"/>
              <a:ea typeface="+mn-ea"/>
              <a:cs typeface="+mn-cs"/>
            </a:endParaRPr>
          </a:p>
        </p:txBody>
      </p:sp>
    </p:spTree>
    <p:extLst>
      <p:ext uri="{BB962C8B-B14F-4D97-AF65-F5344CB8AC3E}">
        <p14:creationId xmlns:p14="http://schemas.microsoft.com/office/powerpoint/2010/main" val="352862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defRPr/>
            </a:pPr>
            <a:r>
              <a:rPr lang="en-US" sz="3200" b="1" dirty="0"/>
              <a:t>After first step</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l="-12081" r="-12081"/>
          <a:stretch>
            <a:fillRect/>
          </a:stretch>
        </p:blipFill>
        <p:spPr>
          <a:xfrm>
            <a:off x="0" y="1905000"/>
            <a:ext cx="8208962" cy="42830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0"/>
            <a:ext cx="4419600" cy="313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67340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Second step</a:t>
            </a:r>
          </a:p>
        </p:txBody>
      </p:sp>
      <p:sp>
        <p:nvSpPr>
          <p:cNvPr id="346115"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77500" lnSpcReduction="20000"/>
          </a:bodyPr>
          <a:lstStyle/>
          <a:p>
            <a:pPr eaLnBrk="1" hangingPunct="1">
              <a:buFont typeface="Wingdings" charset="0"/>
              <a:buChar char="§"/>
              <a:defRPr/>
            </a:pPr>
            <a:r>
              <a:rPr lang="en-US" smtClean="0">
                <a:ea typeface="+mn-ea"/>
                <a:cs typeface="+mn-cs"/>
              </a:rPr>
              <a:t>Working on </a:t>
            </a:r>
            <a:r>
              <a:rPr lang="en-US" i="1" smtClean="0">
                <a:latin typeface="Times New Roman" charset="0"/>
                <a:ea typeface="+mn-ea"/>
                <a:cs typeface="+mn-cs"/>
              </a:rPr>
              <a:t>Outlook=Sunny</a:t>
            </a:r>
            <a:r>
              <a:rPr lang="en-US" smtClean="0">
                <a:ea typeface="+mn-ea"/>
                <a:cs typeface="+mn-cs"/>
              </a:rPr>
              <a:t> node:</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 0.970 </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3.5 </a:t>
            </a:r>
            <a:r>
              <a:rPr lang="en-US" smtClean="0">
                <a:latin typeface="Times New Roman" charset="0"/>
                <a:ea typeface="+mn-ea"/>
                <a:sym typeface="Symbol" charset="0"/>
              </a:rPr>
              <a:t></a:t>
            </a:r>
            <a:r>
              <a:rPr lang="en-US" smtClean="0">
                <a:latin typeface="Times New Roman" charset="0"/>
                <a:ea typeface="+mn-ea"/>
              </a:rPr>
              <a:t> 0.918 = 0 .019</a:t>
            </a:r>
          </a:p>
          <a:p>
            <a:pPr lvl="1" eaLnBrk="1" hangingPunct="1">
              <a:buFont typeface="Wingdings" charset="0"/>
              <a:buNone/>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i="1" baseline="-25000" smtClean="0">
                <a:latin typeface="Times New Roman" charset="0"/>
                <a:ea typeface="+mn-ea"/>
              </a:rPr>
              <a:t>Sunny</a:t>
            </a:r>
            <a:r>
              <a:rPr lang="en-US" smtClean="0">
                <a:latin typeface="Times New Roman" charset="0"/>
                <a:ea typeface="+mn-ea"/>
              </a:rPr>
              <a:t>, </a:t>
            </a:r>
            <a:r>
              <a:rPr lang="en-US" i="1" smtClean="0">
                <a:latin typeface="Times New Roman" charset="0"/>
                <a:ea typeface="+mn-ea"/>
              </a:rPr>
              <a:t>Temp.</a:t>
            </a:r>
            <a:r>
              <a:rPr lang="en-US" smtClean="0">
                <a:latin typeface="Times New Roman" charset="0"/>
                <a:ea typeface="+mn-ea"/>
              </a:rPr>
              <a:t>) = 0.970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0.0 </a:t>
            </a:r>
            <a:r>
              <a:rPr lang="en-US" smtClean="0">
                <a:latin typeface="Arial" charset="0"/>
                <a:ea typeface="+mn-ea"/>
                <a:sym typeface="Symbol" charset="0"/>
              </a:rPr>
              <a:t> </a:t>
            </a:r>
            <a:r>
              <a:rPr lang="en-US" smtClean="0">
                <a:latin typeface="Times New Roman" charset="0"/>
                <a:ea typeface="+mn-ea"/>
              </a:rPr>
              <a:t>2/5 </a:t>
            </a:r>
            <a:r>
              <a:rPr lang="en-US" smtClean="0">
                <a:latin typeface="Times New Roman" charset="0"/>
                <a:ea typeface="+mn-ea"/>
                <a:sym typeface="Symbol" charset="0"/>
              </a:rPr>
              <a:t></a:t>
            </a:r>
            <a:r>
              <a:rPr lang="en-US" smtClean="0">
                <a:latin typeface="Times New Roman" charset="0"/>
                <a:ea typeface="+mn-ea"/>
              </a:rPr>
              <a:t> 1.0 </a:t>
            </a:r>
            <a:r>
              <a:rPr lang="en-US" smtClean="0">
                <a:latin typeface="Arial" charset="0"/>
                <a:ea typeface="+mn-ea"/>
                <a:sym typeface="Symbol" charset="0"/>
              </a:rPr>
              <a:t> </a:t>
            </a:r>
            <a:r>
              <a:rPr lang="en-US" smtClean="0">
                <a:latin typeface="Times New Roman" charset="0"/>
                <a:ea typeface="+mn-ea"/>
              </a:rPr>
              <a:t>1/5 </a:t>
            </a:r>
            <a:r>
              <a:rPr lang="en-US" smtClean="0">
                <a:latin typeface="Times New Roman" charset="0"/>
                <a:ea typeface="+mn-ea"/>
                <a:sym typeface="Symbol" charset="0"/>
              </a:rPr>
              <a:t></a:t>
            </a:r>
            <a:r>
              <a:rPr lang="en-US" smtClean="0">
                <a:latin typeface="Times New Roman" charset="0"/>
                <a:ea typeface="+mn-ea"/>
              </a:rPr>
              <a:t> 0.0 = 0.570</a:t>
            </a:r>
          </a:p>
          <a:p>
            <a:pPr eaLnBrk="1" hangingPunct="1">
              <a:buFont typeface="Wingdings" charset="0"/>
              <a:buChar char="§"/>
              <a:defRPr/>
            </a:pPr>
            <a:r>
              <a:rPr lang="en-US" i="1" smtClean="0">
                <a:latin typeface="Times New Roman" charset="0"/>
                <a:ea typeface="+mn-ea"/>
                <a:cs typeface="+mn-cs"/>
              </a:rPr>
              <a:t>Humidity</a:t>
            </a:r>
            <a:r>
              <a:rPr lang="en-US" smtClean="0">
                <a:ea typeface="+mn-ea"/>
                <a:cs typeface="+mn-cs"/>
              </a:rPr>
              <a:t> provides the best prediction for the target</a:t>
            </a:r>
          </a:p>
          <a:p>
            <a:pPr eaLnBrk="1" hangingPunct="1">
              <a:buFont typeface="Wingdings" charset="0"/>
              <a:buChar char="§"/>
              <a:defRPr/>
            </a:pPr>
            <a:r>
              <a:rPr lang="en-US" smtClean="0">
                <a:ea typeface="+mn-ea"/>
                <a:cs typeface="+mn-cs"/>
              </a:rPr>
              <a:t>Lets grow the tree:</a:t>
            </a:r>
          </a:p>
          <a:p>
            <a:pPr lvl="1" eaLnBrk="1" hangingPunct="1">
              <a:buFont typeface="Wingdings" charset="0"/>
              <a:buChar char="§"/>
              <a:defRPr/>
            </a:pPr>
            <a:r>
              <a:rPr lang="en-US" smtClean="0">
                <a:ea typeface="+mn-ea"/>
              </a:rPr>
              <a:t>add to the tree a successor for each possible value of </a:t>
            </a:r>
            <a:r>
              <a:rPr lang="en-US" i="1" smtClean="0">
                <a:latin typeface="Times New Roman" charset="0"/>
                <a:ea typeface="+mn-ea"/>
              </a:rPr>
              <a:t>Humidity</a:t>
            </a:r>
          </a:p>
          <a:p>
            <a:pPr lvl="1" eaLnBrk="1" hangingPunct="1">
              <a:buFont typeface="Wingdings" charset="0"/>
              <a:buChar char="§"/>
              <a:defRPr/>
            </a:pPr>
            <a:r>
              <a:rPr lang="en-US" smtClean="0">
                <a:ea typeface="+mn-ea"/>
              </a:rPr>
              <a:t>partition the training samples according to the value of </a:t>
            </a:r>
            <a:r>
              <a:rPr lang="en-US" i="1" smtClean="0">
                <a:latin typeface="Times New Roman" charset="0"/>
                <a:ea typeface="+mn-ea"/>
              </a:rPr>
              <a:t>Humidity</a:t>
            </a:r>
          </a:p>
          <a:p>
            <a:pPr lvl="1" eaLnBrk="1" hangingPunct="1">
              <a:buFont typeface="Wingdings" charset="0"/>
              <a:buNone/>
              <a:defRPr/>
            </a:pPr>
            <a:r>
              <a:rPr lang="en-US" smtClean="0">
                <a:latin typeface="Times New Roman" charset="0"/>
                <a:ea typeface="+mn-ea"/>
              </a:rPr>
              <a:t> </a:t>
            </a:r>
          </a:p>
        </p:txBody>
      </p:sp>
    </p:spTree>
    <p:extLst>
      <p:ext uri="{BB962C8B-B14F-4D97-AF65-F5344CB8AC3E}">
        <p14:creationId xmlns:p14="http://schemas.microsoft.com/office/powerpoint/2010/main" val="1182021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36"/>
          <p:cNvSpPr txBox="1">
            <a:spLocks noGrp="1"/>
          </p:cNvSpPr>
          <p:nvPr>
            <p:ph type="title"/>
          </p:nvPr>
        </p:nvSpPr>
        <p:spPr>
          <a:xfrm>
            <a:off x="81696" y="698461"/>
            <a:ext cx="47805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Unsupervised Learning</a:t>
            </a:r>
            <a:endParaRPr sz="3600" b="1"/>
          </a:p>
        </p:txBody>
      </p:sp>
      <p:sp>
        <p:nvSpPr>
          <p:cNvPr id="984" name="Google Shape;984;p36"/>
          <p:cNvSpPr txBox="1"/>
          <p:nvPr/>
        </p:nvSpPr>
        <p:spPr>
          <a:xfrm>
            <a:off x="421200" y="1272273"/>
            <a:ext cx="7578600" cy="1716900"/>
          </a:xfrm>
          <a:prstGeom prst="rect">
            <a:avLst/>
          </a:prstGeom>
          <a:noFill/>
          <a:ln>
            <a:noFill/>
          </a:ln>
        </p:spPr>
        <p:txBody>
          <a:bodyPr spcFirstLastPara="1" wrap="square" lIns="0" tIns="109200" rIns="0" bIns="0" anchor="t" anchorCtr="0">
            <a:noAutofit/>
          </a:bodyPr>
          <a:lstStyle/>
          <a:p>
            <a:pPr marL="355600" marR="0" lvl="0" indent="-342900" algn="l" rtl="0">
              <a:lnSpc>
                <a:spcPct val="100000"/>
              </a:lnSpc>
              <a:spcBef>
                <a:spcPts val="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Given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1</a:t>
            </a:r>
            <a:r>
              <a:rPr lang="en-US" sz="3200">
                <a:solidFill>
                  <a:schemeClr val="dk1"/>
                </a:solidFill>
                <a:latin typeface="Trebuchet MS"/>
                <a:ea typeface="Trebuchet MS"/>
                <a:cs typeface="Trebuchet MS"/>
                <a:sym typeface="Trebuchet MS"/>
              </a:rPr>
              <a:t>,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2</a:t>
            </a:r>
            <a:r>
              <a:rPr lang="en-US" sz="3200">
                <a:solidFill>
                  <a:schemeClr val="dk1"/>
                </a:solidFill>
                <a:latin typeface="Trebuchet MS"/>
                <a:ea typeface="Trebuchet MS"/>
                <a:cs typeface="Trebuchet MS"/>
                <a:sym typeface="Trebuchet MS"/>
              </a:rPr>
              <a:t>, ..., </a:t>
            </a:r>
            <a:r>
              <a:rPr lang="en-US" sz="3200" i="1">
                <a:solidFill>
                  <a:schemeClr val="dk1"/>
                </a:solidFill>
                <a:latin typeface="Times New Roman"/>
                <a:ea typeface="Times New Roman"/>
                <a:cs typeface="Times New Roman"/>
                <a:sym typeface="Times New Roman"/>
              </a:rPr>
              <a:t>x</a:t>
            </a:r>
            <a:r>
              <a:rPr lang="en-US" sz="3150" baseline="-25000">
                <a:solidFill>
                  <a:schemeClr val="dk1"/>
                </a:solidFill>
                <a:latin typeface="Trebuchet MS"/>
                <a:ea typeface="Trebuchet MS"/>
                <a:cs typeface="Trebuchet MS"/>
                <a:sym typeface="Trebuchet MS"/>
              </a:rPr>
              <a:t>n	</a:t>
            </a:r>
            <a:r>
              <a:rPr lang="en-US" sz="3200">
                <a:solidFill>
                  <a:schemeClr val="dk1"/>
                </a:solidFill>
                <a:latin typeface="Trebuchet MS"/>
                <a:ea typeface="Trebuchet MS"/>
                <a:cs typeface="Trebuchet MS"/>
                <a:sym typeface="Trebuchet MS"/>
              </a:rPr>
              <a:t>(without labels)</a:t>
            </a:r>
            <a:endParaRPr sz="3200">
              <a:solidFill>
                <a:schemeClr val="dk1"/>
              </a:solidFill>
              <a:latin typeface="Trebuchet MS"/>
              <a:ea typeface="Trebuchet MS"/>
              <a:cs typeface="Trebuchet MS"/>
              <a:sym typeface="Trebuchet MS"/>
            </a:endParaRPr>
          </a:p>
          <a:p>
            <a:pPr marL="355600" marR="0" lvl="0" indent="-342900" algn="l" rtl="0">
              <a:lnSpc>
                <a:spcPct val="100000"/>
              </a:lnSpc>
              <a:spcBef>
                <a:spcPts val="76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Output hidden structure behind the </a:t>
            </a:r>
            <a:r>
              <a:rPr lang="en-US" sz="3200" i="1">
                <a:solidFill>
                  <a:schemeClr val="dk1"/>
                </a:solidFill>
                <a:latin typeface="Times New Roman"/>
                <a:ea typeface="Times New Roman"/>
                <a:cs typeface="Times New Roman"/>
                <a:sym typeface="Times New Roman"/>
              </a:rPr>
              <a:t>x</a:t>
            </a:r>
            <a:r>
              <a:rPr lang="en-US" sz="3200">
                <a:solidFill>
                  <a:schemeClr val="dk1"/>
                </a:solidFill>
                <a:latin typeface="Trebuchet MS"/>
                <a:ea typeface="Trebuchet MS"/>
                <a:cs typeface="Trebuchet MS"/>
                <a:sym typeface="Trebuchet MS"/>
              </a:rPr>
              <a:t>’s</a:t>
            </a:r>
            <a:endParaRPr sz="3200">
              <a:solidFill>
                <a:schemeClr val="dk1"/>
              </a:solidFill>
              <a:latin typeface="Trebuchet MS"/>
              <a:ea typeface="Trebuchet MS"/>
              <a:cs typeface="Trebuchet MS"/>
              <a:sym typeface="Trebuchet MS"/>
            </a:endParaRPr>
          </a:p>
          <a:p>
            <a:pPr marL="469900" marR="0" lvl="0" indent="0" algn="l" rtl="0">
              <a:lnSpc>
                <a:spcPct val="100000"/>
              </a:lnSpc>
              <a:spcBef>
                <a:spcPts val="76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a:solidFill>
                  <a:schemeClr val="dk1"/>
                </a:solidFill>
                <a:latin typeface="Trebuchet MS"/>
                <a:ea typeface="Trebuchet MS"/>
                <a:cs typeface="Trebuchet MS"/>
                <a:sym typeface="Trebuchet MS"/>
              </a:rPr>
              <a:t>E.g., clustering</a:t>
            </a:r>
            <a:endParaRPr sz="2800">
              <a:solidFill>
                <a:schemeClr val="dk1"/>
              </a:solidFill>
              <a:latin typeface="Trebuchet MS"/>
              <a:ea typeface="Trebuchet MS"/>
              <a:cs typeface="Trebuchet MS"/>
              <a:sym typeface="Trebuchet MS"/>
            </a:endParaRPr>
          </a:p>
        </p:txBody>
      </p:sp>
      <p:sp>
        <p:nvSpPr>
          <p:cNvPr id="985" name="Google Shape;985;p36"/>
          <p:cNvSpPr/>
          <p:nvPr/>
        </p:nvSpPr>
        <p:spPr>
          <a:xfrm>
            <a:off x="751481" y="3044736"/>
            <a:ext cx="171450" cy="2726055"/>
          </a:xfrm>
          <a:custGeom>
            <a:avLst/>
            <a:gdLst/>
            <a:ahLst/>
            <a:cxnLst/>
            <a:rect l="l" t="t" r="r" b="b"/>
            <a:pathLst>
              <a:path w="171450" h="2726054" extrusionOk="0">
                <a:moveTo>
                  <a:pt x="104623" y="108267"/>
                </a:moveTo>
                <a:lnTo>
                  <a:pt x="66523" y="108267"/>
                </a:lnTo>
                <a:lnTo>
                  <a:pt x="66522" y="2725623"/>
                </a:lnTo>
                <a:lnTo>
                  <a:pt x="104622" y="2725623"/>
                </a:lnTo>
                <a:lnTo>
                  <a:pt x="104623" y="108267"/>
                </a:lnTo>
                <a:close/>
              </a:path>
              <a:path w="171450" h="2726054" extrusionOk="0">
                <a:moveTo>
                  <a:pt x="85573" y="0"/>
                </a:moveTo>
                <a:lnTo>
                  <a:pt x="2443" y="142506"/>
                </a:lnTo>
                <a:lnTo>
                  <a:pt x="0" y="149668"/>
                </a:lnTo>
                <a:lnTo>
                  <a:pt x="475" y="156956"/>
                </a:lnTo>
                <a:lnTo>
                  <a:pt x="3648" y="163534"/>
                </a:lnTo>
                <a:lnTo>
                  <a:pt x="9299" y="168567"/>
                </a:lnTo>
                <a:lnTo>
                  <a:pt x="16458" y="171006"/>
                </a:lnTo>
                <a:lnTo>
                  <a:pt x="23745" y="170529"/>
                </a:lnTo>
                <a:lnTo>
                  <a:pt x="30323" y="167356"/>
                </a:lnTo>
                <a:lnTo>
                  <a:pt x="35352" y="161709"/>
                </a:lnTo>
                <a:lnTo>
                  <a:pt x="66523" y="108267"/>
                </a:lnTo>
                <a:lnTo>
                  <a:pt x="148729" y="108267"/>
                </a:lnTo>
                <a:lnTo>
                  <a:pt x="85573" y="0"/>
                </a:lnTo>
                <a:close/>
              </a:path>
              <a:path w="171450" h="2726054" extrusionOk="0">
                <a:moveTo>
                  <a:pt x="148729" y="108267"/>
                </a:moveTo>
                <a:lnTo>
                  <a:pt x="104623" y="108267"/>
                </a:lnTo>
                <a:lnTo>
                  <a:pt x="135793" y="161709"/>
                </a:lnTo>
                <a:lnTo>
                  <a:pt x="140822" y="167356"/>
                </a:lnTo>
                <a:lnTo>
                  <a:pt x="147399" y="170529"/>
                </a:lnTo>
                <a:lnTo>
                  <a:pt x="154687" y="171006"/>
                </a:lnTo>
                <a:lnTo>
                  <a:pt x="161847" y="168567"/>
                </a:lnTo>
                <a:lnTo>
                  <a:pt x="167497" y="163534"/>
                </a:lnTo>
                <a:lnTo>
                  <a:pt x="170670" y="156956"/>
                </a:lnTo>
                <a:lnTo>
                  <a:pt x="171145" y="149668"/>
                </a:lnTo>
                <a:lnTo>
                  <a:pt x="168702" y="142506"/>
                </a:lnTo>
                <a:lnTo>
                  <a:pt x="148729"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6" name="Google Shape;986;p36"/>
          <p:cNvSpPr/>
          <p:nvPr/>
        </p:nvSpPr>
        <p:spPr>
          <a:xfrm>
            <a:off x="672674" y="5531624"/>
            <a:ext cx="3598545" cy="172085"/>
          </a:xfrm>
          <a:custGeom>
            <a:avLst/>
            <a:gdLst/>
            <a:ahLst/>
            <a:cxnLst/>
            <a:rect l="l" t="t" r="r" b="b"/>
            <a:pathLst>
              <a:path w="3598545" h="172085" extrusionOk="0">
                <a:moveTo>
                  <a:pt x="0" y="67284"/>
                </a:moveTo>
                <a:lnTo>
                  <a:pt x="0" y="105384"/>
                </a:lnTo>
                <a:lnTo>
                  <a:pt x="3490106" y="105384"/>
                </a:lnTo>
                <a:lnTo>
                  <a:pt x="3436664" y="136555"/>
                </a:lnTo>
                <a:lnTo>
                  <a:pt x="3431017" y="141584"/>
                </a:lnTo>
                <a:lnTo>
                  <a:pt x="3427844" y="148162"/>
                </a:lnTo>
                <a:lnTo>
                  <a:pt x="3427366" y="155449"/>
                </a:lnTo>
                <a:lnTo>
                  <a:pt x="3429806" y="162609"/>
                </a:lnTo>
                <a:lnTo>
                  <a:pt x="3434839" y="168259"/>
                </a:lnTo>
                <a:lnTo>
                  <a:pt x="3441417" y="171432"/>
                </a:lnTo>
                <a:lnTo>
                  <a:pt x="3448705" y="171908"/>
                </a:lnTo>
                <a:lnTo>
                  <a:pt x="3455866" y="169464"/>
                </a:lnTo>
                <a:lnTo>
                  <a:pt x="3598373" y="86335"/>
                </a:lnTo>
                <a:lnTo>
                  <a:pt x="3565714" y="67285"/>
                </a:lnTo>
                <a:lnTo>
                  <a:pt x="0" y="67284"/>
                </a:lnTo>
                <a:close/>
              </a:path>
              <a:path w="3598545" h="172085" extrusionOk="0">
                <a:moveTo>
                  <a:pt x="3446138" y="0"/>
                </a:moveTo>
                <a:lnTo>
                  <a:pt x="3436702" y="2476"/>
                </a:lnTo>
                <a:lnTo>
                  <a:pt x="3432460" y="5511"/>
                </a:lnTo>
                <a:lnTo>
                  <a:pt x="3429806" y="10058"/>
                </a:lnTo>
                <a:lnTo>
                  <a:pt x="3427366" y="17220"/>
                </a:lnTo>
                <a:lnTo>
                  <a:pt x="3427844" y="24507"/>
                </a:lnTo>
                <a:lnTo>
                  <a:pt x="3431017" y="31086"/>
                </a:lnTo>
                <a:lnTo>
                  <a:pt x="3436664" y="36118"/>
                </a:lnTo>
                <a:lnTo>
                  <a:pt x="3490106" y="67285"/>
                </a:lnTo>
                <a:lnTo>
                  <a:pt x="3565714" y="67285"/>
                </a:lnTo>
                <a:lnTo>
                  <a:pt x="3451320" y="558"/>
                </a:lnTo>
                <a:lnTo>
                  <a:pt x="3446138"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7" name="Google Shape;987;p36"/>
          <p:cNvSpPr/>
          <p:nvPr/>
        </p:nvSpPr>
        <p:spPr>
          <a:xfrm>
            <a:off x="12954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8" name="Google Shape;988;p36"/>
          <p:cNvSpPr/>
          <p:nvPr/>
        </p:nvSpPr>
        <p:spPr>
          <a:xfrm>
            <a:off x="1359916" y="4294911"/>
            <a:ext cx="241300" cy="241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89" name="Google Shape;989;p36"/>
          <p:cNvSpPr/>
          <p:nvPr/>
        </p:nvSpPr>
        <p:spPr>
          <a:xfrm>
            <a:off x="170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0" name="Google Shape;990;p36"/>
          <p:cNvSpPr/>
          <p:nvPr/>
        </p:nvSpPr>
        <p:spPr>
          <a:xfrm>
            <a:off x="1770824" y="4415561"/>
            <a:ext cx="228600" cy="228600"/>
          </a:xfrm>
          <a:custGeom>
            <a:avLst/>
            <a:gdLst/>
            <a:ahLst/>
            <a:cxnLst/>
            <a:rect l="l" t="t" r="r" b="b"/>
            <a:pathLst>
              <a:path w="228600" h="228600" extrusionOk="0">
                <a:moveTo>
                  <a:pt x="114300" y="0"/>
                </a:moveTo>
                <a:lnTo>
                  <a:pt x="69806" y="8981"/>
                </a:lnTo>
                <a:lnTo>
                  <a:pt x="33475" y="33475"/>
                </a:lnTo>
                <a:lnTo>
                  <a:pt x="8981" y="69806"/>
                </a:lnTo>
                <a:lnTo>
                  <a:pt x="0" y="114299"/>
                </a:lnTo>
                <a:lnTo>
                  <a:pt x="8981" y="158787"/>
                </a:lnTo>
                <a:lnTo>
                  <a:pt x="33475" y="195119"/>
                </a:lnTo>
                <a:lnTo>
                  <a:pt x="69806" y="219616"/>
                </a:lnTo>
                <a:lnTo>
                  <a:pt x="114300" y="228599"/>
                </a:lnTo>
                <a:lnTo>
                  <a:pt x="158787" y="219616"/>
                </a:lnTo>
                <a:lnTo>
                  <a:pt x="195119" y="195119"/>
                </a:lnTo>
                <a:lnTo>
                  <a:pt x="219616" y="158787"/>
                </a:lnTo>
                <a:lnTo>
                  <a:pt x="228600" y="114299"/>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1" name="Google Shape;991;p36"/>
          <p:cNvSpPr/>
          <p:nvPr/>
        </p:nvSpPr>
        <p:spPr>
          <a:xfrm>
            <a:off x="17708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2" name="Google Shape;992;p36"/>
          <p:cNvSpPr/>
          <p:nvPr/>
        </p:nvSpPr>
        <p:spPr>
          <a:xfrm>
            <a:off x="17018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3" name="Google Shape;993;p36"/>
          <p:cNvSpPr/>
          <p:nvPr/>
        </p:nvSpPr>
        <p:spPr>
          <a:xfrm>
            <a:off x="1770824" y="49128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4" name="Google Shape;994;p36"/>
          <p:cNvSpPr/>
          <p:nvPr/>
        </p:nvSpPr>
        <p:spPr>
          <a:xfrm>
            <a:off x="17708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5" name="Google Shape;995;p36"/>
          <p:cNvSpPr/>
          <p:nvPr/>
        </p:nvSpPr>
        <p:spPr>
          <a:xfrm>
            <a:off x="12446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6" name="Google Shape;996;p36"/>
          <p:cNvSpPr/>
          <p:nvPr/>
        </p:nvSpPr>
        <p:spPr>
          <a:xfrm>
            <a:off x="1313624" y="4798580"/>
            <a:ext cx="228600" cy="228600"/>
          </a:xfrm>
          <a:custGeom>
            <a:avLst/>
            <a:gdLst/>
            <a:ahLst/>
            <a:cxnLst/>
            <a:rect l="l" t="t" r="r" b="b"/>
            <a:pathLst>
              <a:path w="228600" h="228600" extrusionOk="0">
                <a:moveTo>
                  <a:pt x="114300" y="0"/>
                </a:moveTo>
                <a:lnTo>
                  <a:pt x="69806" y="8981"/>
                </a:lnTo>
                <a:lnTo>
                  <a:pt x="33475" y="33475"/>
                </a:lnTo>
                <a:lnTo>
                  <a:pt x="8981" y="69806"/>
                </a:lnTo>
                <a:lnTo>
                  <a:pt x="0" y="114300"/>
                </a:lnTo>
                <a:lnTo>
                  <a:pt x="8981" y="158787"/>
                </a:lnTo>
                <a:lnTo>
                  <a:pt x="33475" y="195119"/>
                </a:lnTo>
                <a:lnTo>
                  <a:pt x="69806" y="219616"/>
                </a:lnTo>
                <a:lnTo>
                  <a:pt x="114300" y="228600"/>
                </a:lnTo>
                <a:lnTo>
                  <a:pt x="158787" y="219616"/>
                </a:lnTo>
                <a:lnTo>
                  <a:pt x="195119" y="195119"/>
                </a:lnTo>
                <a:lnTo>
                  <a:pt x="219616" y="158787"/>
                </a:lnTo>
                <a:lnTo>
                  <a:pt x="228600" y="114300"/>
                </a:lnTo>
                <a:lnTo>
                  <a:pt x="219616" y="69806"/>
                </a:lnTo>
                <a:lnTo>
                  <a:pt x="195119" y="33475"/>
                </a:lnTo>
                <a:lnTo>
                  <a:pt x="158787"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7" name="Google Shape;997;p36"/>
          <p:cNvSpPr/>
          <p:nvPr/>
        </p:nvSpPr>
        <p:spPr>
          <a:xfrm>
            <a:off x="13136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8" name="Google Shape;998;p36"/>
          <p:cNvSpPr/>
          <p:nvPr/>
        </p:nvSpPr>
        <p:spPr>
          <a:xfrm>
            <a:off x="16256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999" name="Google Shape;999;p36"/>
          <p:cNvSpPr/>
          <p:nvPr/>
        </p:nvSpPr>
        <p:spPr>
          <a:xfrm>
            <a:off x="1688274" y="370003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0" name="Google Shape;1000;p36"/>
          <p:cNvSpPr/>
          <p:nvPr/>
        </p:nvSpPr>
        <p:spPr>
          <a:xfrm>
            <a:off x="19304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1" name="Google Shape;1001;p36"/>
          <p:cNvSpPr/>
          <p:nvPr/>
        </p:nvSpPr>
        <p:spPr>
          <a:xfrm>
            <a:off x="1993074" y="3949979"/>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2" name="Google Shape;1002;p36"/>
          <p:cNvSpPr/>
          <p:nvPr/>
        </p:nvSpPr>
        <p:spPr>
          <a:xfrm>
            <a:off x="22733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3" name="Google Shape;1003;p36"/>
          <p:cNvSpPr/>
          <p:nvPr/>
        </p:nvSpPr>
        <p:spPr>
          <a:xfrm>
            <a:off x="2335974" y="3730040"/>
            <a:ext cx="241300" cy="241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4" name="Google Shape;1004;p36"/>
          <p:cNvSpPr/>
          <p:nvPr/>
        </p:nvSpPr>
        <p:spPr>
          <a:xfrm>
            <a:off x="20066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5" name="Google Shape;1005;p36"/>
          <p:cNvSpPr/>
          <p:nvPr/>
        </p:nvSpPr>
        <p:spPr>
          <a:xfrm>
            <a:off x="2077453" y="34630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599"/>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6" name="Google Shape;1006;p36"/>
          <p:cNvSpPr/>
          <p:nvPr/>
        </p:nvSpPr>
        <p:spPr>
          <a:xfrm>
            <a:off x="20774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7" name="Google Shape;1007;p36"/>
          <p:cNvSpPr/>
          <p:nvPr/>
        </p:nvSpPr>
        <p:spPr>
          <a:xfrm>
            <a:off x="29718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8" name="Google Shape;1008;p36"/>
          <p:cNvSpPr/>
          <p:nvPr/>
        </p:nvSpPr>
        <p:spPr>
          <a:xfrm>
            <a:off x="3034474" y="44092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09" name="Google Shape;1009;p36"/>
          <p:cNvSpPr/>
          <p:nvPr/>
        </p:nvSpPr>
        <p:spPr>
          <a:xfrm>
            <a:off x="27178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0" name="Google Shape;1010;p36"/>
          <p:cNvSpPr/>
          <p:nvPr/>
        </p:nvSpPr>
        <p:spPr>
          <a:xfrm>
            <a:off x="2782303"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1" name="Google Shape;1011;p36"/>
          <p:cNvSpPr/>
          <p:nvPr/>
        </p:nvSpPr>
        <p:spPr>
          <a:xfrm>
            <a:off x="30861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2" name="Google Shape;1012;p36"/>
          <p:cNvSpPr/>
          <p:nvPr/>
        </p:nvSpPr>
        <p:spPr>
          <a:xfrm>
            <a:off x="3148774" y="4752111"/>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3" name="Google Shape;1013;p36"/>
          <p:cNvSpPr/>
          <p:nvPr/>
        </p:nvSpPr>
        <p:spPr>
          <a:xfrm>
            <a:off x="34544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4" name="Google Shape;1014;p36"/>
          <p:cNvSpPr/>
          <p:nvPr/>
        </p:nvSpPr>
        <p:spPr>
          <a:xfrm>
            <a:off x="3517074" y="4584979"/>
            <a:ext cx="241300" cy="24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5" name="Google Shape;1015;p36"/>
          <p:cNvSpPr/>
          <p:nvPr/>
        </p:nvSpPr>
        <p:spPr>
          <a:xfrm>
            <a:off x="14986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6" name="Google Shape;1016;p36"/>
          <p:cNvSpPr/>
          <p:nvPr/>
        </p:nvSpPr>
        <p:spPr>
          <a:xfrm>
            <a:off x="1573136" y="4667529"/>
            <a:ext cx="228600" cy="228600"/>
          </a:xfrm>
          <a:custGeom>
            <a:avLst/>
            <a:gdLst/>
            <a:ahLst/>
            <a:cxnLst/>
            <a:rect l="l" t="t" r="r" b="b"/>
            <a:pathLst>
              <a:path w="228600" h="228600" extrusionOk="0">
                <a:moveTo>
                  <a:pt x="114300" y="0"/>
                </a:moveTo>
                <a:lnTo>
                  <a:pt x="69812" y="8983"/>
                </a:lnTo>
                <a:lnTo>
                  <a:pt x="33480" y="33480"/>
                </a:lnTo>
                <a:lnTo>
                  <a:pt x="8983" y="69812"/>
                </a:lnTo>
                <a:lnTo>
                  <a:pt x="0" y="114300"/>
                </a:lnTo>
                <a:lnTo>
                  <a:pt x="8983" y="158793"/>
                </a:lnTo>
                <a:lnTo>
                  <a:pt x="33480" y="195124"/>
                </a:lnTo>
                <a:lnTo>
                  <a:pt x="69812" y="219618"/>
                </a:lnTo>
                <a:lnTo>
                  <a:pt x="114300" y="228600"/>
                </a:lnTo>
                <a:lnTo>
                  <a:pt x="158793" y="219618"/>
                </a:lnTo>
                <a:lnTo>
                  <a:pt x="195124" y="195124"/>
                </a:lnTo>
                <a:lnTo>
                  <a:pt x="219618" y="158793"/>
                </a:lnTo>
                <a:lnTo>
                  <a:pt x="228600" y="114300"/>
                </a:lnTo>
                <a:lnTo>
                  <a:pt x="219618" y="69812"/>
                </a:lnTo>
                <a:lnTo>
                  <a:pt x="195124" y="33480"/>
                </a:lnTo>
                <a:lnTo>
                  <a:pt x="158793" y="8983"/>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7" name="Google Shape;1017;p36"/>
          <p:cNvSpPr/>
          <p:nvPr/>
        </p:nvSpPr>
        <p:spPr>
          <a:xfrm>
            <a:off x="15731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8" name="Google Shape;1018;p36"/>
          <p:cNvSpPr/>
          <p:nvPr/>
        </p:nvSpPr>
        <p:spPr>
          <a:xfrm>
            <a:off x="17653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19" name="Google Shape;1019;p36"/>
          <p:cNvSpPr/>
          <p:nvPr/>
        </p:nvSpPr>
        <p:spPr>
          <a:xfrm>
            <a:off x="18289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A6A6A6"/>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0" name="Google Shape;1020;p36"/>
          <p:cNvSpPr/>
          <p:nvPr/>
        </p:nvSpPr>
        <p:spPr>
          <a:xfrm>
            <a:off x="18289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1" name="Google Shape;1021;p36"/>
          <p:cNvSpPr/>
          <p:nvPr/>
        </p:nvSpPr>
        <p:spPr>
          <a:xfrm>
            <a:off x="5107581" y="3044736"/>
            <a:ext cx="171450" cy="2726055"/>
          </a:xfrm>
          <a:custGeom>
            <a:avLst/>
            <a:gdLst/>
            <a:ahLst/>
            <a:cxnLst/>
            <a:rect l="l" t="t" r="r" b="b"/>
            <a:pathLst>
              <a:path w="171450" h="2726054" extrusionOk="0">
                <a:moveTo>
                  <a:pt x="104625" y="108267"/>
                </a:moveTo>
                <a:lnTo>
                  <a:pt x="66525" y="108267"/>
                </a:lnTo>
                <a:lnTo>
                  <a:pt x="66525" y="2725623"/>
                </a:lnTo>
                <a:lnTo>
                  <a:pt x="104625" y="2725623"/>
                </a:lnTo>
                <a:lnTo>
                  <a:pt x="104625" y="108267"/>
                </a:lnTo>
                <a:close/>
              </a:path>
              <a:path w="171450" h="2726054" extrusionOk="0">
                <a:moveTo>
                  <a:pt x="85575" y="0"/>
                </a:moveTo>
                <a:lnTo>
                  <a:pt x="2441" y="142506"/>
                </a:lnTo>
                <a:lnTo>
                  <a:pt x="0" y="149668"/>
                </a:lnTo>
                <a:lnTo>
                  <a:pt x="474" y="156956"/>
                </a:lnTo>
                <a:lnTo>
                  <a:pt x="3646" y="163534"/>
                </a:lnTo>
                <a:lnTo>
                  <a:pt x="9299" y="168567"/>
                </a:lnTo>
                <a:lnTo>
                  <a:pt x="16460" y="171006"/>
                </a:lnTo>
                <a:lnTo>
                  <a:pt x="23747" y="170529"/>
                </a:lnTo>
                <a:lnTo>
                  <a:pt x="30321" y="167356"/>
                </a:lnTo>
                <a:lnTo>
                  <a:pt x="35347" y="161709"/>
                </a:lnTo>
                <a:lnTo>
                  <a:pt x="66525" y="108267"/>
                </a:lnTo>
                <a:lnTo>
                  <a:pt x="148725" y="108267"/>
                </a:lnTo>
                <a:lnTo>
                  <a:pt x="85575" y="0"/>
                </a:lnTo>
                <a:close/>
              </a:path>
              <a:path w="171450" h="2726054" extrusionOk="0">
                <a:moveTo>
                  <a:pt x="148725" y="108267"/>
                </a:moveTo>
                <a:lnTo>
                  <a:pt x="104625" y="108267"/>
                </a:lnTo>
                <a:lnTo>
                  <a:pt x="135791" y="161709"/>
                </a:lnTo>
                <a:lnTo>
                  <a:pt x="140818" y="167356"/>
                </a:lnTo>
                <a:lnTo>
                  <a:pt x="147397" y="170529"/>
                </a:lnTo>
                <a:lnTo>
                  <a:pt x="154688" y="171006"/>
                </a:lnTo>
                <a:lnTo>
                  <a:pt x="161851" y="168567"/>
                </a:lnTo>
                <a:lnTo>
                  <a:pt x="167498" y="163534"/>
                </a:lnTo>
                <a:lnTo>
                  <a:pt x="170670" y="156956"/>
                </a:lnTo>
                <a:lnTo>
                  <a:pt x="171144" y="149668"/>
                </a:lnTo>
                <a:lnTo>
                  <a:pt x="168697" y="142506"/>
                </a:lnTo>
                <a:lnTo>
                  <a:pt x="148725" y="108267"/>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2" name="Google Shape;1022;p36"/>
          <p:cNvSpPr/>
          <p:nvPr/>
        </p:nvSpPr>
        <p:spPr>
          <a:xfrm>
            <a:off x="5028768" y="5531624"/>
            <a:ext cx="3598545" cy="172085"/>
          </a:xfrm>
          <a:custGeom>
            <a:avLst/>
            <a:gdLst/>
            <a:ahLst/>
            <a:cxnLst/>
            <a:rect l="l" t="t" r="r" b="b"/>
            <a:pathLst>
              <a:path w="3598545" h="172085" extrusionOk="0">
                <a:moveTo>
                  <a:pt x="0" y="67284"/>
                </a:moveTo>
                <a:lnTo>
                  <a:pt x="0" y="105384"/>
                </a:lnTo>
                <a:lnTo>
                  <a:pt x="3490112" y="105384"/>
                </a:lnTo>
                <a:lnTo>
                  <a:pt x="3436670" y="136555"/>
                </a:lnTo>
                <a:lnTo>
                  <a:pt x="3431023" y="141584"/>
                </a:lnTo>
                <a:lnTo>
                  <a:pt x="3427850" y="148162"/>
                </a:lnTo>
                <a:lnTo>
                  <a:pt x="3427373" y="155449"/>
                </a:lnTo>
                <a:lnTo>
                  <a:pt x="3429812" y="162609"/>
                </a:lnTo>
                <a:lnTo>
                  <a:pt x="3434845" y="168259"/>
                </a:lnTo>
                <a:lnTo>
                  <a:pt x="3441423" y="171432"/>
                </a:lnTo>
                <a:lnTo>
                  <a:pt x="3448711" y="171908"/>
                </a:lnTo>
                <a:lnTo>
                  <a:pt x="3455873" y="169464"/>
                </a:lnTo>
                <a:lnTo>
                  <a:pt x="3598379" y="86335"/>
                </a:lnTo>
                <a:lnTo>
                  <a:pt x="3565721" y="67285"/>
                </a:lnTo>
                <a:lnTo>
                  <a:pt x="0" y="67284"/>
                </a:lnTo>
                <a:close/>
              </a:path>
              <a:path w="3598545" h="172085" extrusionOk="0">
                <a:moveTo>
                  <a:pt x="3446145" y="0"/>
                </a:moveTo>
                <a:lnTo>
                  <a:pt x="3436708" y="2476"/>
                </a:lnTo>
                <a:lnTo>
                  <a:pt x="3432467" y="5511"/>
                </a:lnTo>
                <a:lnTo>
                  <a:pt x="3429812" y="10058"/>
                </a:lnTo>
                <a:lnTo>
                  <a:pt x="3427373" y="17220"/>
                </a:lnTo>
                <a:lnTo>
                  <a:pt x="3427850" y="24507"/>
                </a:lnTo>
                <a:lnTo>
                  <a:pt x="3431023" y="31086"/>
                </a:lnTo>
                <a:lnTo>
                  <a:pt x="3436670" y="36118"/>
                </a:lnTo>
                <a:lnTo>
                  <a:pt x="3490112" y="67285"/>
                </a:lnTo>
                <a:lnTo>
                  <a:pt x="3565721" y="67285"/>
                </a:lnTo>
                <a:lnTo>
                  <a:pt x="3451326" y="558"/>
                </a:lnTo>
                <a:lnTo>
                  <a:pt x="3446145" y="0"/>
                </a:lnTo>
                <a:close/>
              </a:path>
            </a:pathLst>
          </a:custGeom>
          <a:solidFill>
            <a:srgbClr val="7F7F7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3" name="Google Shape;1023;p36"/>
          <p:cNvSpPr/>
          <p:nvPr/>
        </p:nvSpPr>
        <p:spPr>
          <a:xfrm>
            <a:off x="5651500" y="42545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4" name="Google Shape;1024;p36"/>
          <p:cNvSpPr/>
          <p:nvPr/>
        </p:nvSpPr>
        <p:spPr>
          <a:xfrm>
            <a:off x="5722353" y="43012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5" name="Google Shape;1025;p36"/>
          <p:cNvSpPr/>
          <p:nvPr/>
        </p:nvSpPr>
        <p:spPr>
          <a:xfrm>
            <a:off x="5716003" y="4294911"/>
            <a:ext cx="241300" cy="241300"/>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6" name="Google Shape;1026;p36"/>
          <p:cNvSpPr/>
          <p:nvPr/>
        </p:nvSpPr>
        <p:spPr>
          <a:xfrm>
            <a:off x="605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7" name="Google Shape;1027;p36"/>
          <p:cNvSpPr/>
          <p:nvPr/>
        </p:nvSpPr>
        <p:spPr>
          <a:xfrm>
            <a:off x="6126924" y="4415561"/>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8" name="Google Shape;1028;p36"/>
          <p:cNvSpPr/>
          <p:nvPr/>
        </p:nvSpPr>
        <p:spPr>
          <a:xfrm>
            <a:off x="6126924" y="44155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29" name="Google Shape;1029;p36"/>
          <p:cNvSpPr/>
          <p:nvPr/>
        </p:nvSpPr>
        <p:spPr>
          <a:xfrm>
            <a:off x="6057900" y="48641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0" name="Google Shape;1030;p36"/>
          <p:cNvSpPr/>
          <p:nvPr/>
        </p:nvSpPr>
        <p:spPr>
          <a:xfrm>
            <a:off x="6126924" y="49128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1" name="Google Shape;1031;p36"/>
          <p:cNvSpPr/>
          <p:nvPr/>
        </p:nvSpPr>
        <p:spPr>
          <a:xfrm>
            <a:off x="6126924" y="49128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2" name="Google Shape;1032;p36"/>
          <p:cNvSpPr/>
          <p:nvPr/>
        </p:nvSpPr>
        <p:spPr>
          <a:xfrm>
            <a:off x="5600700" y="47498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3" name="Google Shape;1033;p36"/>
          <p:cNvSpPr/>
          <p:nvPr/>
        </p:nvSpPr>
        <p:spPr>
          <a:xfrm>
            <a:off x="5669724" y="4798580"/>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4" name="Google Shape;1034;p36"/>
          <p:cNvSpPr/>
          <p:nvPr/>
        </p:nvSpPr>
        <p:spPr>
          <a:xfrm>
            <a:off x="5669724" y="4798580"/>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5" name="Google Shape;1035;p36"/>
          <p:cNvSpPr/>
          <p:nvPr/>
        </p:nvSpPr>
        <p:spPr>
          <a:xfrm>
            <a:off x="5981700" y="3657600"/>
            <a:ext cx="368300" cy="3683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6" name="Google Shape;1036;p36"/>
          <p:cNvSpPr/>
          <p:nvPr/>
        </p:nvSpPr>
        <p:spPr>
          <a:xfrm>
            <a:off x="6044374" y="370003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7" name="Google Shape;1037;p36"/>
          <p:cNvSpPr/>
          <p:nvPr/>
        </p:nvSpPr>
        <p:spPr>
          <a:xfrm>
            <a:off x="6286500" y="3911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8" name="Google Shape;1038;p36"/>
          <p:cNvSpPr/>
          <p:nvPr/>
        </p:nvSpPr>
        <p:spPr>
          <a:xfrm>
            <a:off x="6349174" y="3949979"/>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39" name="Google Shape;1039;p36"/>
          <p:cNvSpPr/>
          <p:nvPr/>
        </p:nvSpPr>
        <p:spPr>
          <a:xfrm>
            <a:off x="6629400" y="3695700"/>
            <a:ext cx="368300" cy="3683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0" name="Google Shape;1040;p36"/>
          <p:cNvSpPr/>
          <p:nvPr/>
        </p:nvSpPr>
        <p:spPr>
          <a:xfrm>
            <a:off x="6692074" y="3730040"/>
            <a:ext cx="241300" cy="241300"/>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1" name="Google Shape;1041;p36"/>
          <p:cNvSpPr/>
          <p:nvPr/>
        </p:nvSpPr>
        <p:spPr>
          <a:xfrm>
            <a:off x="6362700" y="34163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2" name="Google Shape;1042;p36"/>
          <p:cNvSpPr/>
          <p:nvPr/>
        </p:nvSpPr>
        <p:spPr>
          <a:xfrm>
            <a:off x="6433553" y="3463061"/>
            <a:ext cx="229235" cy="228600"/>
          </a:xfrm>
          <a:custGeom>
            <a:avLst/>
            <a:gdLst/>
            <a:ahLst/>
            <a:cxnLst/>
            <a:rect l="l" t="t" r="r" b="b"/>
            <a:pathLst>
              <a:path w="229234" h="228600" extrusionOk="0">
                <a:moveTo>
                  <a:pt x="114312" y="0"/>
                </a:moveTo>
                <a:lnTo>
                  <a:pt x="69817" y="8981"/>
                </a:lnTo>
                <a:lnTo>
                  <a:pt x="33481" y="33475"/>
                </a:lnTo>
                <a:lnTo>
                  <a:pt x="8983" y="69806"/>
                </a:lnTo>
                <a:lnTo>
                  <a:pt x="0" y="114300"/>
                </a:lnTo>
                <a:lnTo>
                  <a:pt x="8983" y="158787"/>
                </a:lnTo>
                <a:lnTo>
                  <a:pt x="33481" y="195119"/>
                </a:lnTo>
                <a:lnTo>
                  <a:pt x="69817" y="219616"/>
                </a:lnTo>
                <a:lnTo>
                  <a:pt x="114312" y="228599"/>
                </a:lnTo>
                <a:lnTo>
                  <a:pt x="158800" y="219616"/>
                </a:lnTo>
                <a:lnTo>
                  <a:pt x="195132" y="195119"/>
                </a:lnTo>
                <a:lnTo>
                  <a:pt x="219629" y="158787"/>
                </a:lnTo>
                <a:lnTo>
                  <a:pt x="228612" y="114300"/>
                </a:lnTo>
                <a:lnTo>
                  <a:pt x="219629" y="69806"/>
                </a:lnTo>
                <a:lnTo>
                  <a:pt x="195132" y="33475"/>
                </a:lnTo>
                <a:lnTo>
                  <a:pt x="158800" y="8981"/>
                </a:lnTo>
                <a:lnTo>
                  <a:pt x="114312"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3" name="Google Shape;1043;p36"/>
          <p:cNvSpPr/>
          <p:nvPr/>
        </p:nvSpPr>
        <p:spPr>
          <a:xfrm>
            <a:off x="6433553" y="34630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4" name="Google Shape;1044;p36"/>
          <p:cNvSpPr/>
          <p:nvPr/>
        </p:nvSpPr>
        <p:spPr>
          <a:xfrm>
            <a:off x="7327900" y="43688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5" name="Google Shape;1045;p36"/>
          <p:cNvSpPr/>
          <p:nvPr/>
        </p:nvSpPr>
        <p:spPr>
          <a:xfrm>
            <a:off x="7390574" y="44092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6" name="Google Shape;1046;p36"/>
          <p:cNvSpPr/>
          <p:nvPr/>
        </p:nvSpPr>
        <p:spPr>
          <a:xfrm>
            <a:off x="7073900" y="4711700"/>
            <a:ext cx="368300" cy="3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7" name="Google Shape;1047;p36"/>
          <p:cNvSpPr/>
          <p:nvPr/>
        </p:nvSpPr>
        <p:spPr>
          <a:xfrm>
            <a:off x="7138403" y="4752111"/>
            <a:ext cx="241300" cy="241300"/>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8" name="Google Shape;1048;p36"/>
          <p:cNvSpPr/>
          <p:nvPr/>
        </p:nvSpPr>
        <p:spPr>
          <a:xfrm>
            <a:off x="7442200" y="4711700"/>
            <a:ext cx="368300" cy="368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49" name="Google Shape;1049;p36"/>
          <p:cNvSpPr/>
          <p:nvPr/>
        </p:nvSpPr>
        <p:spPr>
          <a:xfrm>
            <a:off x="7504874" y="4752111"/>
            <a:ext cx="241300" cy="241300"/>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0" name="Google Shape;1050;p36"/>
          <p:cNvSpPr/>
          <p:nvPr/>
        </p:nvSpPr>
        <p:spPr>
          <a:xfrm>
            <a:off x="7810500" y="4546600"/>
            <a:ext cx="368300" cy="3683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1" name="Google Shape;1051;p36"/>
          <p:cNvSpPr/>
          <p:nvPr/>
        </p:nvSpPr>
        <p:spPr>
          <a:xfrm>
            <a:off x="7873174" y="4584979"/>
            <a:ext cx="241300" cy="241300"/>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2" name="Google Shape;1052;p36"/>
          <p:cNvSpPr/>
          <p:nvPr/>
        </p:nvSpPr>
        <p:spPr>
          <a:xfrm>
            <a:off x="5854700" y="4622800"/>
            <a:ext cx="368300" cy="368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3" name="Google Shape;1053;p36"/>
          <p:cNvSpPr/>
          <p:nvPr/>
        </p:nvSpPr>
        <p:spPr>
          <a:xfrm>
            <a:off x="5929236" y="4667529"/>
            <a:ext cx="228600" cy="22860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4" name="Google Shape;1054;p36"/>
          <p:cNvSpPr/>
          <p:nvPr/>
        </p:nvSpPr>
        <p:spPr>
          <a:xfrm>
            <a:off x="5929236" y="4667529"/>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5" name="Google Shape;1055;p36"/>
          <p:cNvSpPr/>
          <p:nvPr/>
        </p:nvSpPr>
        <p:spPr>
          <a:xfrm>
            <a:off x="6121400" y="3302000"/>
            <a:ext cx="368300" cy="368300"/>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6" name="Google Shape;1056;p36"/>
          <p:cNvSpPr/>
          <p:nvPr/>
        </p:nvSpPr>
        <p:spPr>
          <a:xfrm>
            <a:off x="6185077" y="3348761"/>
            <a:ext cx="228600" cy="228600"/>
          </a:xfrm>
          <a:custGeom>
            <a:avLst/>
            <a:gdLst/>
            <a:ahLst/>
            <a:cxnLst/>
            <a:rect l="l" t="t" r="r" b="b"/>
            <a:pathLst>
              <a:path w="228600" h="228600" extrusionOk="0">
                <a:moveTo>
                  <a:pt x="114300" y="0"/>
                </a:moveTo>
                <a:lnTo>
                  <a:pt x="69812" y="8981"/>
                </a:lnTo>
                <a:lnTo>
                  <a:pt x="33480" y="33475"/>
                </a:lnTo>
                <a:lnTo>
                  <a:pt x="8983" y="69806"/>
                </a:lnTo>
                <a:lnTo>
                  <a:pt x="0" y="114300"/>
                </a:lnTo>
                <a:lnTo>
                  <a:pt x="8983" y="158787"/>
                </a:lnTo>
                <a:lnTo>
                  <a:pt x="33480" y="195119"/>
                </a:lnTo>
                <a:lnTo>
                  <a:pt x="69812" y="219616"/>
                </a:lnTo>
                <a:lnTo>
                  <a:pt x="114300" y="228600"/>
                </a:lnTo>
                <a:lnTo>
                  <a:pt x="158793" y="219616"/>
                </a:lnTo>
                <a:lnTo>
                  <a:pt x="195124" y="195119"/>
                </a:lnTo>
                <a:lnTo>
                  <a:pt x="219618" y="158787"/>
                </a:lnTo>
                <a:lnTo>
                  <a:pt x="228600" y="114300"/>
                </a:lnTo>
                <a:lnTo>
                  <a:pt x="219618" y="69806"/>
                </a:lnTo>
                <a:lnTo>
                  <a:pt x="195124" y="33475"/>
                </a:lnTo>
                <a:lnTo>
                  <a:pt x="158793" y="8981"/>
                </a:lnTo>
                <a:lnTo>
                  <a:pt x="114300" y="0"/>
                </a:lnTo>
                <a:close/>
              </a:path>
            </a:pathLst>
          </a:custGeom>
          <a:solidFill>
            <a:srgbClr val="008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7" name="Google Shape;1057;p36"/>
          <p:cNvSpPr/>
          <p:nvPr/>
        </p:nvSpPr>
        <p:spPr>
          <a:xfrm>
            <a:off x="6185077" y="3348761"/>
            <a:ext cx="228600" cy="228600"/>
          </a:xfrm>
          <a:custGeom>
            <a:avLst/>
            <a:gdLst/>
            <a:ahLst/>
            <a:cxnLst/>
            <a:rect l="l" t="t" r="r" b="b"/>
            <a:pathLst>
              <a:path w="228600" h="228600" extrusionOk="0">
                <a:moveTo>
                  <a:pt x="0" y="114300"/>
                </a:moveTo>
                <a:lnTo>
                  <a:pt x="8982" y="69809"/>
                </a:lnTo>
                <a:lnTo>
                  <a:pt x="33477" y="33477"/>
                </a:lnTo>
                <a:lnTo>
                  <a:pt x="69809" y="8982"/>
                </a:lnTo>
                <a:lnTo>
                  <a:pt x="114300" y="0"/>
                </a:lnTo>
                <a:lnTo>
                  <a:pt x="158790" y="8982"/>
                </a:lnTo>
                <a:lnTo>
                  <a:pt x="195122" y="33477"/>
                </a:lnTo>
                <a:lnTo>
                  <a:pt x="219617" y="69809"/>
                </a:lnTo>
                <a:lnTo>
                  <a:pt x="228600" y="114300"/>
                </a:lnTo>
                <a:lnTo>
                  <a:pt x="219617" y="158790"/>
                </a:lnTo>
                <a:lnTo>
                  <a:pt x="195122" y="195122"/>
                </a:lnTo>
                <a:lnTo>
                  <a:pt x="158790" y="219617"/>
                </a:lnTo>
                <a:lnTo>
                  <a:pt x="114300" y="228600"/>
                </a:lnTo>
                <a:lnTo>
                  <a:pt x="69809" y="219617"/>
                </a:lnTo>
                <a:lnTo>
                  <a:pt x="33477" y="195122"/>
                </a:lnTo>
                <a:lnTo>
                  <a:pt x="8982" y="158790"/>
                </a:lnTo>
                <a:lnTo>
                  <a:pt x="0" y="114300"/>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8" name="Google Shape;1058;p36"/>
          <p:cNvSpPr/>
          <p:nvPr/>
        </p:nvSpPr>
        <p:spPr>
          <a:xfrm>
            <a:off x="3886200" y="3873500"/>
            <a:ext cx="1219200" cy="698500"/>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59" name="Google Shape;1059;p36"/>
          <p:cNvSpPr/>
          <p:nvPr/>
        </p:nvSpPr>
        <p:spPr>
          <a:xfrm>
            <a:off x="3949700" y="3934980"/>
            <a:ext cx="1079068" cy="534492"/>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0" name="Google Shape;1060;p36"/>
          <p:cNvSpPr/>
          <p:nvPr/>
        </p:nvSpPr>
        <p:spPr>
          <a:xfrm>
            <a:off x="3949700" y="3934980"/>
            <a:ext cx="1079500" cy="534670"/>
          </a:xfrm>
          <a:custGeom>
            <a:avLst/>
            <a:gdLst/>
            <a:ahLst/>
            <a:cxnLst/>
            <a:rect l="l" t="t" r="r" b="b"/>
            <a:pathLst>
              <a:path w="1079500" h="534670" extrusionOk="0">
                <a:moveTo>
                  <a:pt x="0" y="133624"/>
                </a:moveTo>
                <a:lnTo>
                  <a:pt x="811828" y="133624"/>
                </a:lnTo>
                <a:lnTo>
                  <a:pt x="811828" y="0"/>
                </a:lnTo>
                <a:lnTo>
                  <a:pt x="1079080" y="267248"/>
                </a:lnTo>
                <a:lnTo>
                  <a:pt x="811828" y="534495"/>
                </a:lnTo>
                <a:lnTo>
                  <a:pt x="811828" y="400871"/>
                </a:lnTo>
                <a:lnTo>
                  <a:pt x="0" y="400871"/>
                </a:lnTo>
                <a:lnTo>
                  <a:pt x="0" y="133624"/>
                </a:lnTo>
                <a:close/>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1" name="Google Shape;1061;p36"/>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eaLnBrk="1" hangingPunct="1">
              <a:defRPr/>
            </a:pPr>
            <a:r>
              <a:rPr lang="en-US" sz="3200" b="1" dirty="0"/>
              <a:t>Second and third steps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6351588"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 name="Group 13"/>
          <p:cNvGrpSpPr>
            <a:grpSpLocks/>
          </p:cNvGrpSpPr>
          <p:nvPr/>
        </p:nvGrpSpPr>
        <p:grpSpPr bwMode="auto">
          <a:xfrm>
            <a:off x="76200" y="3886200"/>
            <a:ext cx="2625725" cy="2200275"/>
            <a:chOff x="528" y="2448"/>
            <a:chExt cx="1654" cy="1386"/>
          </a:xfrm>
        </p:grpSpPr>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 y="2448"/>
              <a:ext cx="1376" cy="1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Text Box 8"/>
            <p:cNvSpPr txBox="1">
              <a:spLocks noChangeArrowheads="1"/>
            </p:cNvSpPr>
            <p:nvPr/>
          </p:nvSpPr>
          <p:spPr bwMode="auto">
            <a:xfrm>
              <a:off x="528" y="3504"/>
              <a:ext cx="743" cy="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{D1, D2, D8}</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sp>
          <p:nvSpPr>
            <p:cNvPr id="11" name="Text Box 9"/>
            <p:cNvSpPr txBox="1">
              <a:spLocks noChangeArrowheads="1"/>
            </p:cNvSpPr>
            <p:nvPr/>
          </p:nvSpPr>
          <p:spPr bwMode="auto">
            <a:xfrm>
              <a:off x="1584" y="3504"/>
              <a:ext cx="598" cy="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{D9, D11}</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grpSp>
      <p:grpSp>
        <p:nvGrpSpPr>
          <p:cNvPr id="12" name="Group 14"/>
          <p:cNvGrpSpPr>
            <a:grpSpLocks/>
          </p:cNvGrpSpPr>
          <p:nvPr/>
        </p:nvGrpSpPr>
        <p:grpSpPr bwMode="auto">
          <a:xfrm>
            <a:off x="4267200" y="4064000"/>
            <a:ext cx="2635250" cy="2098675"/>
            <a:chOff x="3168" y="2560"/>
            <a:chExt cx="1660" cy="1322"/>
          </a:xfrm>
        </p:grpSpPr>
        <p:pic>
          <p:nvPicPr>
            <p:cNvPr id="1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2560"/>
              <a:ext cx="1272" cy="1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 name="Text Box 11"/>
            <p:cNvSpPr txBox="1">
              <a:spLocks noChangeArrowheads="1"/>
            </p:cNvSpPr>
            <p:nvPr/>
          </p:nvSpPr>
          <p:spPr bwMode="auto">
            <a:xfrm>
              <a:off x="3168" y="3552"/>
              <a:ext cx="799" cy="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{D4, D5, D10}</a:t>
              </a:r>
            </a:p>
            <a:p>
              <a:pPr>
                <a:defRPr/>
              </a:pPr>
              <a:r>
                <a:rPr lang="en-US" sz="1400" i="1">
                  <a:latin typeface="Times New Roman" charset="0"/>
                  <a:ea typeface="ＭＳ Ｐゴシック" charset="0"/>
                </a:rPr>
                <a:t>        Yes</a:t>
              </a:r>
              <a:endParaRPr lang="en-US" sz="1800">
                <a:latin typeface="Times New Roman" charset="0"/>
                <a:ea typeface="ＭＳ Ｐゴシック" charset="0"/>
              </a:endParaRPr>
            </a:p>
          </p:txBody>
        </p:sp>
        <p:sp>
          <p:nvSpPr>
            <p:cNvPr id="15" name="Text Box 12"/>
            <p:cNvSpPr txBox="1">
              <a:spLocks noChangeArrowheads="1"/>
            </p:cNvSpPr>
            <p:nvPr/>
          </p:nvSpPr>
          <p:spPr bwMode="auto">
            <a:xfrm>
              <a:off x="4224" y="3552"/>
              <a:ext cx="604" cy="33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{D6, D14}</a:t>
              </a:r>
            </a:p>
            <a:p>
              <a:pPr>
                <a:defRPr/>
              </a:pPr>
              <a:r>
                <a:rPr lang="en-US" sz="1400" i="1">
                  <a:latin typeface="Times New Roman" charset="0"/>
                  <a:ea typeface="ＭＳ Ｐゴシック" charset="0"/>
                </a:rPr>
                <a:t>        No</a:t>
              </a:r>
              <a:endParaRPr lang="en-US" sz="1800">
                <a:latin typeface="Times New Roman" charset="0"/>
                <a:ea typeface="ＭＳ Ｐゴシック" charset="0"/>
              </a:endParaRPr>
            </a:p>
          </p:txBody>
        </p:sp>
      </p:grpSp>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1130" y="0"/>
            <a:ext cx="4419600" cy="313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14366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1026"/>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ID3: algorithm</a:t>
            </a:r>
          </a:p>
        </p:txBody>
      </p:sp>
      <p:sp>
        <p:nvSpPr>
          <p:cNvPr id="423939" name="Rectangle 1027"/>
          <p:cNvSpPr>
            <a:spLocks noGrp="1" noChangeArrowheads="1"/>
          </p:cNvSpPr>
          <p:nvPr>
            <p:ph idx="1"/>
          </p:nvPr>
        </p:nvSpPr>
        <p:spPr>
          <a:xfrm>
            <a:off x="328613" y="1628775"/>
            <a:ext cx="8662987" cy="44275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lnSpc>
                <a:spcPct val="90000"/>
              </a:lnSpc>
              <a:buFont typeface="Wingdings" panose="05000000000000000000" pitchFamily="2" charset="2"/>
              <a:buNone/>
            </a:pPr>
            <a:r>
              <a:rPr lang="en-US" altLang="en-US" sz="1800" dirty="0" smtClean="0"/>
              <a:t>ID3(</a:t>
            </a:r>
            <a:r>
              <a:rPr lang="en-US" altLang="en-US" sz="1800" i="1" dirty="0" smtClean="0"/>
              <a:t>X, T, </a:t>
            </a:r>
            <a:r>
              <a:rPr lang="en-US" altLang="en-US" sz="1800" i="1" dirty="0" err="1" smtClean="0"/>
              <a:t>Attrs</a:t>
            </a:r>
            <a:r>
              <a:rPr lang="en-US" altLang="en-US" sz="1800" dirty="0" smtClean="0"/>
              <a:t>)	</a:t>
            </a:r>
            <a:r>
              <a:rPr lang="en-US" altLang="en-US" sz="1800" i="1" dirty="0" smtClean="0"/>
              <a:t>X</a:t>
            </a:r>
            <a:r>
              <a:rPr lang="en-US" altLang="en-US" sz="1800" dirty="0" smtClean="0"/>
              <a:t>: training examples: </a:t>
            </a:r>
          </a:p>
          <a:p>
            <a:pPr eaLnBrk="1" hangingPunct="1">
              <a:lnSpc>
                <a:spcPct val="90000"/>
              </a:lnSpc>
              <a:buFont typeface="Wingdings" panose="05000000000000000000" pitchFamily="2" charset="2"/>
              <a:buNone/>
            </a:pPr>
            <a:r>
              <a:rPr lang="en-US" altLang="en-US" sz="1800" i="1" dirty="0" smtClean="0"/>
              <a:t>			T</a:t>
            </a:r>
            <a:r>
              <a:rPr lang="en-US" altLang="en-US" sz="1800" dirty="0" smtClean="0"/>
              <a:t>: target attribute (e.g. </a:t>
            </a:r>
            <a:r>
              <a:rPr lang="en-US" altLang="en-US" sz="1800" i="1" dirty="0" smtClean="0">
                <a:latin typeface="Times New Roman" panose="02020603050405020304" pitchFamily="18" charset="0"/>
              </a:rPr>
              <a:t>PlayTennis</a:t>
            </a:r>
            <a:r>
              <a:rPr lang="en-US" altLang="en-US" sz="1800" dirty="0" smtClean="0"/>
              <a:t>), 			</a:t>
            </a:r>
          </a:p>
          <a:p>
            <a:pPr eaLnBrk="1" hangingPunct="1">
              <a:lnSpc>
                <a:spcPct val="90000"/>
              </a:lnSpc>
              <a:buFont typeface="Wingdings" panose="05000000000000000000" pitchFamily="2" charset="2"/>
              <a:buNone/>
            </a:pPr>
            <a:r>
              <a:rPr lang="en-US" altLang="en-US" sz="1800" i="1" dirty="0" smtClean="0"/>
              <a:t>			</a:t>
            </a:r>
            <a:r>
              <a:rPr lang="en-US" altLang="en-US" sz="1800" i="1" dirty="0" err="1" smtClean="0"/>
              <a:t>Attrs</a:t>
            </a:r>
            <a:r>
              <a:rPr lang="en-US" altLang="en-US" sz="1800" dirty="0" smtClean="0"/>
              <a:t>: other attributes, initially all attributes</a:t>
            </a:r>
          </a:p>
          <a:p>
            <a:pPr eaLnBrk="1" hangingPunct="1">
              <a:lnSpc>
                <a:spcPct val="90000"/>
              </a:lnSpc>
              <a:buFont typeface="Wingdings" panose="05000000000000000000" pitchFamily="2" charset="2"/>
              <a:buNone/>
            </a:pPr>
            <a:r>
              <a:rPr lang="en-US" altLang="en-US" sz="1800" dirty="0" smtClean="0"/>
              <a:t>  Create </a:t>
            </a:r>
            <a:r>
              <a:rPr lang="en-US" altLang="en-US" sz="1800" i="1" dirty="0" smtClean="0"/>
              <a:t>Root</a:t>
            </a:r>
            <a:r>
              <a:rPr lang="en-US" altLang="en-US" sz="1800" dirty="0" smtClean="0"/>
              <a:t> node</a:t>
            </a:r>
          </a:p>
          <a:p>
            <a:pPr eaLnBrk="1" hangingPunct="1">
              <a:lnSpc>
                <a:spcPct val="90000"/>
              </a:lnSpc>
              <a:buFont typeface="Wingdings" panose="05000000000000000000" pitchFamily="2" charset="2"/>
              <a:buNone/>
            </a:pPr>
            <a:r>
              <a:rPr lang="en-US" altLang="en-US" sz="1800" dirty="0" smtClean="0"/>
              <a:t>  </a:t>
            </a:r>
            <a:r>
              <a:rPr lang="en-US" altLang="en-US" sz="1800" i="1" dirty="0" smtClean="0">
                <a:solidFill>
                  <a:schemeClr val="tx2"/>
                </a:solidFill>
              </a:rPr>
              <a:t>If</a:t>
            </a:r>
            <a:r>
              <a:rPr lang="en-US" altLang="en-US" sz="1800" dirty="0" smtClean="0">
                <a:solidFill>
                  <a:schemeClr val="tx2"/>
                </a:solidFill>
              </a:rPr>
              <a:t> </a:t>
            </a:r>
            <a:r>
              <a:rPr lang="en-US" altLang="en-US" sz="1800" dirty="0" smtClean="0"/>
              <a:t>all X's are +, </a:t>
            </a:r>
            <a:r>
              <a:rPr lang="en-US" altLang="en-US" sz="1800" i="1" dirty="0" smtClean="0">
                <a:solidFill>
                  <a:schemeClr val="tx2"/>
                </a:solidFill>
              </a:rPr>
              <a:t>return</a:t>
            </a:r>
            <a:r>
              <a:rPr lang="en-US" altLang="en-US" sz="1800" dirty="0" smtClean="0"/>
              <a:t> </a:t>
            </a:r>
            <a:r>
              <a:rPr lang="en-US" altLang="en-US" sz="1800" i="1" dirty="0" smtClean="0"/>
              <a:t>Root</a:t>
            </a:r>
            <a:r>
              <a:rPr lang="en-US" altLang="en-US" sz="1800" dirty="0" smtClean="0"/>
              <a:t> with class +</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dirty="0" smtClean="0"/>
              <a:t> all X's are </a:t>
            </a:r>
            <a:r>
              <a:rPr lang="en-US" altLang="en-US" sz="1800" dirty="0" smtClean="0">
                <a:latin typeface="Times" panose="02020603050405020304" pitchFamily="18" charset="0"/>
              </a:rPr>
              <a:t>–</a:t>
            </a:r>
            <a:r>
              <a:rPr lang="en-US" altLang="en-US" sz="1800" dirty="0" smtClean="0"/>
              <a:t>,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b="1" dirty="0" smtClean="0"/>
              <a:t> </a:t>
            </a:r>
            <a:r>
              <a:rPr lang="en-US" altLang="en-US" sz="1800" dirty="0" smtClean="0">
                <a:latin typeface="Times" panose="02020603050405020304" pitchFamily="18" charset="0"/>
              </a:rPr>
              <a:t>–</a:t>
            </a:r>
            <a:endParaRPr lang="en-US" altLang="en-US" sz="1800" i="1" dirty="0" smtClean="0"/>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If</a:t>
            </a:r>
            <a:r>
              <a:rPr lang="en-US" altLang="en-US" sz="1800" i="1" dirty="0" smtClean="0"/>
              <a:t> </a:t>
            </a:r>
            <a:r>
              <a:rPr lang="en-US" altLang="en-US" sz="1800" i="1" dirty="0" err="1" smtClean="0"/>
              <a:t>Attrs</a:t>
            </a:r>
            <a:r>
              <a:rPr lang="en-US" altLang="en-US" sz="1800" dirty="0" smtClean="0"/>
              <a:t> is empty </a:t>
            </a:r>
            <a:r>
              <a:rPr lang="en-US" altLang="en-US" sz="1800" i="1" dirty="0" smtClean="0">
                <a:solidFill>
                  <a:schemeClr val="tx2"/>
                </a:solidFill>
              </a:rPr>
              <a:t>return</a:t>
            </a:r>
            <a:r>
              <a:rPr lang="en-US" altLang="en-US" sz="1800" dirty="0" smtClean="0"/>
              <a:t> </a:t>
            </a:r>
            <a:r>
              <a:rPr lang="en-US" altLang="en-US" sz="1800" i="1" dirty="0" smtClean="0"/>
              <a:t>Root </a:t>
            </a:r>
            <a:r>
              <a:rPr lang="en-US" altLang="en-US" sz="1800" dirty="0" smtClean="0"/>
              <a:t>with class</a:t>
            </a:r>
            <a:r>
              <a:rPr lang="en-US" altLang="en-US" sz="1800" i="1" dirty="0" smtClean="0"/>
              <a:t> </a:t>
            </a:r>
            <a:r>
              <a:rPr lang="en-US" altLang="en-US" sz="1800" dirty="0" smtClean="0"/>
              <a:t>most common value of </a:t>
            </a:r>
            <a:r>
              <a:rPr lang="en-US" altLang="en-US" sz="1800" i="1" dirty="0" smtClean="0"/>
              <a:t>T </a:t>
            </a:r>
            <a:r>
              <a:rPr lang="en-US" altLang="en-US" sz="1800" dirty="0" smtClean="0"/>
              <a:t>in</a:t>
            </a:r>
            <a:r>
              <a:rPr lang="en-US" altLang="en-US" sz="1800" i="1" dirty="0" smtClean="0"/>
              <a:t> X</a:t>
            </a:r>
          </a:p>
          <a:p>
            <a:pPr eaLnBrk="1" hangingPunct="1">
              <a:lnSpc>
                <a:spcPct val="90000"/>
              </a:lnSpc>
              <a:buFont typeface="Wingdings" panose="05000000000000000000" pitchFamily="2" charset="2"/>
              <a:buNone/>
            </a:pPr>
            <a:r>
              <a:rPr lang="en-US" altLang="en-US" sz="1800" i="1" dirty="0" smtClean="0"/>
              <a:t>  </a:t>
            </a:r>
            <a:r>
              <a:rPr lang="en-US" altLang="en-US" sz="1800" i="1" dirty="0" smtClean="0">
                <a:solidFill>
                  <a:schemeClr val="tx2"/>
                </a:solidFill>
              </a:rPr>
              <a:t>else</a:t>
            </a:r>
            <a:endParaRPr lang="en-US" altLang="en-US" sz="1800" i="1" dirty="0" smtClean="0"/>
          </a:p>
          <a:p>
            <a:pPr eaLnBrk="1" hangingPunct="1">
              <a:lnSpc>
                <a:spcPct val="90000"/>
              </a:lnSpc>
              <a:buFont typeface="Wingdings" panose="05000000000000000000" pitchFamily="2" charset="2"/>
              <a:buNone/>
            </a:pPr>
            <a:r>
              <a:rPr lang="en-US" altLang="en-US" sz="1800" i="1" dirty="0" smtClean="0"/>
              <a:t>	A </a:t>
            </a:r>
            <a:r>
              <a:rPr lang="en-US" altLang="en-US" sz="1800" i="1" dirty="0" smtClean="0">
                <a:sym typeface="Symbol" panose="05050102010706020507" pitchFamily="18" charset="2"/>
              </a:rPr>
              <a:t> </a:t>
            </a:r>
            <a:r>
              <a:rPr lang="en-US" altLang="en-US" sz="1800" dirty="0" smtClean="0"/>
              <a:t>best attribute; decision attribute for Root </a:t>
            </a:r>
            <a:r>
              <a:rPr lang="en-US" altLang="en-US" sz="1800" i="1" dirty="0" smtClean="0">
                <a:sym typeface="Symbol" panose="05050102010706020507" pitchFamily="18" charset="2"/>
              </a:rPr>
              <a:t> 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dirty="0" smtClean="0">
                <a:solidFill>
                  <a:schemeClr val="tx2"/>
                </a:solidFill>
                <a:sym typeface="Symbol" panose="05050102010706020507" pitchFamily="18" charset="2"/>
              </a:rPr>
              <a:t>For each</a:t>
            </a:r>
            <a:r>
              <a:rPr lang="en-US" altLang="en-US" sz="1800" dirty="0" smtClean="0">
                <a:sym typeface="Symbol" panose="05050102010706020507" pitchFamily="18" charset="2"/>
              </a:rPr>
              <a:t> possible value</a:t>
            </a:r>
            <a:r>
              <a:rPr lang="en-US" altLang="en-US" sz="1800" i="1" dirty="0" smtClean="0">
                <a:sym typeface="Symbol" panose="05050102010706020507" pitchFamily="18" charset="2"/>
              </a:rPr>
              <a:t> v</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of </a:t>
            </a:r>
            <a:r>
              <a:rPr lang="en-US" altLang="en-US" sz="1800" i="1" dirty="0" smtClean="0">
                <a:sym typeface="Symbol" panose="05050102010706020507" pitchFamily="18" charset="2"/>
              </a:rPr>
              <a:t>A:</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dirty="0" smtClean="0">
                <a:sym typeface="Symbol" panose="05050102010706020507" pitchFamily="18" charset="2"/>
              </a:rPr>
              <a:t>add a new branch below</a:t>
            </a:r>
            <a:r>
              <a:rPr lang="en-US" altLang="en-US" sz="1800" i="1" dirty="0" smtClean="0">
                <a:sym typeface="Symbol" panose="05050102010706020507" pitchFamily="18" charset="2"/>
              </a:rPr>
              <a:t> Root, </a:t>
            </a:r>
            <a:r>
              <a:rPr lang="en-US" altLang="en-US" sz="1800" dirty="0" smtClean="0">
                <a:sym typeface="Symbol" panose="05050102010706020507" pitchFamily="18" charset="2"/>
              </a:rPr>
              <a:t>for test</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X</a:t>
            </a:r>
            <a:r>
              <a:rPr lang="en-US" altLang="en-US" sz="1800" i="1" baseline="-25000" dirty="0" smtClean="0">
                <a:latin typeface="Arial" panose="020B0604020202020204" pitchFamily="34" charset="0"/>
              </a:rPr>
              <a:t>i </a:t>
            </a:r>
            <a:r>
              <a:rPr lang="en-US" altLang="en-US" sz="1800" i="1" dirty="0" smtClean="0">
                <a:sym typeface="Symbol" panose="05050102010706020507" pitchFamily="18" charset="2"/>
              </a:rPr>
              <a:t> </a:t>
            </a:r>
            <a:r>
              <a:rPr lang="en-US" altLang="en-US" sz="1800" dirty="0" smtClean="0">
                <a:sym typeface="Symbol" panose="05050102010706020507" pitchFamily="18" charset="2"/>
              </a:rPr>
              <a:t>subset of</a:t>
            </a:r>
            <a:r>
              <a:rPr lang="en-US" altLang="en-US" sz="1800" i="1" dirty="0" smtClean="0">
                <a:sym typeface="Symbol" panose="05050102010706020507" pitchFamily="18" charset="2"/>
              </a:rPr>
              <a:t> X </a:t>
            </a:r>
            <a:r>
              <a:rPr lang="en-US" altLang="en-US" sz="1800" dirty="0" smtClean="0">
                <a:sym typeface="Symbol" panose="05050102010706020507" pitchFamily="18" charset="2"/>
              </a:rPr>
              <a:t>with</a:t>
            </a:r>
            <a:r>
              <a:rPr lang="en-US" altLang="en-US" sz="1800" i="1" dirty="0" smtClean="0">
                <a:sym typeface="Symbol" panose="05050102010706020507" pitchFamily="18" charset="2"/>
              </a:rPr>
              <a:t> A = v</a:t>
            </a:r>
            <a:r>
              <a:rPr lang="en-US" altLang="en-US" sz="1800" i="1" baseline="-25000" dirty="0" smtClean="0">
                <a:latin typeface="Arial" panose="020B0604020202020204" pitchFamily="34" charset="0"/>
              </a:rPr>
              <a:t>i</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 </a:t>
            </a:r>
            <a:r>
              <a:rPr lang="en-US" altLang="en-US" sz="1800" i="1" dirty="0" smtClean="0">
                <a:solidFill>
                  <a:schemeClr val="tx2"/>
                </a:solidFill>
                <a:sym typeface="Symbol" panose="05050102010706020507" pitchFamily="18" charset="2"/>
              </a:rPr>
              <a:t>If</a:t>
            </a:r>
            <a:r>
              <a:rPr lang="en-US" altLang="en-US" sz="1800" i="1" dirty="0" smtClean="0">
                <a:sym typeface="Symbol" panose="05050102010706020507" pitchFamily="18" charset="2"/>
              </a:rPr>
              <a:t> 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a:t>
            </a:r>
            <a:r>
              <a:rPr lang="en-US" altLang="en-US" sz="1800" dirty="0" smtClean="0">
                <a:sym typeface="Symbol" panose="05050102010706020507" pitchFamily="18" charset="2"/>
              </a:rPr>
              <a:t>is empty</a:t>
            </a: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then</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a new leaf with class the most common value of </a:t>
            </a:r>
            <a:r>
              <a:rPr lang="en-US" altLang="en-US" sz="1800" i="1" dirty="0" smtClean="0">
                <a:sym typeface="Symbol" panose="05050102010706020507" pitchFamily="18" charset="2"/>
              </a:rPr>
              <a:t>T</a:t>
            </a:r>
            <a:r>
              <a:rPr lang="en-US" altLang="en-US" sz="1800" dirty="0" smtClean="0">
                <a:sym typeface="Symbol" panose="05050102010706020507" pitchFamily="18" charset="2"/>
              </a:rPr>
              <a:t> in </a:t>
            </a:r>
            <a:r>
              <a:rPr lang="en-US" altLang="en-US" sz="1800" i="1" dirty="0" smtClean="0">
                <a:sym typeface="Symbol" panose="05050102010706020507" pitchFamily="18" charset="2"/>
              </a:rPr>
              <a:t>X</a:t>
            </a: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else</a:t>
            </a:r>
            <a:r>
              <a:rPr lang="en-US" altLang="en-US" sz="1800" i="1" dirty="0" smtClean="0">
                <a:sym typeface="Symbol" panose="05050102010706020507" pitchFamily="18" charset="2"/>
              </a:rPr>
              <a:t> </a:t>
            </a:r>
            <a:r>
              <a:rPr lang="en-US" altLang="en-US" sz="1800" dirty="0" smtClean="0">
                <a:sym typeface="Symbol" panose="05050102010706020507" pitchFamily="18" charset="2"/>
              </a:rPr>
              <a:t>add the subtree generated by</a:t>
            </a:r>
            <a:r>
              <a:rPr lang="en-US" altLang="en-US" sz="1800" i="1" dirty="0" smtClean="0">
                <a:sym typeface="Symbol" panose="05050102010706020507" pitchFamily="18" charset="2"/>
              </a:rPr>
              <a:t> </a:t>
            </a:r>
            <a:r>
              <a:rPr lang="en-US" altLang="en-US" sz="1800" dirty="0" smtClean="0">
                <a:sym typeface="Symbol" panose="05050102010706020507" pitchFamily="18" charset="2"/>
              </a:rPr>
              <a:t>ID3(</a:t>
            </a:r>
            <a:r>
              <a:rPr lang="en-US" altLang="en-US" sz="1800" i="1" dirty="0" smtClean="0">
                <a:sym typeface="Symbol" panose="05050102010706020507" pitchFamily="18" charset="2"/>
              </a:rPr>
              <a:t>X</a:t>
            </a:r>
            <a:r>
              <a:rPr lang="en-US" altLang="en-US" sz="1800" i="1" baseline="-25000" dirty="0" smtClean="0">
                <a:latin typeface="Arial" panose="020B0604020202020204" pitchFamily="34" charset="0"/>
              </a:rPr>
              <a:t>i</a:t>
            </a:r>
            <a:r>
              <a:rPr lang="en-US" altLang="en-US" sz="1800" i="1" dirty="0" smtClean="0">
                <a:sym typeface="Symbol" panose="05050102010706020507" pitchFamily="18" charset="2"/>
              </a:rPr>
              <a:t>, T, </a:t>
            </a:r>
            <a:r>
              <a:rPr lang="en-US" altLang="en-US" sz="1800" i="1" dirty="0" err="1" smtClean="0">
                <a:sym typeface="Symbol" panose="05050102010706020507" pitchFamily="18" charset="2"/>
              </a:rPr>
              <a:t>Attrs</a:t>
            </a:r>
            <a:r>
              <a:rPr lang="en-US" altLang="en-US" sz="1800" i="1" dirty="0" smtClean="0">
                <a:sym typeface="Symbol" panose="05050102010706020507" pitchFamily="18" charset="2"/>
              </a:rPr>
              <a:t> </a:t>
            </a:r>
            <a:r>
              <a:rPr lang="en-US" altLang="en-US" sz="1800" b="1" dirty="0" smtClean="0">
                <a:sym typeface="Symbol" panose="05050102010706020507" pitchFamily="18" charset="2"/>
              </a:rPr>
              <a:t></a:t>
            </a:r>
            <a:r>
              <a:rPr lang="en-US" altLang="en-US" sz="1800" i="1" dirty="0" smtClean="0">
                <a:sym typeface="Symbol" panose="05050102010706020507" pitchFamily="18" charset="2"/>
              </a:rPr>
              <a:t> </a:t>
            </a:r>
            <a:r>
              <a:rPr lang="en-US" altLang="en-US" sz="1800" dirty="0" smtClean="0">
                <a:sym typeface="Symbol" panose="05050102010706020507" pitchFamily="18" charset="2"/>
              </a:rPr>
              <a:t>{</a:t>
            </a:r>
            <a:r>
              <a:rPr lang="en-US" altLang="en-US" sz="1800" i="1" dirty="0" smtClean="0">
                <a:sym typeface="Symbol" panose="05050102010706020507" pitchFamily="18" charset="2"/>
              </a:rPr>
              <a:t>A</a:t>
            </a:r>
            <a:r>
              <a:rPr lang="en-US" altLang="en-US" sz="1800" dirty="0" smtClean="0">
                <a:sym typeface="Symbol" panose="05050102010706020507" pitchFamily="18" charset="2"/>
              </a:rPr>
              <a:t>})</a:t>
            </a:r>
            <a:endParaRPr lang="en-US" altLang="en-US" sz="1800" i="1" dirty="0" smtClean="0">
              <a:sym typeface="Symbol" panose="05050102010706020507" pitchFamily="18" charset="2"/>
            </a:endParaRPr>
          </a:p>
          <a:p>
            <a:pPr eaLnBrk="1" hangingPunct="1">
              <a:lnSpc>
                <a:spcPct val="90000"/>
              </a:lnSpc>
              <a:buFont typeface="Wingdings" panose="05000000000000000000" pitchFamily="2" charset="2"/>
              <a:buNone/>
            </a:pPr>
            <a:r>
              <a:rPr lang="en-US" altLang="en-US" sz="1800" i="1" dirty="0" smtClean="0">
                <a:sym typeface="Symbol" panose="05050102010706020507" pitchFamily="18" charset="2"/>
              </a:rPr>
              <a:t>  </a:t>
            </a:r>
            <a:r>
              <a:rPr lang="en-US" altLang="en-US" sz="1800" i="1" dirty="0" smtClean="0">
                <a:solidFill>
                  <a:schemeClr val="tx2"/>
                </a:solidFill>
                <a:sym typeface="Symbol" panose="05050102010706020507" pitchFamily="18" charset="2"/>
              </a:rPr>
              <a:t>return</a:t>
            </a:r>
            <a:r>
              <a:rPr lang="en-US" altLang="en-US" sz="1800" i="1" dirty="0" smtClean="0">
                <a:sym typeface="Symbol" panose="05050102010706020507" pitchFamily="18" charset="2"/>
              </a:rPr>
              <a:t> Root</a:t>
            </a:r>
          </a:p>
        </p:txBody>
      </p:sp>
    </p:spTree>
    <p:extLst>
      <p:ext uri="{BB962C8B-B14F-4D97-AF65-F5344CB8AC3E}">
        <p14:creationId xmlns:p14="http://schemas.microsoft.com/office/powerpoint/2010/main" val="497024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33337" y="533400"/>
            <a:ext cx="8637587" cy="708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Prefer shorter hypotheses:  Occam's </a:t>
            </a:r>
            <a:r>
              <a:rPr lang="en-US" b="1" dirty="0" smtClean="0"/>
              <a:t>razor</a:t>
            </a:r>
            <a:endParaRPr lang="en-US" b="1" dirty="0"/>
          </a:p>
        </p:txBody>
      </p:sp>
      <p:sp>
        <p:nvSpPr>
          <p:cNvPr id="320515" name="Rectangle 3"/>
          <p:cNvSpPr>
            <a:spLocks noGrp="1" noChangeArrowheads="1"/>
          </p:cNvSpPr>
          <p:nvPr>
            <p:ph idx="1"/>
          </p:nvPr>
        </p:nvSpPr>
        <p:spPr>
          <a:xfrm>
            <a:off x="395288" y="1412875"/>
            <a:ext cx="8208962" cy="49688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lnSpc>
                <a:spcPct val="90000"/>
              </a:lnSpc>
              <a:buFont typeface="Wingdings" charset="0"/>
              <a:buChar char="§"/>
              <a:defRPr/>
            </a:pPr>
            <a:r>
              <a:rPr lang="en-US" dirty="0" smtClean="0">
                <a:ea typeface="+mn-ea"/>
                <a:cs typeface="+mn-cs"/>
              </a:rPr>
              <a:t>Why prefer shorter hypotheses?</a:t>
            </a:r>
          </a:p>
          <a:p>
            <a:pPr eaLnBrk="1" hangingPunct="1">
              <a:lnSpc>
                <a:spcPct val="90000"/>
              </a:lnSpc>
              <a:buFont typeface="Wingdings" charset="0"/>
              <a:buChar char="§"/>
              <a:defRPr/>
            </a:pPr>
            <a:r>
              <a:rPr lang="en-US" dirty="0" smtClean="0">
                <a:ea typeface="+mn-ea"/>
                <a:cs typeface="+mn-cs"/>
              </a:rPr>
              <a:t>Arguments in favor:</a:t>
            </a:r>
          </a:p>
          <a:p>
            <a:pPr lvl="1" eaLnBrk="1" hangingPunct="1">
              <a:lnSpc>
                <a:spcPct val="90000"/>
              </a:lnSpc>
              <a:buFont typeface="Wingdings" charset="0"/>
              <a:buChar char="§"/>
              <a:defRPr/>
            </a:pPr>
            <a:r>
              <a:rPr lang="en-US" dirty="0" smtClean="0">
                <a:ea typeface="+mn-ea"/>
              </a:rPr>
              <a:t>There are fewer short hypotheses than long ones</a:t>
            </a:r>
          </a:p>
          <a:p>
            <a:pPr lvl="1" eaLnBrk="1" hangingPunct="1">
              <a:lnSpc>
                <a:spcPct val="90000"/>
              </a:lnSpc>
              <a:buFont typeface="Wingdings" charset="0"/>
              <a:buChar char="§"/>
              <a:defRPr/>
            </a:pPr>
            <a:r>
              <a:rPr lang="en-US" dirty="0" smtClean="0">
                <a:ea typeface="+mn-ea"/>
              </a:rPr>
              <a:t>If a short hypothesis fits data unlikely to be a coincidence</a:t>
            </a:r>
          </a:p>
          <a:p>
            <a:pPr lvl="1" eaLnBrk="1" hangingPunct="1">
              <a:lnSpc>
                <a:spcPct val="90000"/>
              </a:lnSpc>
              <a:buFont typeface="Wingdings" charset="0"/>
              <a:buChar char="§"/>
              <a:defRPr/>
            </a:pPr>
            <a:r>
              <a:rPr lang="en-US" dirty="0" smtClean="0">
                <a:ea typeface="+mn-ea"/>
              </a:rPr>
              <a:t>Elegance and aesthetics</a:t>
            </a:r>
          </a:p>
          <a:p>
            <a:pPr eaLnBrk="1" hangingPunct="1">
              <a:lnSpc>
                <a:spcPct val="90000"/>
              </a:lnSpc>
              <a:buFont typeface="Wingdings" charset="0"/>
              <a:buChar char="§"/>
              <a:defRPr/>
            </a:pPr>
            <a:r>
              <a:rPr lang="en-US" dirty="0" smtClean="0">
                <a:ea typeface="+mn-ea"/>
                <a:cs typeface="+mn-cs"/>
              </a:rPr>
              <a:t>Arguments against:</a:t>
            </a:r>
          </a:p>
          <a:p>
            <a:pPr lvl="1" eaLnBrk="1" hangingPunct="1">
              <a:lnSpc>
                <a:spcPct val="90000"/>
              </a:lnSpc>
              <a:buFont typeface="Wingdings" charset="0"/>
              <a:buChar char="§"/>
              <a:defRPr/>
            </a:pPr>
            <a:r>
              <a:rPr lang="en-US" dirty="0" smtClean="0">
                <a:ea typeface="+mn-ea"/>
              </a:rPr>
              <a:t>Not every short hypothesis is a reasonable one.</a:t>
            </a:r>
          </a:p>
          <a:p>
            <a:pPr>
              <a:lnSpc>
                <a:spcPct val="90000"/>
              </a:lnSpc>
              <a:buFont typeface="Wingdings" charset="0"/>
              <a:buChar char="§"/>
              <a:defRPr/>
            </a:pPr>
            <a:r>
              <a:rPr lang="en-US" dirty="0" smtClean="0"/>
              <a:t>Occam's </a:t>
            </a:r>
            <a:r>
              <a:rPr lang="en-US" dirty="0"/>
              <a:t>razor says that when presented with competing </a:t>
            </a:r>
            <a:r>
              <a:rPr lang="en-US" dirty="0">
                <a:hlinkClick r:id="rId3" tooltip="Hypothesis"/>
              </a:rPr>
              <a:t>hypotheses</a:t>
            </a:r>
            <a:r>
              <a:rPr lang="en-US" dirty="0"/>
              <a:t> that make the </a:t>
            </a:r>
            <a:r>
              <a:rPr lang="en-US" b="1" u="sng" dirty="0"/>
              <a:t>same</a:t>
            </a:r>
            <a:r>
              <a:rPr lang="en-US" dirty="0"/>
              <a:t> predictions, one should select the solution </a:t>
            </a:r>
            <a:r>
              <a:rPr lang="en-US" dirty="0" smtClean="0"/>
              <a:t>which is simple</a:t>
            </a:r>
            <a:r>
              <a:rPr lang="en-US" dirty="0" smtClean="0">
                <a:ea typeface="+mn-ea"/>
                <a:cs typeface="+mn-cs"/>
              </a:rPr>
              <a:t>"</a:t>
            </a:r>
          </a:p>
          <a:p>
            <a:pPr lvl="1" eaLnBrk="1" hangingPunct="1">
              <a:lnSpc>
                <a:spcPct val="90000"/>
              </a:lnSpc>
              <a:buFont typeface="Wingdings" charset="0"/>
              <a:buChar char="§"/>
              <a:defRPr/>
            </a:pPr>
            <a:endParaRPr lang="en-US" dirty="0" smtClean="0">
              <a:ea typeface="+mn-ea"/>
            </a:endParaRPr>
          </a:p>
          <a:p>
            <a:pPr lvl="1" eaLnBrk="1" hangingPunct="1">
              <a:lnSpc>
                <a:spcPct val="90000"/>
              </a:lnSpc>
              <a:buFont typeface="Wingdings" charset="0"/>
              <a:buChar char="§"/>
              <a:defRPr/>
            </a:pPr>
            <a:endParaRPr lang="en-US" dirty="0" smtClean="0">
              <a:ea typeface="+mn-ea"/>
            </a:endParaRPr>
          </a:p>
        </p:txBody>
      </p:sp>
    </p:spTree>
    <p:extLst>
      <p:ext uri="{BB962C8B-B14F-4D97-AF65-F5344CB8AC3E}">
        <p14:creationId xmlns:p14="http://schemas.microsoft.com/office/powerpoint/2010/main" val="2607059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xfrm>
            <a:off x="0" y="457200"/>
            <a:ext cx="6120680" cy="85010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Issues in decision trees learning</a:t>
            </a:r>
          </a:p>
        </p:txBody>
      </p:sp>
      <p:sp>
        <p:nvSpPr>
          <p:cNvPr id="382979"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a:bodyPr>
          <a:lstStyle/>
          <a:p>
            <a:pPr eaLnBrk="1" hangingPunct="1">
              <a:lnSpc>
                <a:spcPct val="90000"/>
              </a:lnSpc>
              <a:buFont typeface="Wingdings" charset="0"/>
              <a:buChar char="§"/>
              <a:defRPr/>
            </a:pPr>
            <a:r>
              <a:rPr lang="en-US" dirty="0" smtClean="0">
                <a:ea typeface="+mn-ea"/>
                <a:cs typeface="+mn-cs"/>
              </a:rPr>
              <a:t>Overfitting</a:t>
            </a:r>
          </a:p>
          <a:p>
            <a:pPr lvl="1" eaLnBrk="1" hangingPunct="1">
              <a:lnSpc>
                <a:spcPct val="90000"/>
              </a:lnSpc>
              <a:buFont typeface="Wingdings" charset="0"/>
              <a:buChar char="§"/>
              <a:defRPr/>
            </a:pPr>
            <a:r>
              <a:rPr lang="en-US" dirty="0" smtClean="0">
                <a:ea typeface="+mn-ea"/>
              </a:rPr>
              <a:t>Reduced error pruning</a:t>
            </a:r>
          </a:p>
          <a:p>
            <a:pPr lvl="1" eaLnBrk="1" hangingPunct="1">
              <a:lnSpc>
                <a:spcPct val="90000"/>
              </a:lnSpc>
              <a:buFont typeface="Wingdings" charset="0"/>
              <a:buChar char="§"/>
              <a:defRPr/>
            </a:pPr>
            <a:r>
              <a:rPr lang="en-US" dirty="0" smtClean="0">
                <a:ea typeface="+mn-ea"/>
              </a:rPr>
              <a:t>Rule post-pruning</a:t>
            </a:r>
          </a:p>
          <a:p>
            <a:pPr eaLnBrk="1" hangingPunct="1">
              <a:lnSpc>
                <a:spcPct val="90000"/>
              </a:lnSpc>
              <a:buFont typeface="Wingdings" charset="0"/>
              <a:buChar char="§"/>
              <a:defRPr/>
            </a:pPr>
            <a:r>
              <a:rPr lang="en-US" dirty="0" smtClean="0">
                <a:ea typeface="+mn-ea"/>
                <a:cs typeface="+mn-cs"/>
              </a:rPr>
              <a:t>Extensions</a:t>
            </a:r>
          </a:p>
          <a:p>
            <a:pPr lvl="1" eaLnBrk="1" hangingPunct="1">
              <a:lnSpc>
                <a:spcPct val="90000"/>
              </a:lnSpc>
              <a:buFont typeface="Wingdings" charset="0"/>
              <a:buChar char="§"/>
              <a:defRPr/>
            </a:pPr>
            <a:r>
              <a:rPr lang="en-US" dirty="0" smtClean="0">
                <a:ea typeface="+mn-ea"/>
              </a:rPr>
              <a:t>Continuous valued attributes</a:t>
            </a:r>
          </a:p>
          <a:p>
            <a:pPr lvl="1" eaLnBrk="1" hangingPunct="1">
              <a:lnSpc>
                <a:spcPct val="90000"/>
              </a:lnSpc>
              <a:buFont typeface="Wingdings" charset="0"/>
              <a:buChar char="§"/>
              <a:defRPr/>
            </a:pPr>
            <a:r>
              <a:rPr lang="en-US" dirty="0" smtClean="0">
                <a:ea typeface="+mn-ea"/>
              </a:rPr>
              <a:t>Handling training examples with missing attribute values</a:t>
            </a:r>
          </a:p>
          <a:p>
            <a:pPr marL="0" indent="0" eaLnBrk="1" hangingPunct="1">
              <a:lnSpc>
                <a:spcPct val="90000"/>
              </a:lnSpc>
              <a:buNone/>
              <a:defRPr/>
            </a:pPr>
            <a:endParaRPr lang="en-US" dirty="0" smtClean="0">
              <a:ea typeface="+mn-ea"/>
              <a:cs typeface="+mn-cs"/>
            </a:endParaRPr>
          </a:p>
        </p:txBody>
      </p:sp>
    </p:spTree>
    <p:extLst>
      <p:ext uri="{BB962C8B-B14F-4D97-AF65-F5344CB8AC3E}">
        <p14:creationId xmlns:p14="http://schemas.microsoft.com/office/powerpoint/2010/main" val="4156497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Overfitting: definition</a:t>
            </a:r>
          </a:p>
        </p:txBody>
      </p:sp>
      <p:sp>
        <p:nvSpPr>
          <p:cNvPr id="388100" name="Rectangle 4"/>
          <p:cNvSpPr>
            <a:spLocks noGrp="1" noChangeArrowheads="1"/>
          </p:cNvSpPr>
          <p:nvPr>
            <p:ph idx="1"/>
          </p:nvPr>
        </p:nvSpPr>
        <p:spPr>
          <a:xfrm>
            <a:off x="328613" y="1628775"/>
            <a:ext cx="8208962" cy="44275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r>
              <a:rPr lang="en-US" b="1" dirty="0" smtClean="0"/>
              <a:t>overfitting</a:t>
            </a:r>
            <a:r>
              <a:rPr lang="en-US" dirty="0" smtClean="0"/>
              <a:t> </a:t>
            </a:r>
            <a:r>
              <a:rPr lang="en-US" dirty="0"/>
              <a:t>is "the production of an analysis that corresponds too closely or exactly to a particular set of </a:t>
            </a:r>
            <a:r>
              <a:rPr lang="en-US" dirty="0" smtClean="0"/>
              <a:t>data</a:t>
            </a:r>
          </a:p>
          <a:p>
            <a:r>
              <a:rPr lang="en-US" altLang="en-US" dirty="0"/>
              <a:t>Building trees that “adapt too much” to the training examples may lead to “</a:t>
            </a:r>
            <a:r>
              <a:rPr lang="en-US" altLang="ja-JP" dirty="0"/>
              <a:t>overfitting</a:t>
            </a:r>
            <a:r>
              <a:rPr lang="en-US" altLang="en-US" dirty="0"/>
              <a:t>”</a:t>
            </a:r>
            <a:r>
              <a:rPr lang="en-US" altLang="ja-JP" dirty="0"/>
              <a:t>.</a:t>
            </a:r>
          </a:p>
          <a:p>
            <a:r>
              <a:rPr lang="en-US" dirty="0" smtClean="0"/>
              <a:t>May </a:t>
            </a:r>
            <a:r>
              <a:rPr lang="en-US" dirty="0"/>
              <a:t>therefore fail to fit additional data or predict future observations </a:t>
            </a:r>
            <a:r>
              <a:rPr lang="en-US" dirty="0" smtClean="0"/>
              <a:t>reliably </a:t>
            </a:r>
          </a:p>
          <a:p>
            <a:r>
              <a:rPr lang="en-US" b="1" dirty="0" smtClean="0"/>
              <a:t>overfitted </a:t>
            </a:r>
            <a:r>
              <a:rPr lang="en-US" b="1" dirty="0"/>
              <a:t>model</a:t>
            </a:r>
            <a:r>
              <a:rPr lang="en-US" dirty="0"/>
              <a:t> is a </a:t>
            </a:r>
            <a:r>
              <a:rPr lang="en-US" dirty="0">
                <a:hlinkClick r:id="rId3" tooltip="Statistical model"/>
              </a:rPr>
              <a:t>statistical model</a:t>
            </a:r>
            <a:r>
              <a:rPr lang="en-US" dirty="0"/>
              <a:t> that contains more </a:t>
            </a:r>
            <a:r>
              <a:rPr lang="en-US" dirty="0">
                <a:hlinkClick r:id="rId4" tooltip="Parameter"/>
              </a:rPr>
              <a:t>parameters</a:t>
            </a:r>
            <a:r>
              <a:rPr lang="en-US" dirty="0"/>
              <a:t> than can be justified by the data</a:t>
            </a:r>
            <a:endParaRPr lang="en-US" altLang="en-US" dirty="0" smtClean="0">
              <a:latin typeface="Times New Roman" panose="02020603050405020304" pitchFamily="18" charset="0"/>
            </a:endParaRPr>
          </a:p>
          <a:p>
            <a:pPr eaLnBrk="1" hangingPunct="1">
              <a:buFont typeface="Wingdings" panose="05000000000000000000" pitchFamily="2" charset="2"/>
              <a:buNone/>
            </a:pPr>
            <a:endParaRPr lang="en-US" altLang="en-US" dirty="0" smtClean="0">
              <a:latin typeface="Times New Roman" panose="02020603050405020304" pitchFamily="18" charset="0"/>
            </a:endParaRPr>
          </a:p>
        </p:txBody>
      </p:sp>
    </p:spTree>
    <p:extLst>
      <p:ext uri="{BB962C8B-B14F-4D97-AF65-F5344CB8AC3E}">
        <p14:creationId xmlns:p14="http://schemas.microsoft.com/office/powerpoint/2010/main" val="4093399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304800" y="37465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Example</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76350"/>
            <a:ext cx="6921500"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85028" name="Rectangle 4"/>
          <p:cNvSpPr>
            <a:spLocks noChangeArrowheads="1"/>
          </p:cNvSpPr>
          <p:nvPr/>
        </p:nvSpPr>
        <p:spPr bwMode="auto">
          <a:xfrm>
            <a:off x="511735" y="1371600"/>
            <a:ext cx="6934200" cy="5181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85030" name="Text Box 6"/>
          <p:cNvSpPr txBox="1">
            <a:spLocks noChangeArrowheads="1"/>
          </p:cNvSpPr>
          <p:nvPr/>
        </p:nvSpPr>
        <p:spPr bwMode="auto">
          <a:xfrm>
            <a:off x="533400" y="5991225"/>
            <a:ext cx="66294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b="0" dirty="0">
                <a:latin typeface="Times New Roman" charset="0"/>
                <a:ea typeface="ＭＳ Ｐゴシック" charset="0"/>
                <a:sym typeface="Symbol" charset="0"/>
              </a:rPr>
              <a:t> </a:t>
            </a:r>
            <a:r>
              <a:rPr lang="en-US" sz="2000" b="0" dirty="0">
                <a:solidFill>
                  <a:schemeClr val="tx2"/>
                </a:solidFill>
                <a:latin typeface="Times New Roman" charset="0"/>
                <a:ea typeface="ＭＳ Ｐゴシック" charset="0"/>
                <a:sym typeface="Symbol" charset="0"/>
              </a:rPr>
              <a:t>D15     </a:t>
            </a:r>
            <a:r>
              <a:rPr lang="en-US" sz="2000" b="0" dirty="0">
                <a:solidFill>
                  <a:schemeClr val="tx2"/>
                </a:solidFill>
                <a:latin typeface="Times New Roman" charset="0"/>
                <a:ea typeface="ＭＳ Ｐゴシック" charset="0"/>
              </a:rPr>
              <a:t>Sunny              Hot             Normal     Strong           No</a:t>
            </a:r>
            <a:endParaRPr lang="en-US" sz="2000" b="0" dirty="0">
              <a:solidFill>
                <a:schemeClr val="tx2"/>
              </a:solidFill>
              <a:latin typeface="Times New Roman" charset="0"/>
              <a:ea typeface="ＭＳ Ｐゴシック" charset="0"/>
              <a:sym typeface="Symbol" charset="0"/>
            </a:endParaRPr>
          </a:p>
        </p:txBody>
      </p:sp>
    </p:spTree>
    <p:extLst>
      <p:ext uri="{BB962C8B-B14F-4D97-AF65-F5344CB8AC3E}">
        <p14:creationId xmlns:p14="http://schemas.microsoft.com/office/powerpoint/2010/main" val="3480153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323850" y="398463"/>
            <a:ext cx="8637588" cy="830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Overfitting in decision trees</a:t>
            </a:r>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71600"/>
            <a:ext cx="6705600" cy="398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34853" name="Text Box 5"/>
          <p:cNvSpPr txBox="1">
            <a:spLocks noChangeArrowheads="1"/>
          </p:cNvSpPr>
          <p:nvPr/>
        </p:nvSpPr>
        <p:spPr bwMode="auto">
          <a:xfrm>
            <a:off x="381000" y="5410200"/>
            <a:ext cx="85455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000" b="0">
                <a:sym typeface="Symbol" panose="05050102010706020507" pitchFamily="18" charset="2"/>
              </a:rPr>
              <a:t></a:t>
            </a:r>
            <a:r>
              <a:rPr lang="en-US" altLang="en-US" sz="2000" b="0" i="1"/>
              <a:t>Outlook=Sunny, Temp=Hot, Humidity=Normal, Wind=Strong, PlayTennis=No </a:t>
            </a:r>
            <a:r>
              <a:rPr lang="en-US" altLang="en-US" sz="2000" b="0">
                <a:sym typeface="Symbol" panose="05050102010706020507" pitchFamily="18" charset="2"/>
              </a:rPr>
              <a:t></a:t>
            </a:r>
          </a:p>
          <a:p>
            <a:pPr eaLnBrk="1" hangingPunct="1"/>
            <a:endParaRPr lang="en-US" altLang="en-US" sz="2000" b="0">
              <a:latin typeface="Arial" panose="020B0604020202020204" pitchFamily="34" charset="0"/>
            </a:endParaRPr>
          </a:p>
          <a:p>
            <a:pPr eaLnBrk="1" hangingPunct="1"/>
            <a:r>
              <a:rPr lang="en-US" altLang="en-US" sz="2000" b="0">
                <a:latin typeface="Arial" panose="020B0604020202020204" pitchFamily="34" charset="0"/>
              </a:rPr>
              <a:t>New noisy example causes splitting of second leaf node.</a:t>
            </a:r>
            <a:endParaRPr lang="en-US" altLang="en-US" sz="2000" b="0">
              <a:sym typeface="Symbol" panose="05050102010706020507" pitchFamily="18" charset="2"/>
            </a:endParaRPr>
          </a:p>
        </p:txBody>
      </p:sp>
    </p:spTree>
    <p:extLst>
      <p:ext uri="{BB962C8B-B14F-4D97-AF65-F5344CB8AC3E}">
        <p14:creationId xmlns:p14="http://schemas.microsoft.com/office/powerpoint/2010/main" val="384347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xfrm>
            <a:off x="152400" y="457200"/>
            <a:ext cx="6120680" cy="850106"/>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Avoid overfitting in Decision Trees</a:t>
            </a:r>
          </a:p>
        </p:txBody>
      </p:sp>
      <p:sp>
        <p:nvSpPr>
          <p:cNvPr id="321539" name="Rectangle 3"/>
          <p:cNvSpPr>
            <a:spLocks noGrp="1" noChangeArrowheads="1"/>
          </p:cNvSpPr>
          <p:nvPr>
            <p:ph idx="1"/>
          </p:nvPr>
        </p:nvSpPr>
        <p:spPr>
          <a:xfrm>
            <a:off x="395288" y="1773238"/>
            <a:ext cx="8208962" cy="43672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lnSpc>
                <a:spcPct val="90000"/>
              </a:lnSpc>
              <a:buFont typeface="Wingdings" charset="0"/>
              <a:buChar char="§"/>
              <a:defRPr/>
            </a:pPr>
            <a:r>
              <a:rPr lang="en-US" dirty="0" smtClean="0">
                <a:ea typeface="+mn-ea"/>
                <a:cs typeface="+mn-cs"/>
              </a:rPr>
              <a:t>Two strategies:</a:t>
            </a:r>
          </a:p>
          <a:p>
            <a:pPr marL="914400" lvl="1" indent="-457200">
              <a:lnSpc>
                <a:spcPct val="90000"/>
              </a:lnSpc>
              <a:buFont typeface="+mj-lt"/>
              <a:buAutoNum type="arabicPeriod"/>
              <a:defRPr/>
            </a:pPr>
            <a:r>
              <a:rPr lang="en-US" dirty="0" smtClean="0">
                <a:ea typeface="+mn-ea"/>
              </a:rPr>
              <a:t>Stop growing the tree earlier </a:t>
            </a:r>
            <a:r>
              <a:rPr lang="en-US" dirty="0" smtClean="0"/>
              <a:t>the tree</a:t>
            </a:r>
            <a:r>
              <a:rPr lang="en-US" dirty="0" smtClean="0">
                <a:ea typeface="+mn-ea"/>
              </a:rPr>
              <a:t>, before perfect classification</a:t>
            </a:r>
          </a:p>
          <a:p>
            <a:pPr marL="914400" lvl="1" indent="-457200" eaLnBrk="1" hangingPunct="1">
              <a:lnSpc>
                <a:spcPct val="90000"/>
              </a:lnSpc>
              <a:buFont typeface="+mj-lt"/>
              <a:buAutoNum type="arabicPeriod"/>
              <a:defRPr/>
            </a:pPr>
            <a:r>
              <a:rPr lang="en-US" dirty="0" smtClean="0">
                <a:ea typeface="+mn-ea"/>
              </a:rPr>
              <a:t>Allow the tree to </a:t>
            </a:r>
            <a:r>
              <a:rPr lang="en-US" i="1" dirty="0" smtClean="0">
                <a:ea typeface="+mn-ea"/>
              </a:rPr>
              <a:t>overfit</a:t>
            </a:r>
            <a:r>
              <a:rPr lang="en-US" dirty="0" smtClean="0">
                <a:ea typeface="+mn-ea"/>
              </a:rPr>
              <a:t> the data, and then </a:t>
            </a:r>
            <a:r>
              <a:rPr lang="en-US" i="1" dirty="0" smtClean="0">
                <a:ea typeface="+mn-ea"/>
              </a:rPr>
              <a:t>post-prune</a:t>
            </a:r>
            <a:r>
              <a:rPr lang="en-US" dirty="0" smtClean="0">
                <a:ea typeface="+mn-ea"/>
              </a:rPr>
              <a:t> the tree</a:t>
            </a:r>
          </a:p>
          <a:p>
            <a:pPr eaLnBrk="1" hangingPunct="1">
              <a:lnSpc>
                <a:spcPct val="90000"/>
              </a:lnSpc>
              <a:buFont typeface="Wingdings" charset="0"/>
              <a:buChar char="§"/>
              <a:defRPr/>
            </a:pPr>
            <a:r>
              <a:rPr lang="en-US" dirty="0" smtClean="0">
                <a:ea typeface="+mn-ea"/>
              </a:rPr>
              <a:t>Training and validation set</a:t>
            </a:r>
          </a:p>
          <a:p>
            <a:pPr lvl="1" eaLnBrk="1" hangingPunct="1">
              <a:lnSpc>
                <a:spcPct val="90000"/>
              </a:lnSpc>
              <a:buFont typeface="Wingdings" charset="0"/>
              <a:buChar char="§"/>
              <a:defRPr/>
            </a:pPr>
            <a:r>
              <a:rPr lang="en-US" dirty="0" smtClean="0">
                <a:ea typeface="+mn-ea"/>
              </a:rPr>
              <a:t>split the training in two parts (training and validation) and use validation to assess the utility of</a:t>
            </a:r>
            <a:r>
              <a:rPr lang="en-US" i="1" dirty="0" smtClean="0">
                <a:ea typeface="+mn-ea"/>
              </a:rPr>
              <a:t> post-pruning</a:t>
            </a:r>
          </a:p>
          <a:p>
            <a:pPr lvl="2" eaLnBrk="1" hangingPunct="1">
              <a:lnSpc>
                <a:spcPct val="90000"/>
              </a:lnSpc>
              <a:buFont typeface="Wingdings" charset="0"/>
              <a:buChar char="§"/>
              <a:defRPr/>
            </a:pPr>
            <a:r>
              <a:rPr lang="en-US" i="1" dirty="0">
                <a:ea typeface="+mn-ea"/>
              </a:rPr>
              <a:t>Reduced error pruning</a:t>
            </a:r>
          </a:p>
          <a:p>
            <a:pPr lvl="2" eaLnBrk="1" hangingPunct="1">
              <a:lnSpc>
                <a:spcPct val="90000"/>
              </a:lnSpc>
              <a:buFont typeface="Wingdings" charset="0"/>
              <a:buChar char="§"/>
              <a:defRPr/>
            </a:pPr>
            <a:r>
              <a:rPr lang="en-US" i="1" dirty="0" smtClean="0">
                <a:ea typeface="+mn-ea"/>
              </a:rPr>
              <a:t>Rule </a:t>
            </a:r>
            <a:r>
              <a:rPr lang="en-US" i="1" smtClean="0">
                <a:ea typeface="+mn-ea"/>
              </a:rPr>
              <a:t>post pruning</a:t>
            </a:r>
            <a:endParaRPr lang="en-US" i="1" dirty="0" smtClean="0">
              <a:ea typeface="+mn-ea"/>
            </a:endParaRPr>
          </a:p>
        </p:txBody>
      </p:sp>
    </p:spTree>
    <p:extLst>
      <p:ext uri="{BB962C8B-B14F-4D97-AF65-F5344CB8AC3E}">
        <p14:creationId xmlns:p14="http://schemas.microsoft.com/office/powerpoint/2010/main" val="2964430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317500" y="714375"/>
            <a:ext cx="8637588" cy="7699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Reduced-error </a:t>
            </a:r>
            <a:r>
              <a:rPr lang="en-US" b="1" dirty="0" smtClean="0"/>
              <a:t>pruning</a:t>
            </a:r>
            <a:endParaRPr lang="en-US" b="1" dirty="0"/>
          </a:p>
        </p:txBody>
      </p:sp>
      <p:sp>
        <p:nvSpPr>
          <p:cNvPr id="322563"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buFont typeface="Wingdings" charset="0"/>
              <a:buChar char="§"/>
              <a:defRPr/>
            </a:pPr>
            <a:r>
              <a:rPr lang="en-US" dirty="0" smtClean="0">
                <a:ea typeface="+mn-ea"/>
                <a:cs typeface="+mn-cs"/>
              </a:rPr>
              <a:t>Each node is a candidate for pruning</a:t>
            </a:r>
          </a:p>
          <a:p>
            <a:pPr eaLnBrk="1" hangingPunct="1">
              <a:buFont typeface="Wingdings" charset="0"/>
              <a:buChar char="§"/>
              <a:defRPr/>
            </a:pPr>
            <a:r>
              <a:rPr lang="en-US" i="1" dirty="0" smtClean="0">
                <a:ea typeface="+mn-ea"/>
                <a:cs typeface="+mn-cs"/>
              </a:rPr>
              <a:t>Pruning </a:t>
            </a:r>
            <a:r>
              <a:rPr lang="en-US" dirty="0" smtClean="0">
                <a:ea typeface="+mn-ea"/>
                <a:cs typeface="+mn-cs"/>
              </a:rPr>
              <a:t>consists in removing a </a:t>
            </a:r>
            <a:r>
              <a:rPr lang="en-US" dirty="0" err="1" smtClean="0">
                <a:ea typeface="+mn-ea"/>
                <a:cs typeface="+mn-cs"/>
              </a:rPr>
              <a:t>subtree</a:t>
            </a:r>
            <a:r>
              <a:rPr lang="en-US" dirty="0" smtClean="0">
                <a:ea typeface="+mn-ea"/>
                <a:cs typeface="+mn-cs"/>
              </a:rPr>
              <a:t> rooted in a node: the node becomes a leaf and is assigned the most common classification</a:t>
            </a:r>
          </a:p>
          <a:p>
            <a:pPr eaLnBrk="1" hangingPunct="1">
              <a:buFont typeface="Wingdings" charset="0"/>
              <a:buChar char="§"/>
              <a:defRPr/>
            </a:pPr>
            <a:r>
              <a:rPr lang="en-US" dirty="0" smtClean="0">
                <a:ea typeface="+mn-ea"/>
                <a:cs typeface="+mn-cs"/>
              </a:rPr>
              <a:t>Nodes are removed only if the resulting tree performs no worse </a:t>
            </a:r>
            <a:r>
              <a:rPr lang="en-US" dirty="0" smtClean="0">
                <a:solidFill>
                  <a:srgbClr val="007373"/>
                </a:solidFill>
                <a:ea typeface="+mn-ea"/>
                <a:cs typeface="+mn-cs"/>
              </a:rPr>
              <a:t>on the validation set</a:t>
            </a:r>
            <a:r>
              <a:rPr lang="en-US" dirty="0" smtClean="0">
                <a:ea typeface="+mn-ea"/>
                <a:cs typeface="+mn-cs"/>
              </a:rPr>
              <a:t>.</a:t>
            </a:r>
          </a:p>
          <a:p>
            <a:pPr eaLnBrk="1" hangingPunct="1">
              <a:buFont typeface="Wingdings" charset="0"/>
              <a:buChar char="§"/>
              <a:defRPr/>
            </a:pPr>
            <a:r>
              <a:rPr lang="en-US" dirty="0" smtClean="0">
                <a:ea typeface="+mn-ea"/>
                <a:cs typeface="+mn-cs"/>
              </a:rPr>
              <a:t>Nodes are pruned iteratively: at each iteration the node  whose removal most increases accuracy on the validation set is pruned.</a:t>
            </a:r>
          </a:p>
          <a:p>
            <a:pPr eaLnBrk="1" hangingPunct="1">
              <a:buFont typeface="Wingdings" charset="0"/>
              <a:buChar char="§"/>
              <a:defRPr/>
            </a:pPr>
            <a:r>
              <a:rPr lang="en-US" dirty="0" smtClean="0">
                <a:ea typeface="+mn-ea"/>
                <a:cs typeface="+mn-cs"/>
              </a:rPr>
              <a:t>Pruning stops when no pruning increases accuracy</a:t>
            </a:r>
          </a:p>
        </p:txBody>
      </p:sp>
    </p:spTree>
    <p:extLst>
      <p:ext uri="{BB962C8B-B14F-4D97-AF65-F5344CB8AC3E}">
        <p14:creationId xmlns:p14="http://schemas.microsoft.com/office/powerpoint/2010/main" val="4119103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Rule post-pruning</a:t>
            </a:r>
          </a:p>
        </p:txBody>
      </p:sp>
      <p:sp>
        <p:nvSpPr>
          <p:cNvPr id="323587" name="Rectangle 3"/>
          <p:cNvSpPr>
            <a:spLocks noGrp="1" noChangeArrowheads="1"/>
          </p:cNvSpPr>
          <p:nvPr>
            <p:ph idx="1"/>
          </p:nvPr>
        </p:nvSpPr>
        <p:spPr>
          <a:xfrm>
            <a:off x="328613" y="1700213"/>
            <a:ext cx="8208962" cy="43561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10000"/>
          </a:bodyPr>
          <a:lstStyle/>
          <a:p>
            <a:pPr marL="457200" indent="-457200" eaLnBrk="1" hangingPunct="1">
              <a:lnSpc>
                <a:spcPct val="90000"/>
              </a:lnSpc>
              <a:buFont typeface="Arial" panose="020B0604020202020204" pitchFamily="34" charset="0"/>
              <a:buAutoNum type="arabicPeriod"/>
            </a:pPr>
            <a:r>
              <a:rPr lang="en-US" altLang="en-US" dirty="0" smtClean="0"/>
              <a:t>Create the decision tree from the training set</a:t>
            </a:r>
          </a:p>
          <a:p>
            <a:pPr marL="457200" indent="-457200" eaLnBrk="1" hangingPunct="1">
              <a:lnSpc>
                <a:spcPct val="90000"/>
              </a:lnSpc>
              <a:buFont typeface="Arial" panose="020B0604020202020204" pitchFamily="34" charset="0"/>
              <a:buAutoNum type="arabicPeriod"/>
            </a:pPr>
            <a:r>
              <a:rPr lang="en-US" altLang="en-US" dirty="0" smtClean="0"/>
              <a:t>Convert the tree into an equivalent set of rules</a:t>
            </a:r>
          </a:p>
          <a:p>
            <a:pPr marL="838200" lvl="1" indent="-381000" eaLnBrk="1" hangingPunct="1">
              <a:lnSpc>
                <a:spcPct val="90000"/>
              </a:lnSpc>
            </a:pPr>
            <a:r>
              <a:rPr lang="en-US" altLang="en-US" dirty="0" smtClean="0"/>
              <a:t>Each path corresponds to a rule</a:t>
            </a:r>
          </a:p>
          <a:p>
            <a:pPr marL="838200" lvl="1" indent="-381000" eaLnBrk="1" hangingPunct="1">
              <a:lnSpc>
                <a:spcPct val="90000"/>
              </a:lnSpc>
            </a:pPr>
            <a:r>
              <a:rPr lang="en-US" altLang="en-US" dirty="0" smtClean="0"/>
              <a:t>Each node along a path corresponds to a pre-condition</a:t>
            </a:r>
          </a:p>
          <a:p>
            <a:pPr marL="838200" lvl="1" indent="-381000" eaLnBrk="1" hangingPunct="1">
              <a:lnSpc>
                <a:spcPct val="90000"/>
              </a:lnSpc>
            </a:pPr>
            <a:r>
              <a:rPr lang="en-US" altLang="en-US" dirty="0" smtClean="0"/>
              <a:t>Each leaf classification to the post-condition</a:t>
            </a:r>
          </a:p>
          <a:p>
            <a:pPr marL="457200" indent="-457200" eaLnBrk="1" hangingPunct="1">
              <a:lnSpc>
                <a:spcPct val="90000"/>
              </a:lnSpc>
              <a:buFont typeface="Arial" panose="020B0604020202020204" pitchFamily="34" charset="0"/>
              <a:buAutoNum type="arabicPeriod"/>
            </a:pPr>
            <a:r>
              <a:rPr lang="en-US" altLang="en-US" dirty="0" smtClean="0"/>
              <a:t>Prune (generalize) each rule by removing those preconditions whose removal improves accuracy …</a:t>
            </a:r>
          </a:p>
          <a:p>
            <a:pPr marL="838200" lvl="1" indent="-381000" eaLnBrk="1" hangingPunct="1">
              <a:lnSpc>
                <a:spcPct val="90000"/>
              </a:lnSpc>
            </a:pPr>
            <a:r>
              <a:rPr lang="en-US" altLang="en-US" dirty="0" smtClean="0"/>
              <a:t>… over validation set</a:t>
            </a:r>
          </a:p>
          <a:p>
            <a:pPr marL="457200" indent="-457200" eaLnBrk="1" hangingPunct="1">
              <a:lnSpc>
                <a:spcPct val="90000"/>
              </a:lnSpc>
              <a:buFont typeface="Arial" panose="020B0604020202020204" pitchFamily="34" charset="0"/>
              <a:buAutoNum type="arabicPeriod"/>
            </a:pPr>
            <a:r>
              <a:rPr lang="en-US" altLang="en-US" dirty="0" smtClean="0"/>
              <a:t>Sort the rules in estimated order of accuracy, and consider them in sequence when classifying new instances</a:t>
            </a:r>
          </a:p>
          <a:p>
            <a:pPr marL="457200" indent="-457200" eaLnBrk="1" hangingPunct="1">
              <a:lnSpc>
                <a:spcPct val="90000"/>
              </a:lnSpc>
              <a:buFont typeface="Arial" panose="020B0604020202020204" pitchFamily="34" charset="0"/>
              <a:buNone/>
            </a:pPr>
            <a:endParaRPr lang="en-US" altLang="en-US" sz="2000" dirty="0" smtClean="0"/>
          </a:p>
          <a:p>
            <a:pPr marL="457200" indent="-457200" eaLnBrk="1" hangingPunct="1">
              <a:lnSpc>
                <a:spcPct val="90000"/>
              </a:lnSpc>
              <a:buFont typeface="Arial" panose="020B0604020202020204" pitchFamily="34" charset="0"/>
              <a:buAutoNum type="arabicPeriod"/>
            </a:pPr>
            <a:endParaRPr lang="en-US" altLang="en-US" sz="2000" dirty="0" smtClean="0"/>
          </a:p>
        </p:txBody>
      </p:sp>
    </p:spTree>
    <p:extLst>
      <p:ext uri="{BB962C8B-B14F-4D97-AF65-F5344CB8AC3E}">
        <p14:creationId xmlns:p14="http://schemas.microsoft.com/office/powerpoint/2010/main" val="647570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7"/>
          <p:cNvSpPr/>
          <p:nvPr/>
        </p:nvSpPr>
        <p:spPr>
          <a:xfrm>
            <a:off x="725032" y="1434333"/>
            <a:ext cx="1490370" cy="198537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7" name="Google Shape;1067;p37"/>
          <p:cNvSpPr/>
          <p:nvPr/>
        </p:nvSpPr>
        <p:spPr>
          <a:xfrm>
            <a:off x="2283906" y="1421442"/>
            <a:ext cx="1490370" cy="198537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68" name="Google Shape;1068;p37"/>
          <p:cNvSpPr txBox="1"/>
          <p:nvPr/>
        </p:nvSpPr>
        <p:spPr>
          <a:xfrm>
            <a:off x="708326" y="3510806"/>
            <a:ext cx="2949274" cy="352394"/>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Organize computing clusters</a:t>
            </a:r>
            <a:endParaRPr sz="1800">
              <a:solidFill>
                <a:schemeClr val="dk1"/>
              </a:solidFill>
              <a:latin typeface="Trebuchet MS"/>
              <a:ea typeface="Trebuchet MS"/>
              <a:cs typeface="Trebuchet MS"/>
              <a:sym typeface="Trebuchet MS"/>
            </a:endParaRPr>
          </a:p>
        </p:txBody>
      </p:sp>
      <p:sp>
        <p:nvSpPr>
          <p:cNvPr id="1069" name="Google Shape;1069;p37"/>
          <p:cNvSpPr txBox="1"/>
          <p:nvPr/>
        </p:nvSpPr>
        <p:spPr>
          <a:xfrm>
            <a:off x="5409653" y="3472266"/>
            <a:ext cx="2966022" cy="31048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Social network analysis</a:t>
            </a:r>
            <a:endParaRPr sz="1800">
              <a:solidFill>
                <a:schemeClr val="dk1"/>
              </a:solidFill>
              <a:latin typeface="Trebuchet MS"/>
              <a:ea typeface="Trebuchet MS"/>
              <a:cs typeface="Trebuchet MS"/>
              <a:sym typeface="Trebuchet MS"/>
            </a:endParaRPr>
          </a:p>
        </p:txBody>
      </p:sp>
      <p:sp>
        <p:nvSpPr>
          <p:cNvPr id="1070" name="Google Shape;1070;p37"/>
          <p:cNvSpPr/>
          <p:nvPr/>
        </p:nvSpPr>
        <p:spPr>
          <a:xfrm>
            <a:off x="5094287" y="3988889"/>
            <a:ext cx="3294659" cy="218648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1" name="Google Shape;1071;p37"/>
          <p:cNvSpPr txBox="1"/>
          <p:nvPr/>
        </p:nvSpPr>
        <p:spPr>
          <a:xfrm>
            <a:off x="5111675" y="6052450"/>
            <a:ext cx="3264000" cy="500400"/>
          </a:xfrm>
          <a:prstGeom prst="rect">
            <a:avLst/>
          </a:prstGeom>
          <a:solidFill>
            <a:srgbClr val="FFFFFF">
              <a:alpha val="49803"/>
            </a:srgbClr>
          </a:solid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700"/>
              <a:buFont typeface="Trebuchet MS"/>
              <a:buNone/>
            </a:pPr>
            <a:r>
              <a:rPr lang="en-US" sz="700">
                <a:solidFill>
                  <a:schemeClr val="dk1"/>
                </a:solidFill>
                <a:latin typeface="Trebuchet MS"/>
                <a:ea typeface="Trebuchet MS"/>
                <a:cs typeface="Trebuchet MS"/>
                <a:sym typeface="Trebuchet MS"/>
              </a:rPr>
              <a:t>Image credit: NASA/JPL-Caltech/E. Churchwell (Univ. of Wisconsin, Madison)</a:t>
            </a:r>
            <a:endParaRPr sz="700">
              <a:solidFill>
                <a:schemeClr val="dk1"/>
              </a:solidFill>
              <a:latin typeface="Trebuchet MS"/>
              <a:ea typeface="Trebuchet MS"/>
              <a:cs typeface="Trebuchet MS"/>
              <a:sym typeface="Trebuchet MS"/>
            </a:endParaRPr>
          </a:p>
          <a:p>
            <a:pPr marL="0" marR="0" lvl="0" indent="0" algn="l" rtl="0">
              <a:lnSpc>
                <a:spcPct val="100000"/>
              </a:lnSpc>
              <a:spcBef>
                <a:spcPts val="45"/>
              </a:spcBef>
              <a:spcAft>
                <a:spcPts val="0"/>
              </a:spcAft>
              <a:buClr>
                <a:schemeClr val="dk1"/>
              </a:buClr>
              <a:buSzPts val="600"/>
              <a:buFont typeface="Tahoma"/>
              <a:buNone/>
            </a:pPr>
            <a:endParaRPr sz="600">
              <a:solidFill>
                <a:schemeClr val="dk1"/>
              </a:solidFill>
              <a:latin typeface="Times New Roman"/>
              <a:ea typeface="Times New Roman"/>
              <a:cs typeface="Times New Roman"/>
              <a:sym typeface="Times New Roman"/>
            </a:endParaRPr>
          </a:p>
          <a:p>
            <a:pPr marL="45593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Astronomical data analysis</a:t>
            </a:r>
            <a:endParaRPr sz="1800">
              <a:solidFill>
                <a:schemeClr val="dk1"/>
              </a:solidFill>
              <a:latin typeface="Trebuchet MS"/>
              <a:ea typeface="Trebuchet MS"/>
              <a:cs typeface="Trebuchet MS"/>
              <a:sym typeface="Trebuchet MS"/>
            </a:endParaRPr>
          </a:p>
        </p:txBody>
      </p:sp>
      <p:sp>
        <p:nvSpPr>
          <p:cNvPr id="1072" name="Google Shape;1072;p37"/>
          <p:cNvSpPr/>
          <p:nvPr/>
        </p:nvSpPr>
        <p:spPr>
          <a:xfrm>
            <a:off x="482600" y="3467100"/>
            <a:ext cx="3263900" cy="33909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3" name="Google Shape;1073;p37"/>
          <p:cNvSpPr/>
          <p:nvPr/>
        </p:nvSpPr>
        <p:spPr>
          <a:xfrm>
            <a:off x="2640914" y="4156908"/>
            <a:ext cx="368640" cy="678934"/>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4" name="Google Shape;1074;p37"/>
          <p:cNvSpPr/>
          <p:nvPr/>
        </p:nvSpPr>
        <p:spPr>
          <a:xfrm>
            <a:off x="2348509" y="3965125"/>
            <a:ext cx="368700" cy="6789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5" name="Google Shape;1075;p37"/>
          <p:cNvSpPr/>
          <p:nvPr/>
        </p:nvSpPr>
        <p:spPr>
          <a:xfrm>
            <a:off x="2286000" y="4273087"/>
            <a:ext cx="368640" cy="678934"/>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6" name="Google Shape;1076;p37"/>
          <p:cNvSpPr/>
          <p:nvPr/>
        </p:nvSpPr>
        <p:spPr>
          <a:xfrm>
            <a:off x="1201587" y="503512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7" name="Google Shape;1077;p37"/>
          <p:cNvSpPr/>
          <p:nvPr/>
        </p:nvSpPr>
        <p:spPr>
          <a:xfrm>
            <a:off x="2905671"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8" name="Google Shape;1078;p37"/>
          <p:cNvSpPr/>
          <p:nvPr/>
        </p:nvSpPr>
        <p:spPr>
          <a:xfrm>
            <a:off x="1684718" y="4876147"/>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79" name="Google Shape;1079;p37"/>
          <p:cNvSpPr/>
          <p:nvPr/>
        </p:nvSpPr>
        <p:spPr>
          <a:xfrm>
            <a:off x="1960029" y="5073290"/>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0" name="Google Shape;1080;p37"/>
          <p:cNvSpPr/>
          <p:nvPr/>
        </p:nvSpPr>
        <p:spPr>
          <a:xfrm>
            <a:off x="2456599" y="4968703"/>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1" name="Google Shape;1081;p37"/>
          <p:cNvSpPr/>
          <p:nvPr/>
        </p:nvSpPr>
        <p:spPr>
          <a:xfrm>
            <a:off x="2078088" y="531750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2" name="Google Shape;1082;p37"/>
          <p:cNvSpPr/>
          <p:nvPr/>
        </p:nvSpPr>
        <p:spPr>
          <a:xfrm>
            <a:off x="1493138" y="5256319"/>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3" name="Google Shape;1083;p37"/>
          <p:cNvSpPr/>
          <p:nvPr/>
        </p:nvSpPr>
        <p:spPr>
          <a:xfrm>
            <a:off x="1705025" y="4015023"/>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4" name="Google Shape;1084;p37"/>
          <p:cNvSpPr/>
          <p:nvPr/>
        </p:nvSpPr>
        <p:spPr>
          <a:xfrm>
            <a:off x="1210633" y="4096430"/>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5" name="Google Shape;1085;p37"/>
          <p:cNvSpPr/>
          <p:nvPr/>
        </p:nvSpPr>
        <p:spPr>
          <a:xfrm>
            <a:off x="1532280" y="4326389"/>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6" name="Google Shape;1086;p37"/>
          <p:cNvSpPr/>
          <p:nvPr/>
        </p:nvSpPr>
        <p:spPr>
          <a:xfrm>
            <a:off x="1163637" y="4289775"/>
            <a:ext cx="368640" cy="678934"/>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7" name="Google Shape;1087;p37"/>
          <p:cNvSpPr/>
          <p:nvPr/>
        </p:nvSpPr>
        <p:spPr>
          <a:xfrm>
            <a:off x="2532824" y="5215614"/>
            <a:ext cx="368640" cy="678934"/>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8" name="Google Shape;1088;p37"/>
          <p:cNvSpPr/>
          <p:nvPr/>
        </p:nvSpPr>
        <p:spPr>
          <a:xfrm>
            <a:off x="5332907" y="1361924"/>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89" name="Google Shape;1089;p37"/>
          <p:cNvSpPr/>
          <p:nvPr/>
        </p:nvSpPr>
        <p:spPr>
          <a:xfrm>
            <a:off x="6192582" y="131080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0" name="Google Shape;1090;p37"/>
          <p:cNvSpPr/>
          <p:nvPr/>
        </p:nvSpPr>
        <p:spPr>
          <a:xfrm>
            <a:off x="6108267" y="2449362"/>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1" name="Google Shape;1091;p37"/>
          <p:cNvSpPr/>
          <p:nvPr/>
        </p:nvSpPr>
        <p:spPr>
          <a:xfrm>
            <a:off x="5081244" y="2108456"/>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2" name="Google Shape;1092;p37"/>
          <p:cNvSpPr/>
          <p:nvPr/>
        </p:nvSpPr>
        <p:spPr>
          <a:xfrm>
            <a:off x="5603658" y="2153795"/>
            <a:ext cx="292201" cy="62253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3" name="Google Shape;1093;p37"/>
          <p:cNvSpPr/>
          <p:nvPr/>
        </p:nvSpPr>
        <p:spPr>
          <a:xfrm>
            <a:off x="6617184" y="121320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4" name="Google Shape;1094;p37"/>
          <p:cNvSpPr/>
          <p:nvPr/>
        </p:nvSpPr>
        <p:spPr>
          <a:xfrm>
            <a:off x="6553224" y="1979309"/>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5" name="Google Shape;1095;p37"/>
          <p:cNvSpPr/>
          <p:nvPr/>
        </p:nvSpPr>
        <p:spPr>
          <a:xfrm>
            <a:off x="7361071" y="1276872"/>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6" name="Google Shape;1096;p37"/>
          <p:cNvSpPr/>
          <p:nvPr/>
        </p:nvSpPr>
        <p:spPr>
          <a:xfrm>
            <a:off x="6991527" y="1612635"/>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7" name="Google Shape;1097;p37"/>
          <p:cNvSpPr/>
          <p:nvPr/>
        </p:nvSpPr>
        <p:spPr>
          <a:xfrm>
            <a:off x="7938642" y="1356768"/>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8" name="Google Shape;1098;p37"/>
          <p:cNvSpPr/>
          <p:nvPr/>
        </p:nvSpPr>
        <p:spPr>
          <a:xfrm>
            <a:off x="7715630" y="1974217"/>
            <a:ext cx="292201" cy="62253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099" name="Google Shape;1099;p37"/>
          <p:cNvSpPr/>
          <p:nvPr/>
        </p:nvSpPr>
        <p:spPr>
          <a:xfrm>
            <a:off x="6640384" y="2831771"/>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0" name="Google Shape;1100;p37"/>
          <p:cNvSpPr/>
          <p:nvPr/>
        </p:nvSpPr>
        <p:spPr>
          <a:xfrm>
            <a:off x="7118082" y="2591653"/>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1" name="Google Shape;1101;p37"/>
          <p:cNvSpPr/>
          <p:nvPr/>
        </p:nvSpPr>
        <p:spPr>
          <a:xfrm>
            <a:off x="5323216" y="1984411"/>
            <a:ext cx="165735" cy="306705"/>
          </a:xfrm>
          <a:custGeom>
            <a:avLst/>
            <a:gdLst/>
            <a:ahLst/>
            <a:cxnLst/>
            <a:rect l="l" t="t" r="r" b="b"/>
            <a:pathLst>
              <a:path w="165735" h="306705" extrusionOk="0">
                <a:moveTo>
                  <a:pt x="19176" y="182321"/>
                </a:moveTo>
                <a:lnTo>
                  <a:pt x="5194" y="183476"/>
                </a:lnTo>
                <a:lnTo>
                  <a:pt x="0" y="189611"/>
                </a:lnTo>
                <a:lnTo>
                  <a:pt x="9664" y="306222"/>
                </a:lnTo>
                <a:lnTo>
                  <a:pt x="97378" y="246545"/>
                </a:lnTo>
                <a:lnTo>
                  <a:pt x="52222" y="246545"/>
                </a:lnTo>
                <a:lnTo>
                  <a:pt x="57441" y="235610"/>
                </a:lnTo>
                <a:lnTo>
                  <a:pt x="29298" y="235610"/>
                </a:lnTo>
                <a:lnTo>
                  <a:pt x="25311" y="187515"/>
                </a:lnTo>
                <a:lnTo>
                  <a:pt x="19176" y="182321"/>
                </a:lnTo>
                <a:close/>
              </a:path>
              <a:path w="165735" h="306705" extrusionOk="0">
                <a:moveTo>
                  <a:pt x="92125" y="219405"/>
                </a:moveTo>
                <a:lnTo>
                  <a:pt x="52222" y="246545"/>
                </a:lnTo>
                <a:lnTo>
                  <a:pt x="97378" y="246545"/>
                </a:lnTo>
                <a:lnTo>
                  <a:pt x="106413" y="240398"/>
                </a:lnTo>
                <a:lnTo>
                  <a:pt x="107911" y="232498"/>
                </a:lnTo>
                <a:lnTo>
                  <a:pt x="100025" y="220903"/>
                </a:lnTo>
                <a:lnTo>
                  <a:pt x="92125" y="219405"/>
                </a:lnTo>
                <a:close/>
              </a:path>
              <a:path w="165735" h="306705" extrusionOk="0">
                <a:moveTo>
                  <a:pt x="160775" y="59677"/>
                </a:moveTo>
                <a:lnTo>
                  <a:pt x="113271" y="59677"/>
                </a:lnTo>
                <a:lnTo>
                  <a:pt x="29298" y="235610"/>
                </a:lnTo>
                <a:lnTo>
                  <a:pt x="57441" y="235610"/>
                </a:lnTo>
                <a:lnTo>
                  <a:pt x="136194" y="70612"/>
                </a:lnTo>
                <a:lnTo>
                  <a:pt x="161681" y="70612"/>
                </a:lnTo>
                <a:lnTo>
                  <a:pt x="160775" y="59677"/>
                </a:lnTo>
                <a:close/>
              </a:path>
              <a:path w="165735" h="306705" extrusionOk="0">
                <a:moveTo>
                  <a:pt x="161681" y="70612"/>
                </a:moveTo>
                <a:lnTo>
                  <a:pt x="136194" y="70612"/>
                </a:lnTo>
                <a:lnTo>
                  <a:pt x="140182" y="118706"/>
                </a:lnTo>
                <a:lnTo>
                  <a:pt x="146316" y="123901"/>
                </a:lnTo>
                <a:lnTo>
                  <a:pt x="160299" y="122745"/>
                </a:lnTo>
                <a:lnTo>
                  <a:pt x="165493" y="116611"/>
                </a:lnTo>
                <a:lnTo>
                  <a:pt x="161681" y="70612"/>
                </a:lnTo>
                <a:close/>
              </a:path>
              <a:path w="165735" h="306705" extrusionOk="0">
                <a:moveTo>
                  <a:pt x="155828" y="0"/>
                </a:moveTo>
                <a:lnTo>
                  <a:pt x="59080" y="65811"/>
                </a:lnTo>
                <a:lnTo>
                  <a:pt x="57581" y="73710"/>
                </a:lnTo>
                <a:lnTo>
                  <a:pt x="65468" y="85318"/>
                </a:lnTo>
                <a:lnTo>
                  <a:pt x="73380" y="86817"/>
                </a:lnTo>
                <a:lnTo>
                  <a:pt x="113271" y="59677"/>
                </a:lnTo>
                <a:lnTo>
                  <a:pt x="160775" y="59677"/>
                </a:lnTo>
                <a:lnTo>
                  <a:pt x="155828"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2" name="Google Shape;1102;p37"/>
          <p:cNvSpPr/>
          <p:nvPr/>
        </p:nvSpPr>
        <p:spPr>
          <a:xfrm>
            <a:off x="5463450" y="1984411"/>
            <a:ext cx="177800" cy="351155"/>
          </a:xfrm>
          <a:custGeom>
            <a:avLst/>
            <a:gdLst/>
            <a:ahLst/>
            <a:cxnLst/>
            <a:rect l="l" t="t" r="r" b="b"/>
            <a:pathLst>
              <a:path w="177800" h="351155" extrusionOk="0">
                <a:moveTo>
                  <a:pt x="83718" y="259816"/>
                </a:moveTo>
                <a:lnTo>
                  <a:pt x="75755" y="260921"/>
                </a:lnTo>
                <a:lnTo>
                  <a:pt x="67284" y="272110"/>
                </a:lnTo>
                <a:lnTo>
                  <a:pt x="68389" y="280073"/>
                </a:lnTo>
                <a:lnTo>
                  <a:pt x="161683" y="350685"/>
                </a:lnTo>
                <a:lnTo>
                  <a:pt x="169959" y="288937"/>
                </a:lnTo>
                <a:lnTo>
                  <a:pt x="122199" y="288937"/>
                </a:lnTo>
                <a:lnTo>
                  <a:pt x="83718" y="259816"/>
                </a:lnTo>
                <a:close/>
              </a:path>
              <a:path w="177800" h="351155" extrusionOk="0">
                <a:moveTo>
                  <a:pt x="59099" y="71513"/>
                </a:moveTo>
                <a:lnTo>
                  <a:pt x="31584" y="71513"/>
                </a:lnTo>
                <a:lnTo>
                  <a:pt x="122199" y="288937"/>
                </a:lnTo>
                <a:lnTo>
                  <a:pt x="169959" y="288937"/>
                </a:lnTo>
                <a:lnTo>
                  <a:pt x="171268" y="279171"/>
                </a:lnTo>
                <a:lnTo>
                  <a:pt x="145643" y="279171"/>
                </a:lnTo>
                <a:lnTo>
                  <a:pt x="59099" y="71513"/>
                </a:lnTo>
                <a:close/>
              </a:path>
              <a:path w="177800" h="351155" extrusionOk="0">
                <a:moveTo>
                  <a:pt x="158445" y="226466"/>
                </a:moveTo>
                <a:lnTo>
                  <a:pt x="152057" y="231343"/>
                </a:lnTo>
                <a:lnTo>
                  <a:pt x="145643" y="279171"/>
                </a:lnTo>
                <a:lnTo>
                  <a:pt x="171268" y="279171"/>
                </a:lnTo>
                <a:lnTo>
                  <a:pt x="177228" y="234708"/>
                </a:lnTo>
                <a:lnTo>
                  <a:pt x="172351" y="228320"/>
                </a:lnTo>
                <a:lnTo>
                  <a:pt x="158445" y="226466"/>
                </a:lnTo>
                <a:close/>
              </a:path>
              <a:path w="177800" h="351155" extrusionOk="0">
                <a:moveTo>
                  <a:pt x="15544" y="0"/>
                </a:moveTo>
                <a:lnTo>
                  <a:pt x="0" y="115963"/>
                </a:lnTo>
                <a:lnTo>
                  <a:pt x="4876" y="122364"/>
                </a:lnTo>
                <a:lnTo>
                  <a:pt x="18783" y="124218"/>
                </a:lnTo>
                <a:lnTo>
                  <a:pt x="25171" y="119341"/>
                </a:lnTo>
                <a:lnTo>
                  <a:pt x="31584" y="71513"/>
                </a:lnTo>
                <a:lnTo>
                  <a:pt x="59099" y="71513"/>
                </a:lnTo>
                <a:lnTo>
                  <a:pt x="55029" y="61747"/>
                </a:lnTo>
                <a:lnTo>
                  <a:pt x="97126" y="61747"/>
                </a:lnTo>
                <a:lnTo>
                  <a:pt x="15544" y="0"/>
                </a:lnTo>
                <a:close/>
              </a:path>
              <a:path w="177800" h="351155" extrusionOk="0">
                <a:moveTo>
                  <a:pt x="97126" y="61747"/>
                </a:moveTo>
                <a:lnTo>
                  <a:pt x="55029" y="61747"/>
                </a:lnTo>
                <a:lnTo>
                  <a:pt x="93510" y="90868"/>
                </a:lnTo>
                <a:lnTo>
                  <a:pt x="101472" y="89763"/>
                </a:lnTo>
                <a:lnTo>
                  <a:pt x="109943" y="78574"/>
                </a:lnTo>
                <a:lnTo>
                  <a:pt x="108838" y="70612"/>
                </a:lnTo>
                <a:lnTo>
                  <a:pt x="97126" y="6174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3" name="Google Shape;1103;p37"/>
          <p:cNvSpPr/>
          <p:nvPr/>
        </p:nvSpPr>
        <p:spPr>
          <a:xfrm>
            <a:off x="5895821" y="2601809"/>
            <a:ext cx="212496" cy="158864"/>
          </a:xfrm>
          <a:prstGeom prst="rect">
            <a:avLst/>
          </a:pr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4" name="Google Shape;1104;p37"/>
          <p:cNvSpPr/>
          <p:nvPr/>
        </p:nvSpPr>
        <p:spPr>
          <a:xfrm>
            <a:off x="5685243" y="2994319"/>
            <a:ext cx="292201" cy="622537"/>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5" name="Google Shape;1105;p37"/>
          <p:cNvSpPr/>
          <p:nvPr/>
        </p:nvSpPr>
        <p:spPr>
          <a:xfrm>
            <a:off x="6338658" y="1933294"/>
            <a:ext cx="214629" cy="357505"/>
          </a:xfrm>
          <a:custGeom>
            <a:avLst/>
            <a:gdLst/>
            <a:ahLst/>
            <a:cxnLst/>
            <a:rect l="l" t="t" r="r" b="b"/>
            <a:pathLst>
              <a:path w="214629" h="357505" extrusionOk="0">
                <a:moveTo>
                  <a:pt x="124244" y="278777"/>
                </a:moveTo>
                <a:lnTo>
                  <a:pt x="116522" y="281025"/>
                </a:lnTo>
                <a:lnTo>
                  <a:pt x="109778" y="293319"/>
                </a:lnTo>
                <a:lnTo>
                  <a:pt x="112026" y="301040"/>
                </a:lnTo>
                <a:lnTo>
                  <a:pt x="214591" y="357327"/>
                </a:lnTo>
                <a:lnTo>
                  <a:pt x="213889" y="301993"/>
                </a:lnTo>
                <a:lnTo>
                  <a:pt x="166547" y="301993"/>
                </a:lnTo>
                <a:lnTo>
                  <a:pt x="124244" y="278777"/>
                </a:lnTo>
                <a:close/>
              </a:path>
              <a:path w="214629" h="357505" extrusionOk="0">
                <a:moveTo>
                  <a:pt x="55900" y="68427"/>
                </a:moveTo>
                <a:lnTo>
                  <a:pt x="26276" y="68427"/>
                </a:lnTo>
                <a:lnTo>
                  <a:pt x="166547" y="301993"/>
                </a:lnTo>
                <a:lnTo>
                  <a:pt x="213889" y="301993"/>
                </a:lnTo>
                <a:lnTo>
                  <a:pt x="213722" y="288912"/>
                </a:lnTo>
                <a:lnTo>
                  <a:pt x="188328" y="288912"/>
                </a:lnTo>
                <a:lnTo>
                  <a:pt x="55900" y="68427"/>
                </a:lnTo>
                <a:close/>
              </a:path>
              <a:path w="214629" h="357505" extrusionOk="0">
                <a:moveTo>
                  <a:pt x="207340" y="234721"/>
                </a:moveTo>
                <a:lnTo>
                  <a:pt x="193319" y="234911"/>
                </a:lnTo>
                <a:lnTo>
                  <a:pt x="187705" y="240664"/>
                </a:lnTo>
                <a:lnTo>
                  <a:pt x="188328" y="288912"/>
                </a:lnTo>
                <a:lnTo>
                  <a:pt x="213722" y="288912"/>
                </a:lnTo>
                <a:lnTo>
                  <a:pt x="213106" y="240334"/>
                </a:lnTo>
                <a:lnTo>
                  <a:pt x="207340" y="234721"/>
                </a:lnTo>
                <a:close/>
              </a:path>
              <a:path w="214629" h="357505" extrusionOk="0">
                <a:moveTo>
                  <a:pt x="0" y="0"/>
                </a:moveTo>
                <a:lnTo>
                  <a:pt x="1485" y="116992"/>
                </a:lnTo>
                <a:lnTo>
                  <a:pt x="7251" y="122605"/>
                </a:lnTo>
                <a:lnTo>
                  <a:pt x="21272" y="122427"/>
                </a:lnTo>
                <a:lnTo>
                  <a:pt x="26885" y="116674"/>
                </a:lnTo>
                <a:lnTo>
                  <a:pt x="26276" y="68427"/>
                </a:lnTo>
                <a:lnTo>
                  <a:pt x="55900" y="68427"/>
                </a:lnTo>
                <a:lnTo>
                  <a:pt x="48044" y="55346"/>
                </a:lnTo>
                <a:lnTo>
                  <a:pt x="100865" y="55346"/>
                </a:lnTo>
                <a:lnTo>
                  <a:pt x="0" y="0"/>
                </a:lnTo>
                <a:close/>
              </a:path>
              <a:path w="214629" h="357505" extrusionOk="0">
                <a:moveTo>
                  <a:pt x="100865" y="55346"/>
                </a:moveTo>
                <a:lnTo>
                  <a:pt x="48044" y="55346"/>
                </a:lnTo>
                <a:lnTo>
                  <a:pt x="90347" y="78562"/>
                </a:lnTo>
                <a:lnTo>
                  <a:pt x="98069" y="76314"/>
                </a:lnTo>
                <a:lnTo>
                  <a:pt x="104825" y="64007"/>
                </a:lnTo>
                <a:lnTo>
                  <a:pt x="102577" y="56286"/>
                </a:lnTo>
                <a:lnTo>
                  <a:pt x="100865" y="5534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6" name="Google Shape;1106;p37"/>
          <p:cNvSpPr/>
          <p:nvPr/>
        </p:nvSpPr>
        <p:spPr>
          <a:xfrm>
            <a:off x="5977406" y="3071861"/>
            <a:ext cx="277495" cy="234315"/>
          </a:xfrm>
          <a:custGeom>
            <a:avLst/>
            <a:gdLst/>
            <a:ahLst/>
            <a:cxnLst/>
            <a:rect l="l" t="t" r="r" b="b"/>
            <a:pathLst>
              <a:path w="277495" h="234314" extrusionOk="0">
                <a:moveTo>
                  <a:pt x="46481" y="120078"/>
                </a:moveTo>
                <a:lnTo>
                  <a:pt x="39217" y="123532"/>
                </a:lnTo>
                <a:lnTo>
                  <a:pt x="0" y="233768"/>
                </a:lnTo>
                <a:lnTo>
                  <a:pt x="115252" y="213639"/>
                </a:lnTo>
                <a:lnTo>
                  <a:pt x="119875" y="207060"/>
                </a:lnTo>
                <a:lnTo>
                  <a:pt x="118103" y="196913"/>
                </a:lnTo>
                <a:lnTo>
                  <a:pt x="63347" y="196913"/>
                </a:lnTo>
                <a:lnTo>
                  <a:pt x="86345" y="177507"/>
                </a:lnTo>
                <a:lnTo>
                  <a:pt x="46964" y="177507"/>
                </a:lnTo>
                <a:lnTo>
                  <a:pt x="63144" y="132041"/>
                </a:lnTo>
                <a:lnTo>
                  <a:pt x="59689" y="124777"/>
                </a:lnTo>
                <a:lnTo>
                  <a:pt x="46481" y="120078"/>
                </a:lnTo>
                <a:close/>
              </a:path>
              <a:path w="277495" h="234314" extrusionOk="0">
                <a:moveTo>
                  <a:pt x="110883" y="188620"/>
                </a:moveTo>
                <a:lnTo>
                  <a:pt x="63347" y="196913"/>
                </a:lnTo>
                <a:lnTo>
                  <a:pt x="118103" y="196913"/>
                </a:lnTo>
                <a:lnTo>
                  <a:pt x="117462" y="193243"/>
                </a:lnTo>
                <a:lnTo>
                  <a:pt x="110883" y="188620"/>
                </a:lnTo>
                <a:close/>
              </a:path>
              <a:path w="277495" h="234314" extrusionOk="0">
                <a:moveTo>
                  <a:pt x="263905" y="36842"/>
                </a:moveTo>
                <a:lnTo>
                  <a:pt x="213652" y="36842"/>
                </a:lnTo>
                <a:lnTo>
                  <a:pt x="46964" y="177507"/>
                </a:lnTo>
                <a:lnTo>
                  <a:pt x="86345" y="177507"/>
                </a:lnTo>
                <a:lnTo>
                  <a:pt x="230035" y="56260"/>
                </a:lnTo>
                <a:lnTo>
                  <a:pt x="256996" y="56260"/>
                </a:lnTo>
                <a:lnTo>
                  <a:pt x="263905" y="36842"/>
                </a:lnTo>
                <a:close/>
              </a:path>
              <a:path w="277495" h="234314" extrusionOk="0">
                <a:moveTo>
                  <a:pt x="256996" y="56260"/>
                </a:moveTo>
                <a:lnTo>
                  <a:pt x="230035" y="56260"/>
                </a:lnTo>
                <a:lnTo>
                  <a:pt x="213855" y="101726"/>
                </a:lnTo>
                <a:lnTo>
                  <a:pt x="217309" y="108991"/>
                </a:lnTo>
                <a:lnTo>
                  <a:pt x="230530" y="113690"/>
                </a:lnTo>
                <a:lnTo>
                  <a:pt x="237794" y="110235"/>
                </a:lnTo>
                <a:lnTo>
                  <a:pt x="256996" y="56260"/>
                </a:lnTo>
                <a:close/>
              </a:path>
              <a:path w="277495" h="234314" extrusionOk="0">
                <a:moveTo>
                  <a:pt x="277012" y="0"/>
                </a:moveTo>
                <a:lnTo>
                  <a:pt x="161747" y="20129"/>
                </a:lnTo>
                <a:lnTo>
                  <a:pt x="157124" y="26708"/>
                </a:lnTo>
                <a:lnTo>
                  <a:pt x="159537" y="40525"/>
                </a:lnTo>
                <a:lnTo>
                  <a:pt x="166115" y="45148"/>
                </a:lnTo>
                <a:lnTo>
                  <a:pt x="213652" y="36842"/>
                </a:lnTo>
                <a:lnTo>
                  <a:pt x="263905" y="36842"/>
                </a:lnTo>
                <a:lnTo>
                  <a:pt x="277012"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7" name="Google Shape;1107;p37"/>
          <p:cNvSpPr/>
          <p:nvPr/>
        </p:nvSpPr>
        <p:spPr>
          <a:xfrm>
            <a:off x="6400443" y="2760584"/>
            <a:ext cx="240029" cy="382905"/>
          </a:xfrm>
          <a:custGeom>
            <a:avLst/>
            <a:gdLst/>
            <a:ahLst/>
            <a:cxnLst/>
            <a:rect l="l" t="t" r="r" b="b"/>
            <a:pathLst>
              <a:path w="240029" h="382905" extrusionOk="0">
                <a:moveTo>
                  <a:pt x="148107" y="305727"/>
                </a:moveTo>
                <a:lnTo>
                  <a:pt x="140436" y="308127"/>
                </a:lnTo>
                <a:lnTo>
                  <a:pt x="133921" y="320560"/>
                </a:lnTo>
                <a:lnTo>
                  <a:pt x="136321" y="328231"/>
                </a:lnTo>
                <a:lnTo>
                  <a:pt x="239979" y="382511"/>
                </a:lnTo>
                <a:lnTo>
                  <a:pt x="238224" y="328117"/>
                </a:lnTo>
                <a:lnTo>
                  <a:pt x="190855" y="328117"/>
                </a:lnTo>
                <a:lnTo>
                  <a:pt x="148107" y="305727"/>
                </a:lnTo>
                <a:close/>
              </a:path>
              <a:path w="240029" h="382905" extrusionOk="0">
                <a:moveTo>
                  <a:pt x="57580" y="67894"/>
                </a:moveTo>
                <a:lnTo>
                  <a:pt x="27597" y="67894"/>
                </a:lnTo>
                <a:lnTo>
                  <a:pt x="190855" y="328117"/>
                </a:lnTo>
                <a:lnTo>
                  <a:pt x="238224" y="328117"/>
                </a:lnTo>
                <a:lnTo>
                  <a:pt x="237789" y="314617"/>
                </a:lnTo>
                <a:lnTo>
                  <a:pt x="212369" y="314617"/>
                </a:lnTo>
                <a:lnTo>
                  <a:pt x="57580" y="67894"/>
                </a:lnTo>
                <a:close/>
              </a:path>
              <a:path w="240029" h="382905" extrusionOk="0">
                <a:moveTo>
                  <a:pt x="230339" y="260070"/>
                </a:moveTo>
                <a:lnTo>
                  <a:pt x="216319" y="260527"/>
                </a:lnTo>
                <a:lnTo>
                  <a:pt x="210819" y="266382"/>
                </a:lnTo>
                <a:lnTo>
                  <a:pt x="212369" y="314617"/>
                </a:lnTo>
                <a:lnTo>
                  <a:pt x="237789" y="314617"/>
                </a:lnTo>
                <a:lnTo>
                  <a:pt x="236207" y="265569"/>
                </a:lnTo>
                <a:lnTo>
                  <a:pt x="230339" y="260070"/>
                </a:lnTo>
                <a:close/>
              </a:path>
              <a:path w="240029" h="382905" extrusionOk="0">
                <a:moveTo>
                  <a:pt x="0" y="0"/>
                </a:moveTo>
                <a:lnTo>
                  <a:pt x="3771" y="116941"/>
                </a:lnTo>
                <a:lnTo>
                  <a:pt x="9639" y="122440"/>
                </a:lnTo>
                <a:lnTo>
                  <a:pt x="23660" y="121983"/>
                </a:lnTo>
                <a:lnTo>
                  <a:pt x="29159" y="116116"/>
                </a:lnTo>
                <a:lnTo>
                  <a:pt x="27597" y="67894"/>
                </a:lnTo>
                <a:lnTo>
                  <a:pt x="57580" y="67894"/>
                </a:lnTo>
                <a:lnTo>
                  <a:pt x="49110" y="54394"/>
                </a:lnTo>
                <a:lnTo>
                  <a:pt x="103680" y="54394"/>
                </a:lnTo>
                <a:lnTo>
                  <a:pt x="0" y="0"/>
                </a:lnTo>
                <a:close/>
              </a:path>
              <a:path w="240029" h="382905" extrusionOk="0">
                <a:moveTo>
                  <a:pt x="103680" y="54394"/>
                </a:moveTo>
                <a:lnTo>
                  <a:pt x="49110" y="54394"/>
                </a:lnTo>
                <a:lnTo>
                  <a:pt x="91859" y="76784"/>
                </a:lnTo>
                <a:lnTo>
                  <a:pt x="99542" y="74383"/>
                </a:lnTo>
                <a:lnTo>
                  <a:pt x="106044" y="61950"/>
                </a:lnTo>
                <a:lnTo>
                  <a:pt x="103680" y="54394"/>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8" name="Google Shape;1108;p37"/>
          <p:cNvSpPr/>
          <p:nvPr/>
        </p:nvSpPr>
        <p:spPr>
          <a:xfrm>
            <a:off x="5977394" y="3109834"/>
            <a:ext cx="663575" cy="229235"/>
          </a:xfrm>
          <a:custGeom>
            <a:avLst/>
            <a:gdLst/>
            <a:ahLst/>
            <a:cxnLst/>
            <a:rect l="l" t="t" r="r" b="b"/>
            <a:pathLst>
              <a:path w="663575" h="229235" extrusionOk="0">
                <a:moveTo>
                  <a:pt x="84112" y="114439"/>
                </a:moveTo>
                <a:lnTo>
                  <a:pt x="0" y="195770"/>
                </a:lnTo>
                <a:lnTo>
                  <a:pt x="112191" y="228955"/>
                </a:lnTo>
                <a:lnTo>
                  <a:pt x="119253" y="225120"/>
                </a:lnTo>
                <a:lnTo>
                  <a:pt x="123240" y="211670"/>
                </a:lnTo>
                <a:lnTo>
                  <a:pt x="119392" y="204597"/>
                </a:lnTo>
                <a:lnTo>
                  <a:pt x="73126" y="190906"/>
                </a:lnTo>
                <a:lnTo>
                  <a:pt x="173727" y="166243"/>
                </a:lnTo>
                <a:lnTo>
                  <a:pt x="67081" y="166243"/>
                </a:lnTo>
                <a:lnTo>
                  <a:pt x="101765" y="132702"/>
                </a:lnTo>
                <a:lnTo>
                  <a:pt x="101904" y="124663"/>
                </a:lnTo>
                <a:lnTo>
                  <a:pt x="92151" y="114579"/>
                </a:lnTo>
                <a:lnTo>
                  <a:pt x="84112" y="114439"/>
                </a:lnTo>
                <a:close/>
              </a:path>
              <a:path w="663575" h="229235" extrusionOk="0">
                <a:moveTo>
                  <a:pt x="550849" y="0"/>
                </a:moveTo>
                <a:lnTo>
                  <a:pt x="543788" y="3848"/>
                </a:lnTo>
                <a:lnTo>
                  <a:pt x="539813" y="17297"/>
                </a:lnTo>
                <a:lnTo>
                  <a:pt x="543648" y="24358"/>
                </a:lnTo>
                <a:lnTo>
                  <a:pt x="589914" y="38049"/>
                </a:lnTo>
                <a:lnTo>
                  <a:pt x="67081" y="166243"/>
                </a:lnTo>
                <a:lnTo>
                  <a:pt x="173727" y="166243"/>
                </a:lnTo>
                <a:lnTo>
                  <a:pt x="595972" y="62725"/>
                </a:lnTo>
                <a:lnTo>
                  <a:pt x="632512" y="62725"/>
                </a:lnTo>
                <a:lnTo>
                  <a:pt x="663054" y="33197"/>
                </a:lnTo>
                <a:lnTo>
                  <a:pt x="550849" y="0"/>
                </a:lnTo>
                <a:close/>
              </a:path>
              <a:path w="663575" h="229235" extrusionOk="0">
                <a:moveTo>
                  <a:pt x="632512" y="62725"/>
                </a:moveTo>
                <a:lnTo>
                  <a:pt x="595972" y="62725"/>
                </a:lnTo>
                <a:lnTo>
                  <a:pt x="561276" y="96266"/>
                </a:lnTo>
                <a:lnTo>
                  <a:pt x="561136" y="104305"/>
                </a:lnTo>
                <a:lnTo>
                  <a:pt x="570890" y="114388"/>
                </a:lnTo>
                <a:lnTo>
                  <a:pt x="578929" y="114528"/>
                </a:lnTo>
                <a:lnTo>
                  <a:pt x="632512" y="62725"/>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09" name="Google Shape;1109;p37"/>
          <p:cNvSpPr/>
          <p:nvPr/>
        </p:nvSpPr>
        <p:spPr>
          <a:xfrm>
            <a:off x="6932548" y="2902875"/>
            <a:ext cx="185572" cy="240220"/>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0" name="Google Shape;1110;p37"/>
          <p:cNvSpPr/>
          <p:nvPr/>
        </p:nvSpPr>
        <p:spPr>
          <a:xfrm>
            <a:off x="6400418" y="2722446"/>
            <a:ext cx="718185" cy="219075"/>
          </a:xfrm>
          <a:custGeom>
            <a:avLst/>
            <a:gdLst/>
            <a:ahLst/>
            <a:cxnLst/>
            <a:rect l="l" t="t" r="r" b="b"/>
            <a:pathLst>
              <a:path w="718184" h="219075" extrusionOk="0">
                <a:moveTo>
                  <a:pt x="198930" y="64668"/>
                </a:moveTo>
                <a:lnTo>
                  <a:pt x="68325" y="64668"/>
                </a:lnTo>
                <a:lnTo>
                  <a:pt x="644448" y="178904"/>
                </a:lnTo>
                <a:lnTo>
                  <a:pt x="598830" y="194652"/>
                </a:lnTo>
                <a:lnTo>
                  <a:pt x="595312" y="201879"/>
                </a:lnTo>
                <a:lnTo>
                  <a:pt x="599884" y="215137"/>
                </a:lnTo>
                <a:lnTo>
                  <a:pt x="607123" y="218655"/>
                </a:lnTo>
                <a:lnTo>
                  <a:pt x="717727" y="180492"/>
                </a:lnTo>
                <a:lnTo>
                  <a:pt x="687739" y="153987"/>
                </a:lnTo>
                <a:lnTo>
                  <a:pt x="649389" y="153987"/>
                </a:lnTo>
                <a:lnTo>
                  <a:pt x="198930" y="64668"/>
                </a:lnTo>
                <a:close/>
              </a:path>
              <a:path w="718184" h="219075" extrusionOk="0">
                <a:moveTo>
                  <a:pt x="630047" y="102997"/>
                </a:moveTo>
                <a:lnTo>
                  <a:pt x="622033" y="103492"/>
                </a:lnTo>
                <a:lnTo>
                  <a:pt x="612736" y="114007"/>
                </a:lnTo>
                <a:lnTo>
                  <a:pt x="613232" y="122034"/>
                </a:lnTo>
                <a:lnTo>
                  <a:pt x="649389" y="153987"/>
                </a:lnTo>
                <a:lnTo>
                  <a:pt x="687739" y="153987"/>
                </a:lnTo>
                <a:lnTo>
                  <a:pt x="630047" y="102997"/>
                </a:lnTo>
                <a:close/>
              </a:path>
              <a:path w="718184" h="219075" extrusionOk="0">
                <a:moveTo>
                  <a:pt x="110591" y="0"/>
                </a:moveTo>
                <a:lnTo>
                  <a:pt x="0" y="38176"/>
                </a:lnTo>
                <a:lnTo>
                  <a:pt x="87668" y="115658"/>
                </a:lnTo>
                <a:lnTo>
                  <a:pt x="95694" y="115163"/>
                </a:lnTo>
                <a:lnTo>
                  <a:pt x="104978" y="104660"/>
                </a:lnTo>
                <a:lnTo>
                  <a:pt x="104482" y="96634"/>
                </a:lnTo>
                <a:lnTo>
                  <a:pt x="68325" y="64668"/>
                </a:lnTo>
                <a:lnTo>
                  <a:pt x="198930" y="64668"/>
                </a:lnTo>
                <a:lnTo>
                  <a:pt x="73266" y="39750"/>
                </a:lnTo>
                <a:lnTo>
                  <a:pt x="118884" y="24015"/>
                </a:lnTo>
                <a:lnTo>
                  <a:pt x="122402" y="16789"/>
                </a:lnTo>
                <a:lnTo>
                  <a:pt x="117830" y="3517"/>
                </a:lnTo>
                <a:lnTo>
                  <a:pt x="11059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1" name="Google Shape;1111;p37"/>
          <p:cNvSpPr/>
          <p:nvPr/>
        </p:nvSpPr>
        <p:spPr>
          <a:xfrm>
            <a:off x="6484733" y="1518511"/>
            <a:ext cx="166954" cy="106286"/>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2" name="Google Shape;1112;p37"/>
          <p:cNvSpPr/>
          <p:nvPr/>
        </p:nvSpPr>
        <p:spPr>
          <a:xfrm>
            <a:off x="5332856" y="2231617"/>
            <a:ext cx="292735" cy="118110"/>
          </a:xfrm>
          <a:custGeom>
            <a:avLst/>
            <a:gdLst/>
            <a:ahLst/>
            <a:cxnLst/>
            <a:rect l="l" t="t" r="r" b="b"/>
            <a:pathLst>
              <a:path w="292735" h="118110" extrusionOk="0">
                <a:moveTo>
                  <a:pt x="101066" y="0"/>
                </a:moveTo>
                <a:lnTo>
                  <a:pt x="0" y="58966"/>
                </a:lnTo>
                <a:lnTo>
                  <a:pt x="101066" y="117919"/>
                </a:lnTo>
                <a:lnTo>
                  <a:pt x="108838" y="115862"/>
                </a:lnTo>
                <a:lnTo>
                  <a:pt x="115912" y="103746"/>
                </a:lnTo>
                <a:lnTo>
                  <a:pt x="113855" y="95973"/>
                </a:lnTo>
                <a:lnTo>
                  <a:pt x="72174" y="71666"/>
                </a:lnTo>
                <a:lnTo>
                  <a:pt x="270526" y="71666"/>
                </a:lnTo>
                <a:lnTo>
                  <a:pt x="292315" y="58953"/>
                </a:lnTo>
                <a:lnTo>
                  <a:pt x="270562" y="46266"/>
                </a:lnTo>
                <a:lnTo>
                  <a:pt x="72174" y="46266"/>
                </a:lnTo>
                <a:lnTo>
                  <a:pt x="113855" y="21945"/>
                </a:lnTo>
                <a:lnTo>
                  <a:pt x="115912" y="14173"/>
                </a:lnTo>
                <a:lnTo>
                  <a:pt x="108838" y="2057"/>
                </a:lnTo>
                <a:lnTo>
                  <a:pt x="101066" y="0"/>
                </a:lnTo>
                <a:close/>
              </a:path>
              <a:path w="292735" h="118110" extrusionOk="0">
                <a:moveTo>
                  <a:pt x="270526" y="71666"/>
                </a:moveTo>
                <a:lnTo>
                  <a:pt x="220141" y="71666"/>
                </a:lnTo>
                <a:lnTo>
                  <a:pt x="178460" y="95973"/>
                </a:lnTo>
                <a:lnTo>
                  <a:pt x="176402" y="103746"/>
                </a:lnTo>
                <a:lnTo>
                  <a:pt x="183476" y="115862"/>
                </a:lnTo>
                <a:lnTo>
                  <a:pt x="191249" y="117919"/>
                </a:lnTo>
                <a:lnTo>
                  <a:pt x="270526" y="71666"/>
                </a:lnTo>
                <a:close/>
              </a:path>
              <a:path w="292735" h="118110" extrusionOk="0">
                <a:moveTo>
                  <a:pt x="190817" y="1396"/>
                </a:moveTo>
                <a:lnTo>
                  <a:pt x="184543" y="3060"/>
                </a:lnTo>
                <a:lnTo>
                  <a:pt x="181711" y="5079"/>
                </a:lnTo>
                <a:lnTo>
                  <a:pt x="176402" y="14173"/>
                </a:lnTo>
                <a:lnTo>
                  <a:pt x="178460" y="21945"/>
                </a:lnTo>
                <a:lnTo>
                  <a:pt x="220141" y="46266"/>
                </a:lnTo>
                <a:lnTo>
                  <a:pt x="270562" y="46266"/>
                </a:lnTo>
                <a:lnTo>
                  <a:pt x="194284" y="1777"/>
                </a:lnTo>
                <a:lnTo>
                  <a:pt x="190817" y="139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3" name="Google Shape;1113;p37"/>
          <p:cNvSpPr/>
          <p:nvPr/>
        </p:nvSpPr>
        <p:spPr>
          <a:xfrm>
            <a:off x="6943787" y="1479027"/>
            <a:ext cx="417830" cy="151765"/>
          </a:xfrm>
          <a:custGeom>
            <a:avLst/>
            <a:gdLst/>
            <a:ahLst/>
            <a:cxnLst/>
            <a:rect l="l" t="t" r="r" b="b"/>
            <a:pathLst>
              <a:path w="417829" h="151765" extrusionOk="0">
                <a:moveTo>
                  <a:pt x="229652" y="66166"/>
                </a:moveTo>
                <a:lnTo>
                  <a:pt x="69253" y="66166"/>
                </a:lnTo>
                <a:lnTo>
                  <a:pt x="344055" y="110236"/>
                </a:lnTo>
                <a:lnTo>
                  <a:pt x="299059" y="127647"/>
                </a:lnTo>
                <a:lnTo>
                  <a:pt x="295808" y="135000"/>
                </a:lnTo>
                <a:lnTo>
                  <a:pt x="300863" y="148081"/>
                </a:lnTo>
                <a:lnTo>
                  <a:pt x="308216" y="151333"/>
                </a:lnTo>
                <a:lnTo>
                  <a:pt x="417347" y="109118"/>
                </a:lnTo>
                <a:lnTo>
                  <a:pt x="388132" y="85153"/>
                </a:lnTo>
                <a:lnTo>
                  <a:pt x="348081" y="85153"/>
                </a:lnTo>
                <a:lnTo>
                  <a:pt x="229652" y="66166"/>
                </a:lnTo>
                <a:close/>
              </a:path>
              <a:path w="417829" h="151765" extrusionOk="0">
                <a:moveTo>
                  <a:pt x="109118" y="0"/>
                </a:moveTo>
                <a:lnTo>
                  <a:pt x="0" y="42202"/>
                </a:lnTo>
                <a:lnTo>
                  <a:pt x="90449" y="116408"/>
                </a:lnTo>
                <a:lnTo>
                  <a:pt x="98463" y="115620"/>
                </a:lnTo>
                <a:lnTo>
                  <a:pt x="107353" y="104775"/>
                </a:lnTo>
                <a:lnTo>
                  <a:pt x="106565" y="96774"/>
                </a:lnTo>
                <a:lnTo>
                  <a:pt x="69253" y="66166"/>
                </a:lnTo>
                <a:lnTo>
                  <a:pt x="229652" y="66166"/>
                </a:lnTo>
                <a:lnTo>
                  <a:pt x="73278" y="41097"/>
                </a:lnTo>
                <a:lnTo>
                  <a:pt x="118287" y="23685"/>
                </a:lnTo>
                <a:lnTo>
                  <a:pt x="121539" y="16332"/>
                </a:lnTo>
                <a:lnTo>
                  <a:pt x="116471" y="3238"/>
                </a:lnTo>
                <a:lnTo>
                  <a:pt x="109118" y="0"/>
                </a:lnTo>
                <a:close/>
              </a:path>
              <a:path w="417829" h="151765" extrusionOk="0">
                <a:moveTo>
                  <a:pt x="326885" y="34912"/>
                </a:moveTo>
                <a:lnTo>
                  <a:pt x="318884" y="35699"/>
                </a:lnTo>
                <a:lnTo>
                  <a:pt x="309981" y="46545"/>
                </a:lnTo>
                <a:lnTo>
                  <a:pt x="310781" y="54546"/>
                </a:lnTo>
                <a:lnTo>
                  <a:pt x="348081" y="85153"/>
                </a:lnTo>
                <a:lnTo>
                  <a:pt x="388132" y="85153"/>
                </a:lnTo>
                <a:lnTo>
                  <a:pt x="326885" y="3491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4" name="Google Shape;1114;p37"/>
          <p:cNvSpPr/>
          <p:nvPr/>
        </p:nvSpPr>
        <p:spPr>
          <a:xfrm>
            <a:off x="7653222" y="1558605"/>
            <a:ext cx="285750" cy="139065"/>
          </a:xfrm>
          <a:custGeom>
            <a:avLst/>
            <a:gdLst/>
            <a:ahLst/>
            <a:cxnLst/>
            <a:rect l="l" t="t" r="r" b="b"/>
            <a:pathLst>
              <a:path w="285750" h="139065" extrusionOk="0">
                <a:moveTo>
                  <a:pt x="160287" y="61213"/>
                </a:moveTo>
                <a:lnTo>
                  <a:pt x="66078" y="61213"/>
                </a:lnTo>
                <a:lnTo>
                  <a:pt x="212547" y="102222"/>
                </a:lnTo>
                <a:lnTo>
                  <a:pt x="165849" y="114388"/>
                </a:lnTo>
                <a:lnTo>
                  <a:pt x="161785" y="121323"/>
                </a:lnTo>
                <a:lnTo>
                  <a:pt x="165328" y="134899"/>
                </a:lnTo>
                <a:lnTo>
                  <a:pt x="172262" y="138976"/>
                </a:lnTo>
                <a:lnTo>
                  <a:pt x="285483" y="109448"/>
                </a:lnTo>
                <a:lnTo>
                  <a:pt x="254773" y="77762"/>
                </a:lnTo>
                <a:lnTo>
                  <a:pt x="219392" y="77762"/>
                </a:lnTo>
                <a:lnTo>
                  <a:pt x="160287" y="61213"/>
                </a:lnTo>
                <a:close/>
              </a:path>
              <a:path w="285750" h="139065" extrusionOk="0">
                <a:moveTo>
                  <a:pt x="113207" y="0"/>
                </a:moveTo>
                <a:lnTo>
                  <a:pt x="0" y="29514"/>
                </a:lnTo>
                <a:lnTo>
                  <a:pt x="81419" y="113537"/>
                </a:lnTo>
                <a:lnTo>
                  <a:pt x="89458" y="113664"/>
                </a:lnTo>
                <a:lnTo>
                  <a:pt x="99542" y="103898"/>
                </a:lnTo>
                <a:lnTo>
                  <a:pt x="99656" y="95859"/>
                </a:lnTo>
                <a:lnTo>
                  <a:pt x="66078" y="61213"/>
                </a:lnTo>
                <a:lnTo>
                  <a:pt x="160287" y="61213"/>
                </a:lnTo>
                <a:lnTo>
                  <a:pt x="72923" y="36753"/>
                </a:lnTo>
                <a:lnTo>
                  <a:pt x="119621" y="24574"/>
                </a:lnTo>
                <a:lnTo>
                  <a:pt x="123685" y="17640"/>
                </a:lnTo>
                <a:lnTo>
                  <a:pt x="120154" y="4063"/>
                </a:lnTo>
                <a:lnTo>
                  <a:pt x="113207" y="0"/>
                </a:lnTo>
                <a:close/>
              </a:path>
              <a:path w="285750" h="139065" extrusionOk="0">
                <a:moveTo>
                  <a:pt x="196011" y="25298"/>
                </a:moveTo>
                <a:lnTo>
                  <a:pt x="185940" y="35064"/>
                </a:lnTo>
                <a:lnTo>
                  <a:pt x="185813" y="43103"/>
                </a:lnTo>
                <a:lnTo>
                  <a:pt x="219392" y="77762"/>
                </a:lnTo>
                <a:lnTo>
                  <a:pt x="254773" y="77762"/>
                </a:lnTo>
                <a:lnTo>
                  <a:pt x="204050" y="25425"/>
                </a:lnTo>
                <a:lnTo>
                  <a:pt x="196011" y="25298"/>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5" name="Google Shape;1115;p37"/>
          <p:cNvSpPr/>
          <p:nvPr/>
        </p:nvSpPr>
        <p:spPr>
          <a:xfrm>
            <a:off x="7975268" y="1979255"/>
            <a:ext cx="142240" cy="306705"/>
          </a:xfrm>
          <a:custGeom>
            <a:avLst/>
            <a:gdLst/>
            <a:ahLst/>
            <a:cxnLst/>
            <a:rect l="l" t="t" r="r" b="b"/>
            <a:pathLst>
              <a:path w="142240" h="306705" extrusionOk="0">
                <a:moveTo>
                  <a:pt x="17348" y="182956"/>
                </a:moveTo>
                <a:lnTo>
                  <a:pt x="3873" y="186855"/>
                </a:lnTo>
                <a:lnTo>
                  <a:pt x="0" y="193903"/>
                </a:lnTo>
                <a:lnTo>
                  <a:pt x="32550" y="306285"/>
                </a:lnTo>
                <a:lnTo>
                  <a:pt x="97983" y="239369"/>
                </a:lnTo>
                <a:lnTo>
                  <a:pt x="62458" y="239369"/>
                </a:lnTo>
                <a:lnTo>
                  <a:pt x="64011" y="233184"/>
                </a:lnTo>
                <a:lnTo>
                  <a:pt x="37820" y="233184"/>
                </a:lnTo>
                <a:lnTo>
                  <a:pt x="24396" y="186829"/>
                </a:lnTo>
                <a:lnTo>
                  <a:pt x="17348" y="182956"/>
                </a:lnTo>
                <a:close/>
              </a:path>
              <a:path w="142240" h="306705" extrusionOk="0">
                <a:moveTo>
                  <a:pt x="104228" y="204774"/>
                </a:moveTo>
                <a:lnTo>
                  <a:pt x="96189" y="204863"/>
                </a:lnTo>
                <a:lnTo>
                  <a:pt x="62458" y="239369"/>
                </a:lnTo>
                <a:lnTo>
                  <a:pt x="97983" y="239369"/>
                </a:lnTo>
                <a:lnTo>
                  <a:pt x="114350" y="222631"/>
                </a:lnTo>
                <a:lnTo>
                  <a:pt x="114261" y="214591"/>
                </a:lnTo>
                <a:lnTo>
                  <a:pt x="104228" y="204774"/>
                </a:lnTo>
                <a:close/>
              </a:path>
              <a:path w="142240" h="306705" extrusionOk="0">
                <a:moveTo>
                  <a:pt x="128872" y="66903"/>
                </a:moveTo>
                <a:lnTo>
                  <a:pt x="79590" y="66903"/>
                </a:lnTo>
                <a:lnTo>
                  <a:pt x="37820" y="233184"/>
                </a:lnTo>
                <a:lnTo>
                  <a:pt x="64011" y="233184"/>
                </a:lnTo>
                <a:lnTo>
                  <a:pt x="104216" y="73101"/>
                </a:lnTo>
                <a:lnTo>
                  <a:pt x="130667" y="73101"/>
                </a:lnTo>
                <a:lnTo>
                  <a:pt x="128872" y="66903"/>
                </a:lnTo>
                <a:close/>
              </a:path>
              <a:path w="142240" h="306705" extrusionOk="0">
                <a:moveTo>
                  <a:pt x="130667" y="73101"/>
                </a:moveTo>
                <a:lnTo>
                  <a:pt x="104216" y="73101"/>
                </a:lnTo>
                <a:lnTo>
                  <a:pt x="117652" y="119443"/>
                </a:lnTo>
                <a:lnTo>
                  <a:pt x="124688" y="123329"/>
                </a:lnTo>
                <a:lnTo>
                  <a:pt x="138163" y="119418"/>
                </a:lnTo>
                <a:lnTo>
                  <a:pt x="142049" y="112382"/>
                </a:lnTo>
                <a:lnTo>
                  <a:pt x="130667" y="73101"/>
                </a:lnTo>
                <a:close/>
              </a:path>
              <a:path w="142240" h="306705" extrusionOk="0">
                <a:moveTo>
                  <a:pt x="109486" y="0"/>
                </a:moveTo>
                <a:lnTo>
                  <a:pt x="27685" y="83654"/>
                </a:lnTo>
                <a:lnTo>
                  <a:pt x="27774" y="91694"/>
                </a:lnTo>
                <a:lnTo>
                  <a:pt x="37807" y="101498"/>
                </a:lnTo>
                <a:lnTo>
                  <a:pt x="45847" y="101409"/>
                </a:lnTo>
                <a:lnTo>
                  <a:pt x="79590" y="66903"/>
                </a:lnTo>
                <a:lnTo>
                  <a:pt x="128872" y="66903"/>
                </a:lnTo>
                <a:lnTo>
                  <a:pt x="10948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6" name="Google Shape;1116;p37"/>
          <p:cNvSpPr/>
          <p:nvPr/>
        </p:nvSpPr>
        <p:spPr>
          <a:xfrm>
            <a:off x="7503286" y="1899359"/>
            <a:ext cx="216535" cy="386715"/>
          </a:xfrm>
          <a:custGeom>
            <a:avLst/>
            <a:gdLst/>
            <a:ahLst/>
            <a:cxnLst/>
            <a:rect l="l" t="t" r="r" b="b"/>
            <a:pathLst>
              <a:path w="216534" h="386714" extrusionOk="0">
                <a:moveTo>
                  <a:pt x="125704" y="303568"/>
                </a:moveTo>
                <a:lnTo>
                  <a:pt x="117894" y="305460"/>
                </a:lnTo>
                <a:lnTo>
                  <a:pt x="110591" y="317436"/>
                </a:lnTo>
                <a:lnTo>
                  <a:pt x="112483" y="325247"/>
                </a:lnTo>
                <a:lnTo>
                  <a:pt x="212369" y="386168"/>
                </a:lnTo>
                <a:lnTo>
                  <a:pt x="214267" y="328688"/>
                </a:lnTo>
                <a:lnTo>
                  <a:pt x="166903" y="328688"/>
                </a:lnTo>
                <a:lnTo>
                  <a:pt x="125704" y="303568"/>
                </a:lnTo>
                <a:close/>
              </a:path>
              <a:path w="216534" h="386714" extrusionOk="0">
                <a:moveTo>
                  <a:pt x="55841" y="69545"/>
                </a:moveTo>
                <a:lnTo>
                  <a:pt x="26974" y="69545"/>
                </a:lnTo>
                <a:lnTo>
                  <a:pt x="166903" y="328688"/>
                </a:lnTo>
                <a:lnTo>
                  <a:pt x="214267" y="328688"/>
                </a:lnTo>
                <a:lnTo>
                  <a:pt x="214665" y="316623"/>
                </a:lnTo>
                <a:lnTo>
                  <a:pt x="189255" y="316623"/>
                </a:lnTo>
                <a:lnTo>
                  <a:pt x="55841" y="69545"/>
                </a:lnTo>
                <a:close/>
              </a:path>
              <a:path w="216534" h="386714" extrusionOk="0">
                <a:moveTo>
                  <a:pt x="196710" y="262902"/>
                </a:moveTo>
                <a:lnTo>
                  <a:pt x="190842" y="268401"/>
                </a:lnTo>
                <a:lnTo>
                  <a:pt x="189255" y="316623"/>
                </a:lnTo>
                <a:lnTo>
                  <a:pt x="214665" y="316623"/>
                </a:lnTo>
                <a:lnTo>
                  <a:pt x="216230" y="269227"/>
                </a:lnTo>
                <a:lnTo>
                  <a:pt x="210731" y="263359"/>
                </a:lnTo>
                <a:lnTo>
                  <a:pt x="196710" y="262902"/>
                </a:lnTo>
                <a:close/>
              </a:path>
              <a:path w="216534" h="386714" extrusionOk="0">
                <a:moveTo>
                  <a:pt x="3860" y="0"/>
                </a:moveTo>
                <a:lnTo>
                  <a:pt x="0" y="116941"/>
                </a:lnTo>
                <a:lnTo>
                  <a:pt x="5499" y="122809"/>
                </a:lnTo>
                <a:lnTo>
                  <a:pt x="19519" y="123266"/>
                </a:lnTo>
                <a:lnTo>
                  <a:pt x="25387" y="117779"/>
                </a:lnTo>
                <a:lnTo>
                  <a:pt x="26974" y="69545"/>
                </a:lnTo>
                <a:lnTo>
                  <a:pt x="55841" y="69545"/>
                </a:lnTo>
                <a:lnTo>
                  <a:pt x="49326" y="57480"/>
                </a:lnTo>
                <a:lnTo>
                  <a:pt x="98103" y="57480"/>
                </a:lnTo>
                <a:lnTo>
                  <a:pt x="3860" y="0"/>
                </a:lnTo>
                <a:close/>
              </a:path>
              <a:path w="216534" h="386714" extrusionOk="0">
                <a:moveTo>
                  <a:pt x="98103" y="57480"/>
                </a:moveTo>
                <a:lnTo>
                  <a:pt x="49326" y="57480"/>
                </a:lnTo>
                <a:lnTo>
                  <a:pt x="90525" y="82600"/>
                </a:lnTo>
                <a:lnTo>
                  <a:pt x="98348" y="80708"/>
                </a:lnTo>
                <a:lnTo>
                  <a:pt x="105651" y="68732"/>
                </a:lnTo>
                <a:lnTo>
                  <a:pt x="103746" y="60921"/>
                </a:lnTo>
                <a:lnTo>
                  <a:pt x="98103" y="5748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7" name="Google Shape;1117;p37"/>
          <p:cNvSpPr/>
          <p:nvPr/>
        </p:nvSpPr>
        <p:spPr>
          <a:xfrm>
            <a:off x="7283665" y="1853245"/>
            <a:ext cx="223570" cy="118262"/>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8" name="Google Shape;1118;p37"/>
          <p:cNvSpPr/>
          <p:nvPr/>
        </p:nvSpPr>
        <p:spPr>
          <a:xfrm>
            <a:off x="6832650" y="2290519"/>
            <a:ext cx="298450" cy="612775"/>
          </a:xfrm>
          <a:custGeom>
            <a:avLst/>
            <a:gdLst/>
            <a:ahLst/>
            <a:cxnLst/>
            <a:rect l="l" t="t" r="r" b="b"/>
            <a:pathLst>
              <a:path w="298450" h="612775" extrusionOk="0">
                <a:moveTo>
                  <a:pt x="205320" y="523494"/>
                </a:moveTo>
                <a:lnTo>
                  <a:pt x="197396" y="524789"/>
                </a:lnTo>
                <a:lnTo>
                  <a:pt x="189191" y="536168"/>
                </a:lnTo>
                <a:lnTo>
                  <a:pt x="190487" y="544106"/>
                </a:lnTo>
                <a:lnTo>
                  <a:pt x="285457" y="612457"/>
                </a:lnTo>
                <a:lnTo>
                  <a:pt x="292120" y="551688"/>
                </a:lnTo>
                <a:lnTo>
                  <a:pt x="244487" y="551688"/>
                </a:lnTo>
                <a:lnTo>
                  <a:pt x="205320" y="523494"/>
                </a:lnTo>
                <a:close/>
              </a:path>
              <a:path w="298450" h="612775" extrusionOk="0">
                <a:moveTo>
                  <a:pt x="58318" y="71107"/>
                </a:moveTo>
                <a:lnTo>
                  <a:pt x="30518" y="71107"/>
                </a:lnTo>
                <a:lnTo>
                  <a:pt x="244487" y="551688"/>
                </a:lnTo>
                <a:lnTo>
                  <a:pt x="292120" y="551688"/>
                </a:lnTo>
                <a:lnTo>
                  <a:pt x="293253" y="541350"/>
                </a:lnTo>
                <a:lnTo>
                  <a:pt x="267690" y="541350"/>
                </a:lnTo>
                <a:lnTo>
                  <a:pt x="58318" y="71107"/>
                </a:lnTo>
                <a:close/>
              </a:path>
              <a:path w="298450" h="612775" extrusionOk="0">
                <a:moveTo>
                  <a:pt x="279222" y="488353"/>
                </a:moveTo>
                <a:lnTo>
                  <a:pt x="272961" y="493382"/>
                </a:lnTo>
                <a:lnTo>
                  <a:pt x="267690" y="541350"/>
                </a:lnTo>
                <a:lnTo>
                  <a:pt x="293253" y="541350"/>
                </a:lnTo>
                <a:lnTo>
                  <a:pt x="298208" y="496150"/>
                </a:lnTo>
                <a:lnTo>
                  <a:pt x="293166" y="489877"/>
                </a:lnTo>
                <a:lnTo>
                  <a:pt x="279222" y="488353"/>
                </a:lnTo>
                <a:close/>
              </a:path>
              <a:path w="298450" h="612775" extrusionOk="0">
                <a:moveTo>
                  <a:pt x="12750" y="0"/>
                </a:moveTo>
                <a:lnTo>
                  <a:pt x="0" y="116306"/>
                </a:lnTo>
                <a:lnTo>
                  <a:pt x="5041" y="122580"/>
                </a:lnTo>
                <a:lnTo>
                  <a:pt x="18986" y="124104"/>
                </a:lnTo>
                <a:lnTo>
                  <a:pt x="25260" y="119075"/>
                </a:lnTo>
                <a:lnTo>
                  <a:pt x="30518" y="71107"/>
                </a:lnTo>
                <a:lnTo>
                  <a:pt x="58318" y="71107"/>
                </a:lnTo>
                <a:lnTo>
                  <a:pt x="53721" y="60782"/>
                </a:lnTo>
                <a:lnTo>
                  <a:pt x="97204" y="60782"/>
                </a:lnTo>
                <a:lnTo>
                  <a:pt x="12750" y="0"/>
                </a:lnTo>
                <a:close/>
              </a:path>
              <a:path w="298450" h="612775" extrusionOk="0">
                <a:moveTo>
                  <a:pt x="97204" y="60782"/>
                </a:moveTo>
                <a:lnTo>
                  <a:pt x="53721" y="60782"/>
                </a:lnTo>
                <a:lnTo>
                  <a:pt x="92875" y="88963"/>
                </a:lnTo>
                <a:lnTo>
                  <a:pt x="100812" y="87668"/>
                </a:lnTo>
                <a:lnTo>
                  <a:pt x="109016" y="76288"/>
                </a:lnTo>
                <a:lnTo>
                  <a:pt x="107721" y="68351"/>
                </a:lnTo>
                <a:lnTo>
                  <a:pt x="97204" y="6078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19" name="Google Shape;1119;p37"/>
          <p:cNvSpPr/>
          <p:nvPr/>
        </p:nvSpPr>
        <p:spPr>
          <a:xfrm>
            <a:off x="6897178" y="1521179"/>
            <a:ext cx="141605" cy="403225"/>
          </a:xfrm>
          <a:custGeom>
            <a:avLst/>
            <a:gdLst/>
            <a:ahLst/>
            <a:cxnLst/>
            <a:rect l="l" t="t" r="r" b="b"/>
            <a:pathLst>
              <a:path w="141604" h="403225" extrusionOk="0">
                <a:moveTo>
                  <a:pt x="36245" y="292950"/>
                </a:moveTo>
                <a:lnTo>
                  <a:pt x="25044" y="301396"/>
                </a:lnTo>
                <a:lnTo>
                  <a:pt x="23926" y="309359"/>
                </a:lnTo>
                <a:lnTo>
                  <a:pt x="94360" y="402780"/>
                </a:lnTo>
                <a:lnTo>
                  <a:pt x="124882" y="332600"/>
                </a:lnTo>
                <a:lnTo>
                  <a:pt x="73253" y="332600"/>
                </a:lnTo>
                <a:lnTo>
                  <a:pt x="44208" y="294068"/>
                </a:lnTo>
                <a:lnTo>
                  <a:pt x="36245" y="292950"/>
                </a:lnTo>
                <a:close/>
              </a:path>
              <a:path w="141604" h="403225" extrusionOk="0">
                <a:moveTo>
                  <a:pt x="68107" y="73177"/>
                </a:moveTo>
                <a:lnTo>
                  <a:pt x="42532" y="73177"/>
                </a:lnTo>
                <a:lnTo>
                  <a:pt x="73253" y="332600"/>
                </a:lnTo>
                <a:lnTo>
                  <a:pt x="124882" y="332600"/>
                </a:lnTo>
                <a:lnTo>
                  <a:pt x="126180" y="329615"/>
                </a:lnTo>
                <a:lnTo>
                  <a:pt x="98475" y="329615"/>
                </a:lnTo>
                <a:lnTo>
                  <a:pt x="68107" y="73177"/>
                </a:lnTo>
                <a:close/>
              </a:path>
              <a:path w="141604" h="403225" extrusionOk="0">
                <a:moveTo>
                  <a:pt x="125209" y="282409"/>
                </a:moveTo>
                <a:lnTo>
                  <a:pt x="117728" y="285356"/>
                </a:lnTo>
                <a:lnTo>
                  <a:pt x="98475" y="329615"/>
                </a:lnTo>
                <a:lnTo>
                  <a:pt x="126180" y="329615"/>
                </a:lnTo>
                <a:lnTo>
                  <a:pt x="141020" y="295490"/>
                </a:lnTo>
                <a:lnTo>
                  <a:pt x="138074" y="288010"/>
                </a:lnTo>
                <a:lnTo>
                  <a:pt x="125209" y="282409"/>
                </a:lnTo>
                <a:close/>
              </a:path>
              <a:path w="141604" h="403225" extrusionOk="0">
                <a:moveTo>
                  <a:pt x="46659" y="0"/>
                </a:moveTo>
                <a:lnTo>
                  <a:pt x="0" y="107302"/>
                </a:lnTo>
                <a:lnTo>
                  <a:pt x="2946" y="114782"/>
                </a:lnTo>
                <a:lnTo>
                  <a:pt x="15811" y="120370"/>
                </a:lnTo>
                <a:lnTo>
                  <a:pt x="23291" y="117424"/>
                </a:lnTo>
                <a:lnTo>
                  <a:pt x="42532" y="73177"/>
                </a:lnTo>
                <a:lnTo>
                  <a:pt x="68107" y="73177"/>
                </a:lnTo>
                <a:lnTo>
                  <a:pt x="67754" y="70192"/>
                </a:lnTo>
                <a:lnTo>
                  <a:pt x="99574" y="70192"/>
                </a:lnTo>
                <a:lnTo>
                  <a:pt x="46659" y="0"/>
                </a:lnTo>
                <a:close/>
              </a:path>
              <a:path w="141604" h="403225" extrusionOk="0">
                <a:moveTo>
                  <a:pt x="99574" y="70192"/>
                </a:moveTo>
                <a:lnTo>
                  <a:pt x="67754" y="70192"/>
                </a:lnTo>
                <a:lnTo>
                  <a:pt x="96812" y="108724"/>
                </a:lnTo>
                <a:lnTo>
                  <a:pt x="104775" y="109842"/>
                </a:lnTo>
                <a:lnTo>
                  <a:pt x="115976" y="101396"/>
                </a:lnTo>
                <a:lnTo>
                  <a:pt x="117094" y="93433"/>
                </a:lnTo>
                <a:lnTo>
                  <a:pt x="99574" y="7019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0" name="Google Shape;1120;p37"/>
          <p:cNvSpPr/>
          <p:nvPr/>
        </p:nvSpPr>
        <p:spPr>
          <a:xfrm>
            <a:off x="6749567" y="1832455"/>
            <a:ext cx="144145" cy="458470"/>
          </a:xfrm>
          <a:custGeom>
            <a:avLst/>
            <a:gdLst/>
            <a:ahLst/>
            <a:cxnLst/>
            <a:rect l="l" t="t" r="r" b="b"/>
            <a:pathLst>
              <a:path w="144145" h="458469" extrusionOk="0">
                <a:moveTo>
                  <a:pt x="39319" y="347535"/>
                </a:moveTo>
                <a:lnTo>
                  <a:pt x="27990" y="355815"/>
                </a:lnTo>
                <a:lnTo>
                  <a:pt x="26771" y="363766"/>
                </a:lnTo>
                <a:lnTo>
                  <a:pt x="95859" y="458177"/>
                </a:lnTo>
                <a:lnTo>
                  <a:pt x="127704" y="387705"/>
                </a:lnTo>
                <a:lnTo>
                  <a:pt x="75755" y="387705"/>
                </a:lnTo>
                <a:lnTo>
                  <a:pt x="47256" y="348754"/>
                </a:lnTo>
                <a:lnTo>
                  <a:pt x="39319" y="347535"/>
                </a:lnTo>
                <a:close/>
              </a:path>
              <a:path w="144145" h="458469" extrusionOk="0">
                <a:moveTo>
                  <a:pt x="68548" y="73101"/>
                </a:moveTo>
                <a:lnTo>
                  <a:pt x="43014" y="73101"/>
                </a:lnTo>
                <a:lnTo>
                  <a:pt x="75755" y="387705"/>
                </a:lnTo>
                <a:lnTo>
                  <a:pt x="127704" y="387705"/>
                </a:lnTo>
                <a:lnTo>
                  <a:pt x="128892" y="385076"/>
                </a:lnTo>
                <a:lnTo>
                  <a:pt x="101028" y="385076"/>
                </a:lnTo>
                <a:lnTo>
                  <a:pt x="68548" y="73101"/>
                </a:lnTo>
                <a:close/>
              </a:path>
              <a:path w="144145" h="458469" extrusionOk="0">
                <a:moveTo>
                  <a:pt x="128409" y="338251"/>
                </a:moveTo>
                <a:lnTo>
                  <a:pt x="120891" y="341096"/>
                </a:lnTo>
                <a:lnTo>
                  <a:pt x="101028" y="385076"/>
                </a:lnTo>
                <a:lnTo>
                  <a:pt x="128892" y="385076"/>
                </a:lnTo>
                <a:lnTo>
                  <a:pt x="144043" y="351548"/>
                </a:lnTo>
                <a:lnTo>
                  <a:pt x="141198" y="344030"/>
                </a:lnTo>
                <a:lnTo>
                  <a:pt x="128409" y="338251"/>
                </a:lnTo>
                <a:close/>
              </a:path>
              <a:path w="144145" h="458469" extrusionOk="0">
                <a:moveTo>
                  <a:pt x="48171" y="0"/>
                </a:moveTo>
                <a:lnTo>
                  <a:pt x="0" y="106616"/>
                </a:lnTo>
                <a:lnTo>
                  <a:pt x="2832" y="114147"/>
                </a:lnTo>
                <a:lnTo>
                  <a:pt x="15621" y="119913"/>
                </a:lnTo>
                <a:lnTo>
                  <a:pt x="23139" y="117081"/>
                </a:lnTo>
                <a:lnTo>
                  <a:pt x="43014" y="73101"/>
                </a:lnTo>
                <a:lnTo>
                  <a:pt x="68548" y="73101"/>
                </a:lnTo>
                <a:lnTo>
                  <a:pt x="68275" y="70472"/>
                </a:lnTo>
                <a:lnTo>
                  <a:pt x="99750" y="70472"/>
                </a:lnTo>
                <a:lnTo>
                  <a:pt x="48171" y="0"/>
                </a:lnTo>
                <a:close/>
              </a:path>
              <a:path w="144145" h="458469" extrusionOk="0">
                <a:moveTo>
                  <a:pt x="99750" y="70472"/>
                </a:moveTo>
                <a:lnTo>
                  <a:pt x="68275" y="70472"/>
                </a:lnTo>
                <a:lnTo>
                  <a:pt x="96774" y="109410"/>
                </a:lnTo>
                <a:lnTo>
                  <a:pt x="104724" y="110642"/>
                </a:lnTo>
                <a:lnTo>
                  <a:pt x="116039" y="102362"/>
                </a:lnTo>
                <a:lnTo>
                  <a:pt x="117271" y="94411"/>
                </a:lnTo>
                <a:lnTo>
                  <a:pt x="99750" y="7047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1" name="Google Shape;1121;p37"/>
          <p:cNvSpPr/>
          <p:nvPr/>
        </p:nvSpPr>
        <p:spPr>
          <a:xfrm>
            <a:off x="6845362" y="2227121"/>
            <a:ext cx="870585" cy="120650"/>
          </a:xfrm>
          <a:custGeom>
            <a:avLst/>
            <a:gdLst/>
            <a:ahLst/>
            <a:cxnLst/>
            <a:rect l="l" t="t" r="r" b="b"/>
            <a:pathLst>
              <a:path w="870584" h="120650" extrusionOk="0">
                <a:moveTo>
                  <a:pt x="100723" y="3911"/>
                </a:moveTo>
                <a:lnTo>
                  <a:pt x="0" y="63461"/>
                </a:lnTo>
                <a:lnTo>
                  <a:pt x="98374" y="120065"/>
                </a:lnTo>
                <a:lnTo>
                  <a:pt x="101828" y="120421"/>
                </a:lnTo>
                <a:lnTo>
                  <a:pt x="108115" y="118732"/>
                </a:lnTo>
                <a:lnTo>
                  <a:pt x="110921" y="116687"/>
                </a:lnTo>
                <a:lnTo>
                  <a:pt x="116179" y="107569"/>
                </a:lnTo>
                <a:lnTo>
                  <a:pt x="114084" y="99796"/>
                </a:lnTo>
                <a:lnTo>
                  <a:pt x="72263" y="75730"/>
                </a:lnTo>
                <a:lnTo>
                  <a:pt x="848141" y="71475"/>
                </a:lnTo>
                <a:lnTo>
                  <a:pt x="870330" y="58356"/>
                </a:lnTo>
                <a:lnTo>
                  <a:pt x="856383" y="50330"/>
                </a:lnTo>
                <a:lnTo>
                  <a:pt x="72110" y="50330"/>
                </a:lnTo>
                <a:lnTo>
                  <a:pt x="113652" y="25781"/>
                </a:lnTo>
                <a:lnTo>
                  <a:pt x="115646" y="17983"/>
                </a:lnTo>
                <a:lnTo>
                  <a:pt x="108508" y="5905"/>
                </a:lnTo>
                <a:lnTo>
                  <a:pt x="100723" y="3911"/>
                </a:lnTo>
                <a:close/>
              </a:path>
              <a:path w="870584" h="120650" extrusionOk="0">
                <a:moveTo>
                  <a:pt x="848141" y="71475"/>
                </a:moveTo>
                <a:lnTo>
                  <a:pt x="798220" y="71475"/>
                </a:lnTo>
                <a:lnTo>
                  <a:pt x="756678" y="96037"/>
                </a:lnTo>
                <a:lnTo>
                  <a:pt x="754684" y="103822"/>
                </a:lnTo>
                <a:lnTo>
                  <a:pt x="761822" y="115900"/>
                </a:lnTo>
                <a:lnTo>
                  <a:pt x="769607" y="117906"/>
                </a:lnTo>
                <a:lnTo>
                  <a:pt x="848141" y="71475"/>
                </a:lnTo>
                <a:close/>
              </a:path>
              <a:path w="870584" h="120650" extrusionOk="0">
                <a:moveTo>
                  <a:pt x="768921" y="0"/>
                </a:moveTo>
                <a:lnTo>
                  <a:pt x="761161" y="2095"/>
                </a:lnTo>
                <a:lnTo>
                  <a:pt x="754164" y="14249"/>
                </a:lnTo>
                <a:lnTo>
                  <a:pt x="756246" y="22009"/>
                </a:lnTo>
                <a:lnTo>
                  <a:pt x="798068" y="46088"/>
                </a:lnTo>
                <a:lnTo>
                  <a:pt x="72110" y="50330"/>
                </a:lnTo>
                <a:lnTo>
                  <a:pt x="856383" y="50330"/>
                </a:lnTo>
                <a:lnTo>
                  <a:pt x="768921"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2" name="Google Shape;1122;p37"/>
          <p:cNvSpPr/>
          <p:nvPr/>
        </p:nvSpPr>
        <p:spPr>
          <a:xfrm>
            <a:off x="7402219" y="2285426"/>
            <a:ext cx="321945" cy="617855"/>
          </a:xfrm>
          <a:custGeom>
            <a:avLst/>
            <a:gdLst/>
            <a:ahLst/>
            <a:cxnLst/>
            <a:rect l="l" t="t" r="r" b="b"/>
            <a:pathLst>
              <a:path w="321945" h="617855" extrusionOk="0">
                <a:moveTo>
                  <a:pt x="19265" y="493788"/>
                </a:moveTo>
                <a:lnTo>
                  <a:pt x="5270" y="494753"/>
                </a:lnTo>
                <a:lnTo>
                  <a:pt x="0" y="500824"/>
                </a:lnTo>
                <a:lnTo>
                  <a:pt x="8039" y="617550"/>
                </a:lnTo>
                <a:lnTo>
                  <a:pt x="97532" y="558469"/>
                </a:lnTo>
                <a:lnTo>
                  <a:pt x="51422" y="558469"/>
                </a:lnTo>
                <a:lnTo>
                  <a:pt x="56986" y="547217"/>
                </a:lnTo>
                <a:lnTo>
                  <a:pt x="28651" y="547217"/>
                </a:lnTo>
                <a:lnTo>
                  <a:pt x="25336" y="499071"/>
                </a:lnTo>
                <a:lnTo>
                  <a:pt x="19265" y="493788"/>
                </a:lnTo>
                <a:close/>
              </a:path>
              <a:path w="321945" h="617855" extrusionOk="0">
                <a:moveTo>
                  <a:pt x="91694" y="531888"/>
                </a:moveTo>
                <a:lnTo>
                  <a:pt x="51422" y="558469"/>
                </a:lnTo>
                <a:lnTo>
                  <a:pt x="97532" y="558469"/>
                </a:lnTo>
                <a:lnTo>
                  <a:pt x="105689" y="553085"/>
                </a:lnTo>
                <a:lnTo>
                  <a:pt x="107302" y="545211"/>
                </a:lnTo>
                <a:lnTo>
                  <a:pt x="99568" y="533501"/>
                </a:lnTo>
                <a:lnTo>
                  <a:pt x="91694" y="531888"/>
                </a:lnTo>
                <a:close/>
              </a:path>
              <a:path w="321945" h="617855" extrusionOk="0">
                <a:moveTo>
                  <a:pt x="317510" y="59067"/>
                </a:moveTo>
                <a:lnTo>
                  <a:pt x="270052" y="59067"/>
                </a:lnTo>
                <a:lnTo>
                  <a:pt x="28651" y="547217"/>
                </a:lnTo>
                <a:lnTo>
                  <a:pt x="56986" y="547217"/>
                </a:lnTo>
                <a:lnTo>
                  <a:pt x="292823" y="70332"/>
                </a:lnTo>
                <a:lnTo>
                  <a:pt x="318287" y="70332"/>
                </a:lnTo>
                <a:lnTo>
                  <a:pt x="317510" y="59067"/>
                </a:lnTo>
                <a:close/>
              </a:path>
              <a:path w="321945" h="617855" extrusionOk="0">
                <a:moveTo>
                  <a:pt x="318287" y="70332"/>
                </a:moveTo>
                <a:lnTo>
                  <a:pt x="292823" y="70332"/>
                </a:lnTo>
                <a:lnTo>
                  <a:pt x="296138" y="118478"/>
                </a:lnTo>
                <a:lnTo>
                  <a:pt x="302209" y="123748"/>
                </a:lnTo>
                <a:lnTo>
                  <a:pt x="316204" y="122796"/>
                </a:lnTo>
                <a:lnTo>
                  <a:pt x="321487" y="116725"/>
                </a:lnTo>
                <a:lnTo>
                  <a:pt x="318287" y="70332"/>
                </a:lnTo>
                <a:close/>
              </a:path>
              <a:path w="321945" h="617855" extrusionOk="0">
                <a:moveTo>
                  <a:pt x="313436" y="0"/>
                </a:moveTo>
                <a:lnTo>
                  <a:pt x="215798" y="64452"/>
                </a:lnTo>
                <a:lnTo>
                  <a:pt x="214185" y="72339"/>
                </a:lnTo>
                <a:lnTo>
                  <a:pt x="221907" y="84048"/>
                </a:lnTo>
                <a:lnTo>
                  <a:pt x="229781" y="85661"/>
                </a:lnTo>
                <a:lnTo>
                  <a:pt x="270052" y="59067"/>
                </a:lnTo>
                <a:lnTo>
                  <a:pt x="317510" y="59067"/>
                </a:lnTo>
                <a:lnTo>
                  <a:pt x="313436"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3" name="Google Shape;1123;p37"/>
          <p:cNvSpPr/>
          <p:nvPr/>
        </p:nvSpPr>
        <p:spPr>
          <a:xfrm>
            <a:off x="5625058" y="1572423"/>
            <a:ext cx="567690" cy="149225"/>
          </a:xfrm>
          <a:custGeom>
            <a:avLst/>
            <a:gdLst/>
            <a:ahLst/>
            <a:cxnLst/>
            <a:rect l="l" t="t" r="r" b="b"/>
            <a:pathLst>
              <a:path w="567689" h="149225" extrusionOk="0">
                <a:moveTo>
                  <a:pt x="95364" y="32994"/>
                </a:moveTo>
                <a:lnTo>
                  <a:pt x="0" y="100774"/>
                </a:lnTo>
                <a:lnTo>
                  <a:pt x="102768" y="148945"/>
                </a:lnTo>
                <a:lnTo>
                  <a:pt x="106248" y="148996"/>
                </a:lnTo>
                <a:lnTo>
                  <a:pt x="112356" y="146786"/>
                </a:lnTo>
                <a:lnTo>
                  <a:pt x="114998" y="144513"/>
                </a:lnTo>
                <a:lnTo>
                  <a:pt x="119456" y="134988"/>
                </a:lnTo>
                <a:lnTo>
                  <a:pt x="116725" y="127431"/>
                </a:lnTo>
                <a:lnTo>
                  <a:pt x="73025" y="106959"/>
                </a:lnTo>
                <a:lnTo>
                  <a:pt x="353780" y="81661"/>
                </a:lnTo>
                <a:lnTo>
                  <a:pt x="70751" y="81661"/>
                </a:lnTo>
                <a:lnTo>
                  <a:pt x="110083" y="53695"/>
                </a:lnTo>
                <a:lnTo>
                  <a:pt x="111417" y="45770"/>
                </a:lnTo>
                <a:lnTo>
                  <a:pt x="103289" y="34340"/>
                </a:lnTo>
                <a:lnTo>
                  <a:pt x="95364" y="32994"/>
                </a:lnTo>
                <a:close/>
              </a:path>
              <a:path w="567689" h="149225" extrusionOk="0">
                <a:moveTo>
                  <a:pt x="540683" y="68770"/>
                </a:moveTo>
                <a:lnTo>
                  <a:pt x="496836" y="68770"/>
                </a:lnTo>
                <a:lnTo>
                  <a:pt x="457504" y="96735"/>
                </a:lnTo>
                <a:lnTo>
                  <a:pt x="456158" y="104660"/>
                </a:lnTo>
                <a:lnTo>
                  <a:pt x="464286" y="116090"/>
                </a:lnTo>
                <a:lnTo>
                  <a:pt x="472224" y="117436"/>
                </a:lnTo>
                <a:lnTo>
                  <a:pt x="540683" y="68770"/>
                </a:lnTo>
                <a:close/>
              </a:path>
              <a:path w="567689" h="149225" extrusionOk="0">
                <a:moveTo>
                  <a:pt x="461645" y="0"/>
                </a:moveTo>
                <a:lnTo>
                  <a:pt x="454075" y="2743"/>
                </a:lnTo>
                <a:lnTo>
                  <a:pt x="448132" y="15443"/>
                </a:lnTo>
                <a:lnTo>
                  <a:pt x="450862" y="22999"/>
                </a:lnTo>
                <a:lnTo>
                  <a:pt x="494563" y="43484"/>
                </a:lnTo>
                <a:lnTo>
                  <a:pt x="70751" y="81661"/>
                </a:lnTo>
                <a:lnTo>
                  <a:pt x="353780" y="81661"/>
                </a:lnTo>
                <a:lnTo>
                  <a:pt x="496836" y="68770"/>
                </a:lnTo>
                <a:lnTo>
                  <a:pt x="540683" y="68770"/>
                </a:lnTo>
                <a:lnTo>
                  <a:pt x="567588" y="49644"/>
                </a:lnTo>
                <a:lnTo>
                  <a:pt x="46164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24" name="Google Shape;1124;p37"/>
          <p:cNvSpPr txBox="1"/>
          <p:nvPr/>
        </p:nvSpPr>
        <p:spPr>
          <a:xfrm>
            <a:off x="78752" y="6111325"/>
            <a:ext cx="3740700" cy="697200"/>
          </a:xfrm>
          <a:prstGeom prst="rect">
            <a:avLst/>
          </a:prstGeom>
          <a:noFill/>
          <a:ln>
            <a:noFill/>
          </a:ln>
        </p:spPr>
        <p:txBody>
          <a:bodyPr spcFirstLastPara="1" wrap="square" lIns="0" tIns="116200" rIns="0" bIns="0" anchor="t" anchorCtr="0">
            <a:noAutofit/>
          </a:bodyPr>
          <a:lstStyle/>
          <a:p>
            <a:pPr marL="1174115"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Market segmentation</a:t>
            </a:r>
            <a:endParaRPr sz="1800">
              <a:solidFill>
                <a:schemeClr val="dk1"/>
              </a:solidFill>
              <a:latin typeface="Trebuchet MS"/>
              <a:ea typeface="Trebuchet MS"/>
              <a:cs typeface="Trebuchet MS"/>
              <a:sym typeface="Trebuchet MS"/>
            </a:endParaRPr>
          </a:p>
          <a:p>
            <a:pPr marL="12700" marR="0" lvl="0" indent="0" algn="l" rtl="0">
              <a:lnSpc>
                <a:spcPct val="100000"/>
              </a:lnSpc>
              <a:spcBef>
                <a:spcPts val="630"/>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Andrew Ng</a:t>
            </a:r>
            <a:endParaRPr sz="1400">
              <a:solidFill>
                <a:schemeClr val="dk1"/>
              </a:solidFill>
              <a:latin typeface="Trebuchet MS"/>
              <a:ea typeface="Trebuchet MS"/>
              <a:cs typeface="Trebuchet MS"/>
              <a:sym typeface="Trebuchet MS"/>
            </a:endParaRPr>
          </a:p>
        </p:txBody>
      </p:sp>
      <p:sp>
        <p:nvSpPr>
          <p:cNvPr id="1125" name="Google Shape;1125;p37"/>
          <p:cNvSpPr txBox="1">
            <a:spLocks noGrp="1"/>
          </p:cNvSpPr>
          <p:nvPr>
            <p:ph type="title"/>
          </p:nvPr>
        </p:nvSpPr>
        <p:spPr>
          <a:xfrm>
            <a:off x="157274" y="536575"/>
            <a:ext cx="4751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Unsupervised Learning</a:t>
            </a:r>
            <a:endParaRPr sz="3600" b="1"/>
          </a:p>
        </p:txBody>
      </p:sp>
    </p:spTree>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17500" y="654050"/>
            <a:ext cx="8637588" cy="8302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lgn="l">
              <a:defRPr/>
            </a:pPr>
            <a:r>
              <a:rPr lang="en-US" sz="3200" b="1" dirty="0"/>
              <a:t>Converting to rules</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52600"/>
            <a:ext cx="716280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 Box 5"/>
          <p:cNvSpPr txBox="1">
            <a:spLocks noChangeArrowheads="1"/>
          </p:cNvSpPr>
          <p:nvPr/>
        </p:nvSpPr>
        <p:spPr bwMode="auto">
          <a:xfrm>
            <a:off x="685800" y="5791200"/>
            <a:ext cx="7848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b="0"/>
              <a:t>(</a:t>
            </a:r>
            <a:r>
              <a:rPr lang="en-US" altLang="en-US" b="0" i="1"/>
              <a:t>Outlook=Sunny</a:t>
            </a:r>
            <a:r>
              <a:rPr lang="en-US" altLang="en-US" b="0"/>
              <a:t>)</a:t>
            </a:r>
            <a:r>
              <a:rPr lang="en-US" altLang="en-US" b="0">
                <a:sym typeface="Symbol" panose="05050102010706020507" pitchFamily="18" charset="2"/>
              </a:rPr>
              <a:t></a:t>
            </a:r>
            <a:r>
              <a:rPr lang="en-US" altLang="en-US" b="0"/>
              <a:t>(</a:t>
            </a:r>
            <a:r>
              <a:rPr lang="en-US" altLang="en-US" b="0" i="1"/>
              <a:t>Humidity</a:t>
            </a:r>
            <a:r>
              <a:rPr lang="en-US" altLang="en-US" b="0"/>
              <a:t>=</a:t>
            </a:r>
            <a:r>
              <a:rPr lang="en-US" altLang="en-US" b="0" i="1"/>
              <a:t>High</a:t>
            </a:r>
            <a:r>
              <a:rPr lang="en-US" altLang="en-US" b="0"/>
              <a:t>) ⇒ (</a:t>
            </a:r>
            <a:r>
              <a:rPr lang="en-US" altLang="en-US" b="0" i="1"/>
              <a:t>PlayTennis=No</a:t>
            </a:r>
            <a:r>
              <a:rPr lang="en-US" altLang="en-US" b="0"/>
              <a:t>)</a:t>
            </a:r>
            <a:endParaRPr lang="en-US" altLang="en-US"/>
          </a:p>
        </p:txBody>
      </p:sp>
    </p:spTree>
    <p:extLst>
      <p:ext uri="{BB962C8B-B14F-4D97-AF65-F5344CB8AC3E}">
        <p14:creationId xmlns:p14="http://schemas.microsoft.com/office/powerpoint/2010/main" val="424935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Rule Post-Pruning</a:t>
            </a:r>
          </a:p>
        </p:txBody>
      </p:sp>
      <p:sp>
        <p:nvSpPr>
          <p:cNvPr id="13315" name="Rectangle 3"/>
          <p:cNvSpPr>
            <a:spLocks noGrp="1" noChangeArrowheads="1"/>
          </p:cNvSpPr>
          <p:nvPr>
            <p:ph type="body" idx="1"/>
          </p:nvPr>
        </p:nvSpPr>
        <p:spPr>
          <a:xfrm>
            <a:off x="457200" y="1447800"/>
            <a:ext cx="8229600" cy="4678363"/>
          </a:xfrm>
        </p:spPr>
        <p:txBody>
          <a:bodyPr/>
          <a:lstStyle/>
          <a:p>
            <a:r>
              <a:rPr lang="en-US" altLang="en-US"/>
              <a:t>Convert tree to rules (one for each path from root to a leaf)</a:t>
            </a:r>
          </a:p>
          <a:p>
            <a:r>
              <a:rPr lang="en-US" altLang="en-US"/>
              <a:t>For each antecedent in a rule, remove it if error rate on validation set does not decrease</a:t>
            </a:r>
          </a:p>
          <a:p>
            <a:r>
              <a:rPr lang="en-US" altLang="en-US"/>
              <a:t>Sort final rule set by accuracy</a:t>
            </a:r>
          </a:p>
        </p:txBody>
      </p:sp>
      <p:sp>
        <p:nvSpPr>
          <p:cNvPr id="13316" name="Text Box 4"/>
          <p:cNvSpPr txBox="1">
            <a:spLocks noChangeArrowheads="1"/>
          </p:cNvSpPr>
          <p:nvPr/>
        </p:nvSpPr>
        <p:spPr bwMode="auto">
          <a:xfrm>
            <a:off x="533400" y="4878388"/>
            <a:ext cx="482917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latin typeface="Courier New" panose="02070309020205020404" pitchFamily="49" charset="0"/>
              </a:rPr>
              <a:t>Outlook=sunny ^ humidity=high -&gt; No</a:t>
            </a:r>
          </a:p>
          <a:p>
            <a:r>
              <a:rPr lang="en-US" altLang="en-US" sz="1600">
                <a:latin typeface="Courier New" panose="02070309020205020404" pitchFamily="49" charset="0"/>
              </a:rPr>
              <a:t>Outlook=sunny ^ humidity=normal -&gt; Yes</a:t>
            </a:r>
          </a:p>
          <a:p>
            <a:r>
              <a:rPr lang="en-US" altLang="en-US" sz="1600">
                <a:latin typeface="Courier New" panose="02070309020205020404" pitchFamily="49" charset="0"/>
              </a:rPr>
              <a:t>Outlook=overcast -&gt; Yes</a:t>
            </a:r>
          </a:p>
          <a:p>
            <a:r>
              <a:rPr lang="en-US" altLang="en-US" sz="1600">
                <a:latin typeface="Courier New" panose="02070309020205020404" pitchFamily="49" charset="0"/>
              </a:rPr>
              <a:t>Outlook=rain ^ wind=strong -&gt; No</a:t>
            </a:r>
          </a:p>
          <a:p>
            <a:r>
              <a:rPr lang="en-US" altLang="en-US" sz="1600">
                <a:latin typeface="Courier New" panose="02070309020205020404" pitchFamily="49" charset="0"/>
              </a:rPr>
              <a:t>Outlook=rain ^ wind=weak -&gt; Yes</a:t>
            </a:r>
          </a:p>
        </p:txBody>
      </p:sp>
      <p:sp>
        <p:nvSpPr>
          <p:cNvPr id="13317" name="Text Box 5"/>
          <p:cNvSpPr txBox="1">
            <a:spLocks noChangeArrowheads="1"/>
          </p:cNvSpPr>
          <p:nvPr/>
        </p:nvSpPr>
        <p:spPr bwMode="auto">
          <a:xfrm>
            <a:off x="5410200" y="4721225"/>
            <a:ext cx="311785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Compare first rule to:</a:t>
            </a:r>
          </a:p>
          <a:p>
            <a:r>
              <a:rPr lang="en-US" altLang="en-US" sz="1600">
                <a:latin typeface="Courier New" panose="02070309020205020404" pitchFamily="49" charset="0"/>
              </a:rPr>
              <a:t>    Outlook=sunny-&gt;No</a:t>
            </a:r>
          </a:p>
          <a:p>
            <a:r>
              <a:rPr lang="en-US" altLang="en-US" sz="1600">
                <a:latin typeface="Courier New" panose="02070309020205020404" pitchFamily="49" charset="0"/>
              </a:rPr>
              <a:t>    Humidity=high-&gt;No</a:t>
            </a:r>
          </a:p>
          <a:p>
            <a:r>
              <a:rPr lang="en-US" altLang="en-US"/>
              <a:t>Calculate accuracy of 3 rules</a:t>
            </a:r>
          </a:p>
          <a:p>
            <a:r>
              <a:rPr lang="en-US" altLang="en-US"/>
              <a:t>based on validation set and </a:t>
            </a:r>
          </a:p>
          <a:p>
            <a:r>
              <a:rPr lang="en-US" altLang="en-US"/>
              <a:t>pick best version.</a:t>
            </a:r>
          </a:p>
        </p:txBody>
      </p:sp>
    </p:spTree>
    <p:extLst>
      <p:ext uri="{BB962C8B-B14F-4D97-AF65-F5344CB8AC3E}">
        <p14:creationId xmlns:p14="http://schemas.microsoft.com/office/powerpoint/2010/main" val="1834126403"/>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Why converting to rules?</a:t>
            </a:r>
          </a:p>
        </p:txBody>
      </p:sp>
      <p:sp>
        <p:nvSpPr>
          <p:cNvPr id="390147" name="Rectangle 3"/>
          <p:cNvSpPr>
            <a:spLocks noGrp="1" noChangeArrowheads="1"/>
          </p:cNvSpPr>
          <p:nvPr>
            <p:ph idx="1"/>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buFont typeface="Wingdings" charset="0"/>
              <a:buChar char="§"/>
              <a:defRPr/>
            </a:pPr>
            <a:r>
              <a:rPr lang="en-US" dirty="0" smtClean="0">
                <a:ea typeface="+mn-ea"/>
                <a:cs typeface="+mn-cs"/>
              </a:rPr>
              <a:t>Each distinct path produces a different rule: a condition removal may be based on a local (contextual) criterion. Node pruning is global and affects all the rules</a:t>
            </a:r>
          </a:p>
          <a:p>
            <a:pPr eaLnBrk="1" hangingPunct="1">
              <a:buFont typeface="Wingdings" charset="0"/>
              <a:buChar char="§"/>
              <a:defRPr/>
            </a:pPr>
            <a:r>
              <a:rPr lang="en-US" dirty="0" smtClean="0"/>
              <a:t>Provides flexibility of not removing entire node</a:t>
            </a:r>
            <a:endParaRPr lang="en-US" dirty="0" smtClean="0">
              <a:ea typeface="+mn-ea"/>
              <a:cs typeface="+mn-cs"/>
            </a:endParaRPr>
          </a:p>
          <a:p>
            <a:pPr eaLnBrk="1" hangingPunct="1">
              <a:buFont typeface="Wingdings" charset="0"/>
              <a:buChar char="§"/>
              <a:defRPr/>
            </a:pPr>
            <a:r>
              <a:rPr lang="en-US" dirty="0" smtClean="0">
                <a:ea typeface="+mn-ea"/>
                <a:cs typeface="+mn-cs"/>
              </a:rPr>
              <a:t>In rule form, tests are not ordered and there is no book-keeping involved when conditions (nodes) are removed</a:t>
            </a:r>
          </a:p>
          <a:p>
            <a:pPr eaLnBrk="1" hangingPunct="1">
              <a:buFont typeface="Wingdings" charset="0"/>
              <a:buChar char="§"/>
              <a:defRPr/>
            </a:pPr>
            <a:r>
              <a:rPr lang="en-US" dirty="0" smtClean="0">
                <a:ea typeface="+mn-ea"/>
                <a:cs typeface="+mn-cs"/>
              </a:rPr>
              <a:t>Converting to rules improves readability for humans</a:t>
            </a:r>
          </a:p>
          <a:p>
            <a:pPr eaLnBrk="1" hangingPunct="1">
              <a:buFont typeface="Wingdings" charset="0"/>
              <a:buChar char="§"/>
              <a:defRPr/>
            </a:pPr>
            <a:endParaRPr lang="en-US" dirty="0" smtClean="0">
              <a:ea typeface="+mn-ea"/>
              <a:cs typeface="+mn-cs"/>
            </a:endParaRPr>
          </a:p>
        </p:txBody>
      </p:sp>
    </p:spTree>
    <p:extLst>
      <p:ext uri="{BB962C8B-B14F-4D97-AF65-F5344CB8AC3E}">
        <p14:creationId xmlns:p14="http://schemas.microsoft.com/office/powerpoint/2010/main" val="281200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241300" y="644525"/>
            <a:ext cx="8637588" cy="7683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Dealing with continuous-valued attributes</a:t>
            </a:r>
          </a:p>
        </p:txBody>
      </p:sp>
      <p:sp>
        <p:nvSpPr>
          <p:cNvPr id="324611" name="Rectangle 3"/>
          <p:cNvSpPr>
            <a:spLocks noGrp="1" noChangeArrowheads="1"/>
          </p:cNvSpPr>
          <p:nvPr>
            <p:ph idx="1"/>
          </p:nvPr>
        </p:nvSpPr>
        <p:spPr>
          <a:xfrm>
            <a:off x="151747" y="1412875"/>
            <a:ext cx="8763000" cy="5040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a:bodyPr>
          <a:lstStyle/>
          <a:p>
            <a:pPr eaLnBrk="1" hangingPunct="1">
              <a:lnSpc>
                <a:spcPct val="90000"/>
              </a:lnSpc>
              <a:spcAft>
                <a:spcPct val="20000"/>
              </a:spcAft>
              <a:buFont typeface="Wingdings" charset="0"/>
              <a:buChar char="§"/>
              <a:defRPr/>
            </a:pPr>
            <a:r>
              <a:rPr lang="en-US" dirty="0" smtClean="0">
                <a:ea typeface="+mn-ea"/>
                <a:cs typeface="+mn-cs"/>
              </a:rPr>
              <a:t>Given a continuous-valued attribute </a:t>
            </a:r>
            <a:r>
              <a:rPr lang="en-US" i="1" dirty="0" smtClean="0">
                <a:latin typeface="Times New Roman" charset="0"/>
                <a:ea typeface="+mn-ea"/>
                <a:cs typeface="+mn-cs"/>
              </a:rPr>
              <a:t>A</a:t>
            </a:r>
            <a:r>
              <a:rPr lang="en-US" dirty="0" smtClean="0">
                <a:ea typeface="+mn-ea"/>
                <a:cs typeface="+mn-cs"/>
              </a:rPr>
              <a:t>, dynamically create a new attribute </a:t>
            </a:r>
            <a:r>
              <a:rPr lang="en-US" i="1" dirty="0" smtClean="0">
                <a:latin typeface="Times New Roman" charset="0"/>
                <a:ea typeface="+mn-ea"/>
                <a:cs typeface="+mn-cs"/>
              </a:rPr>
              <a:t>A</a:t>
            </a:r>
            <a:r>
              <a:rPr lang="en-US" i="1" baseline="-25000" dirty="0" smtClean="0">
                <a:latin typeface="Times New Roman" charset="0"/>
                <a:ea typeface="+mn-ea"/>
                <a:cs typeface="+mn-cs"/>
              </a:rPr>
              <a:t>c</a:t>
            </a:r>
            <a:endParaRPr lang="en-US" dirty="0" smtClean="0">
              <a:ea typeface="+mn-ea"/>
              <a:cs typeface="+mn-cs"/>
            </a:endParaRPr>
          </a:p>
          <a:p>
            <a:pPr eaLnBrk="1" hangingPunct="1">
              <a:lnSpc>
                <a:spcPct val="90000"/>
              </a:lnSpc>
              <a:spcBef>
                <a:spcPct val="0"/>
              </a:spcBef>
              <a:buFont typeface="Wingdings" charset="0"/>
              <a:buNone/>
              <a:defRPr/>
            </a:pPr>
            <a:r>
              <a:rPr lang="en-US" i="1" dirty="0" smtClean="0">
                <a:latin typeface="Times New Roman" charset="0"/>
                <a:ea typeface="+mn-ea"/>
                <a:cs typeface="+mn-cs"/>
              </a:rPr>
              <a:t>		A</a:t>
            </a:r>
            <a:r>
              <a:rPr lang="en-US" i="1" baseline="-25000" dirty="0" smtClean="0">
                <a:latin typeface="Times New Roman" charset="0"/>
                <a:ea typeface="+mn-ea"/>
                <a:cs typeface="+mn-cs"/>
              </a:rPr>
              <a:t>c </a:t>
            </a:r>
            <a:r>
              <a:rPr lang="en-US" i="1" dirty="0" smtClean="0">
                <a:latin typeface="Times New Roman" charset="0"/>
                <a:ea typeface="+mn-ea"/>
                <a:cs typeface="+mn-cs"/>
              </a:rPr>
              <a:t>= </a:t>
            </a:r>
            <a:r>
              <a:rPr lang="en-US" dirty="0" smtClean="0">
                <a:latin typeface="Times New Roman" charset="0"/>
                <a:ea typeface="+mn-ea"/>
                <a:cs typeface="+mn-cs"/>
              </a:rPr>
              <a:t>True</a:t>
            </a:r>
            <a:r>
              <a:rPr lang="en-US" i="1" dirty="0" smtClean="0">
                <a:latin typeface="Times New Roman" charset="0"/>
                <a:ea typeface="+mn-ea"/>
                <a:cs typeface="+mn-cs"/>
              </a:rPr>
              <a:t> if A &lt;</a:t>
            </a:r>
            <a:r>
              <a:rPr lang="en-US" dirty="0" smtClean="0">
                <a:latin typeface="Times New Roman" charset="0"/>
                <a:ea typeface="+mn-ea"/>
                <a:cs typeface="+mn-cs"/>
              </a:rPr>
              <a:t> </a:t>
            </a:r>
            <a:r>
              <a:rPr lang="en-US" i="1" dirty="0" smtClean="0">
                <a:latin typeface="Times New Roman" charset="0"/>
                <a:ea typeface="+mn-ea"/>
                <a:cs typeface="+mn-cs"/>
              </a:rPr>
              <a:t>c, </a:t>
            </a:r>
            <a:r>
              <a:rPr lang="en-US" dirty="0" smtClean="0">
                <a:latin typeface="Times New Roman" charset="0"/>
                <a:ea typeface="+mn-ea"/>
                <a:cs typeface="+mn-cs"/>
              </a:rPr>
              <a:t>False</a:t>
            </a:r>
            <a:r>
              <a:rPr lang="en-US" i="1" dirty="0" smtClean="0">
                <a:latin typeface="Times New Roman" charset="0"/>
                <a:ea typeface="+mn-ea"/>
                <a:cs typeface="+mn-cs"/>
              </a:rPr>
              <a:t> otherwise</a:t>
            </a:r>
          </a:p>
          <a:p>
            <a:pPr eaLnBrk="1" hangingPunct="1">
              <a:lnSpc>
                <a:spcPct val="90000"/>
              </a:lnSpc>
              <a:buFont typeface="Wingdings" charset="0"/>
              <a:buChar char="§"/>
              <a:defRPr/>
            </a:pPr>
            <a:r>
              <a:rPr lang="en-US" dirty="0" smtClean="0">
                <a:ea typeface="+mn-ea"/>
                <a:cs typeface="Tw Cen MT"/>
              </a:rPr>
              <a:t>How to determine threshold value </a:t>
            </a:r>
            <a:r>
              <a:rPr lang="en-US" i="1" dirty="0" smtClean="0">
                <a:ea typeface="+mn-ea"/>
                <a:cs typeface="Tw Cen MT"/>
              </a:rPr>
              <a:t>c </a:t>
            </a:r>
            <a:r>
              <a:rPr lang="en-US" dirty="0" smtClean="0">
                <a:ea typeface="+mn-ea"/>
                <a:cs typeface="Tw Cen MT"/>
              </a:rPr>
              <a:t>? </a:t>
            </a:r>
          </a:p>
          <a:p>
            <a:pPr eaLnBrk="1" hangingPunct="1">
              <a:lnSpc>
                <a:spcPct val="90000"/>
              </a:lnSpc>
              <a:buFont typeface="Wingdings" charset="0"/>
              <a:buChar char="§"/>
              <a:defRPr/>
            </a:pPr>
            <a:r>
              <a:rPr lang="en-US" dirty="0" smtClean="0">
                <a:ea typeface="+mn-ea"/>
                <a:cs typeface="Tw Cen MT"/>
              </a:rPr>
              <a:t>Example. </a:t>
            </a:r>
            <a:r>
              <a:rPr lang="en-US" i="1" dirty="0" smtClean="0">
                <a:latin typeface="Times New Roman" charset="0"/>
                <a:ea typeface="+mn-ea"/>
                <a:cs typeface="+mn-cs"/>
              </a:rPr>
              <a:t>Temperature </a:t>
            </a:r>
            <a:r>
              <a:rPr lang="en-US" dirty="0" smtClean="0">
                <a:ea typeface="+mn-ea"/>
                <a:cs typeface="Tw Cen MT"/>
              </a:rPr>
              <a:t>in the </a:t>
            </a:r>
            <a:r>
              <a:rPr lang="en-US" i="1" dirty="0" smtClean="0">
                <a:latin typeface="Times New Roman" charset="0"/>
                <a:ea typeface="+mn-ea"/>
                <a:cs typeface="+mn-cs"/>
              </a:rPr>
              <a:t>PlayTennis</a:t>
            </a:r>
            <a:r>
              <a:rPr lang="en-US" dirty="0" smtClean="0">
                <a:latin typeface="Arial" charset="0"/>
                <a:ea typeface="+mn-ea"/>
                <a:cs typeface="+mn-cs"/>
              </a:rPr>
              <a:t> </a:t>
            </a:r>
            <a:r>
              <a:rPr lang="en-US" dirty="0" smtClean="0">
                <a:ea typeface="+mn-ea"/>
                <a:cs typeface="Tw Cen MT"/>
              </a:rPr>
              <a:t>example</a:t>
            </a:r>
          </a:p>
          <a:p>
            <a:pPr lvl="1" eaLnBrk="1" hangingPunct="1">
              <a:lnSpc>
                <a:spcPct val="90000"/>
              </a:lnSpc>
              <a:buFont typeface="Wingdings" charset="0"/>
              <a:buChar char="§"/>
              <a:defRPr/>
            </a:pPr>
            <a:r>
              <a:rPr lang="en-US" dirty="0" smtClean="0">
                <a:ea typeface="+mn-ea"/>
                <a:cs typeface="Tw Cen MT"/>
              </a:rPr>
              <a:t>Sort </a:t>
            </a:r>
            <a:r>
              <a:rPr lang="en-US" dirty="0">
                <a:ea typeface="+mn-ea"/>
                <a:cs typeface="Tw Cen MT"/>
              </a:rPr>
              <a:t>the examples according to </a:t>
            </a:r>
            <a:r>
              <a:rPr lang="en-US" i="1" dirty="0" smtClean="0">
                <a:ea typeface="+mn-ea"/>
                <a:cs typeface="Tw Cen MT"/>
              </a:rPr>
              <a:t>Temperature</a:t>
            </a:r>
            <a:endParaRPr lang="en-US" dirty="0" smtClean="0">
              <a:ea typeface="+mn-ea"/>
              <a:cs typeface="Tw Cen MT"/>
            </a:endParaRPr>
          </a:p>
          <a:p>
            <a:pPr lvl="1" eaLnBrk="1" hangingPunct="1">
              <a:lnSpc>
                <a:spcPct val="90000"/>
              </a:lnSpc>
              <a:spcBef>
                <a:spcPts val="600"/>
              </a:spcBef>
              <a:buFont typeface="Wingdings" charset="0"/>
              <a:buNone/>
              <a:defRPr/>
            </a:pPr>
            <a:r>
              <a:rPr lang="en-US" i="1" dirty="0" smtClean="0">
                <a:latin typeface="Times New Roman" charset="0"/>
                <a:ea typeface="+mn-ea"/>
              </a:rPr>
              <a:t>	Temperature   </a:t>
            </a:r>
            <a:r>
              <a:rPr lang="en-US" dirty="0" smtClean="0">
                <a:latin typeface="Times New Roman" charset="0"/>
                <a:ea typeface="+mn-ea"/>
              </a:rPr>
              <a:t>40    48      </a:t>
            </a:r>
            <a:r>
              <a:rPr lang="en-US" sz="2400" b="1" dirty="0" smtClean="0">
                <a:solidFill>
                  <a:schemeClr val="tx2"/>
                </a:solidFill>
                <a:latin typeface="Times New Roman" charset="0"/>
                <a:ea typeface="+mn-ea"/>
              </a:rPr>
              <a:t>|</a:t>
            </a:r>
            <a:r>
              <a:rPr lang="en-US" dirty="0">
                <a:latin typeface="Times New Roman" charset="0"/>
              </a:rPr>
              <a:t> </a:t>
            </a:r>
            <a:r>
              <a:rPr lang="en-US" dirty="0" smtClean="0">
                <a:latin typeface="Times New Roman" charset="0"/>
              </a:rPr>
              <a:t>    </a:t>
            </a:r>
            <a:r>
              <a:rPr lang="en-US" dirty="0" smtClean="0">
                <a:latin typeface="Times New Roman" charset="0"/>
                <a:ea typeface="+mn-ea"/>
              </a:rPr>
              <a:t>60    72	 80       </a:t>
            </a:r>
            <a:r>
              <a:rPr lang="en-US" sz="2400" b="1" dirty="0" smtClean="0">
                <a:solidFill>
                  <a:schemeClr val="tx2"/>
                </a:solidFill>
                <a:latin typeface="Times New Roman" charset="0"/>
                <a:ea typeface="+mn-ea"/>
              </a:rPr>
              <a:t>|</a:t>
            </a:r>
            <a:r>
              <a:rPr lang="en-US" dirty="0" smtClean="0">
                <a:latin typeface="Times New Roman" charset="0"/>
                <a:ea typeface="+mn-ea"/>
              </a:rPr>
              <a:t>      90</a:t>
            </a:r>
          </a:p>
          <a:p>
            <a:pPr lvl="1" eaLnBrk="1" hangingPunct="1">
              <a:lnSpc>
                <a:spcPct val="90000"/>
              </a:lnSpc>
              <a:buFont typeface="Wingdings" charset="0"/>
              <a:buNone/>
              <a:defRPr/>
            </a:pPr>
            <a:r>
              <a:rPr lang="en-US" i="1" dirty="0" smtClean="0">
                <a:latin typeface="Times New Roman" charset="0"/>
                <a:ea typeface="+mn-ea"/>
              </a:rPr>
              <a:t>	PlayTennis</a:t>
            </a:r>
            <a:r>
              <a:rPr lang="en-US" i="1" dirty="0">
                <a:latin typeface="Times New Roman" charset="0"/>
              </a:rPr>
              <a:t> </a:t>
            </a:r>
            <a:r>
              <a:rPr lang="en-US" i="1" dirty="0" smtClean="0">
                <a:latin typeface="Times New Roman" charset="0"/>
              </a:rPr>
              <a:t>    </a:t>
            </a:r>
            <a:r>
              <a:rPr lang="en-US" dirty="0" smtClean="0">
                <a:latin typeface="Times New Roman" charset="0"/>
                <a:ea typeface="+mn-ea"/>
              </a:rPr>
              <a:t>No   No  </a:t>
            </a:r>
            <a:r>
              <a:rPr lang="en-US" i="1" dirty="0" smtClean="0">
                <a:solidFill>
                  <a:srgbClr val="CC3300"/>
                </a:solidFill>
                <a:latin typeface="Times New Roman" charset="0"/>
                <a:ea typeface="+mn-ea"/>
              </a:rPr>
              <a:t>  54</a:t>
            </a:r>
            <a:r>
              <a:rPr lang="en-US" dirty="0">
                <a:latin typeface="Times New Roman" charset="0"/>
              </a:rPr>
              <a:t> </a:t>
            </a:r>
            <a:r>
              <a:rPr lang="en-US" dirty="0" smtClean="0">
                <a:latin typeface="Times New Roman" charset="0"/>
              </a:rPr>
              <a:t>  </a:t>
            </a:r>
            <a:r>
              <a:rPr lang="en-US" dirty="0" smtClean="0">
                <a:latin typeface="Times New Roman" charset="0"/>
                <a:ea typeface="+mn-ea"/>
              </a:rPr>
              <a:t>Yes</a:t>
            </a:r>
            <a:r>
              <a:rPr lang="en-US" dirty="0" smtClean="0">
                <a:latin typeface="Times New Roman" charset="0"/>
              </a:rPr>
              <a:t>   </a:t>
            </a:r>
            <a:r>
              <a:rPr lang="en-US" dirty="0" smtClean="0">
                <a:latin typeface="Times New Roman" charset="0"/>
                <a:ea typeface="+mn-ea"/>
              </a:rPr>
              <a:t>Yes	 Yes   </a:t>
            </a:r>
            <a:r>
              <a:rPr lang="en-US" i="1" dirty="0" smtClean="0">
                <a:solidFill>
                  <a:srgbClr val="CC3300"/>
                </a:solidFill>
                <a:latin typeface="Times New Roman" charset="0"/>
                <a:ea typeface="+mn-ea"/>
              </a:rPr>
              <a:t>85     </a:t>
            </a:r>
            <a:r>
              <a:rPr lang="en-US" dirty="0" smtClean="0">
                <a:latin typeface="Times New Roman" charset="0"/>
                <a:ea typeface="+mn-ea"/>
              </a:rPr>
              <a:t>No</a:t>
            </a:r>
            <a:endParaRPr lang="en-US" dirty="0" smtClean="0">
              <a:latin typeface="Arial" charset="0"/>
              <a:ea typeface="+mn-ea"/>
            </a:endParaRPr>
          </a:p>
          <a:p>
            <a:pPr lvl="1" eaLnBrk="1" hangingPunct="1">
              <a:lnSpc>
                <a:spcPct val="90000"/>
              </a:lnSpc>
              <a:buFont typeface="Wingdings" charset="0"/>
              <a:buChar char="§"/>
              <a:defRPr/>
            </a:pPr>
            <a:r>
              <a:rPr lang="en-US" dirty="0" smtClean="0">
                <a:ea typeface="+mn-ea"/>
                <a:cs typeface="Tw Cen MT"/>
              </a:rPr>
              <a:t>Determine candidate thresholds by averaging consecutive values where there is a change in classification: (48+60)/2=54 and (80+90)/2=85</a:t>
            </a:r>
          </a:p>
        </p:txBody>
      </p:sp>
    </p:spTree>
    <p:extLst>
      <p:ext uri="{BB962C8B-B14F-4D97-AF65-F5344CB8AC3E}">
        <p14:creationId xmlns:p14="http://schemas.microsoft.com/office/powerpoint/2010/main" val="1625659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398463" y="476250"/>
            <a:ext cx="8637587" cy="8318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Problems with information gain</a:t>
            </a:r>
          </a:p>
        </p:txBody>
      </p:sp>
      <p:sp>
        <p:nvSpPr>
          <p:cNvPr id="325635" name="Rectangle 3"/>
          <p:cNvSpPr>
            <a:spLocks noGrp="1" noChangeArrowheads="1"/>
          </p:cNvSpPr>
          <p:nvPr>
            <p:ph idx="1"/>
          </p:nvPr>
        </p:nvSpPr>
        <p:spPr>
          <a:xfrm>
            <a:off x="395288" y="1628775"/>
            <a:ext cx="8208962" cy="4114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20000"/>
          </a:bodyPr>
          <a:lstStyle/>
          <a:p>
            <a:pPr eaLnBrk="1" hangingPunct="1">
              <a:lnSpc>
                <a:spcPct val="90000"/>
              </a:lnSpc>
            </a:pPr>
            <a:r>
              <a:rPr lang="en-US" altLang="en-US" dirty="0" smtClean="0"/>
              <a:t>Natural bias of information gain: it favors attributes with many possible values.</a:t>
            </a:r>
          </a:p>
          <a:p>
            <a:pPr eaLnBrk="1" hangingPunct="1">
              <a:lnSpc>
                <a:spcPct val="90000"/>
              </a:lnSpc>
            </a:pPr>
            <a:r>
              <a:rPr lang="en-US" altLang="en-US" dirty="0" smtClean="0"/>
              <a:t>Consider the attribute </a:t>
            </a:r>
            <a:r>
              <a:rPr lang="en-US" altLang="en-US" i="1" dirty="0" smtClean="0">
                <a:latin typeface="Times New Roman" panose="02020603050405020304" pitchFamily="18" charset="0"/>
              </a:rPr>
              <a:t>Date</a:t>
            </a:r>
            <a:r>
              <a:rPr lang="en-US" altLang="en-US" i="1" dirty="0" smtClean="0"/>
              <a:t> </a:t>
            </a:r>
            <a:r>
              <a:rPr lang="en-US" altLang="en-US" dirty="0" smtClean="0"/>
              <a:t>in the</a:t>
            </a:r>
            <a:r>
              <a:rPr lang="en-US" altLang="en-US" i="1" dirty="0" smtClean="0"/>
              <a:t> </a:t>
            </a:r>
            <a:r>
              <a:rPr lang="en-US" altLang="en-US" i="1" dirty="0" smtClean="0">
                <a:latin typeface="Times New Roman" panose="02020603050405020304" pitchFamily="18" charset="0"/>
              </a:rPr>
              <a:t>PlayTennis</a:t>
            </a:r>
            <a:r>
              <a:rPr lang="en-US" altLang="en-US" i="1" dirty="0" smtClean="0"/>
              <a:t> </a:t>
            </a:r>
            <a:r>
              <a:rPr lang="en-US" altLang="en-US" dirty="0" smtClean="0"/>
              <a:t>example. </a:t>
            </a:r>
          </a:p>
          <a:p>
            <a:pPr lvl="1" eaLnBrk="1" hangingPunct="1">
              <a:lnSpc>
                <a:spcPct val="90000"/>
              </a:lnSpc>
            </a:pPr>
            <a:r>
              <a:rPr lang="en-US" altLang="en-US" i="1" dirty="0" smtClean="0">
                <a:latin typeface="Times New Roman" panose="02020603050405020304" pitchFamily="18" charset="0"/>
              </a:rPr>
              <a:t>Date</a:t>
            </a:r>
            <a:r>
              <a:rPr lang="en-US" altLang="en-US" dirty="0" smtClean="0"/>
              <a:t> would have the highest information gain since it perfectly separates the training data.</a:t>
            </a:r>
          </a:p>
          <a:p>
            <a:pPr lvl="1" eaLnBrk="1" hangingPunct="1">
              <a:lnSpc>
                <a:spcPct val="90000"/>
              </a:lnSpc>
            </a:pPr>
            <a:r>
              <a:rPr lang="en-US" altLang="en-US" dirty="0" smtClean="0"/>
              <a:t>It would be selected at the root resulting in a very broad tree</a:t>
            </a:r>
          </a:p>
          <a:p>
            <a:pPr lvl="1" eaLnBrk="1" hangingPunct="1">
              <a:lnSpc>
                <a:spcPct val="90000"/>
              </a:lnSpc>
            </a:pPr>
            <a:r>
              <a:rPr lang="en-US" altLang="en-US" dirty="0" smtClean="0"/>
              <a:t>Very good on the training, this tree would perform poorly in predicting unknown instances. Overfitting.</a:t>
            </a:r>
          </a:p>
          <a:p>
            <a:pPr eaLnBrk="1" hangingPunct="1">
              <a:lnSpc>
                <a:spcPct val="90000"/>
              </a:lnSpc>
            </a:pPr>
            <a:r>
              <a:rPr lang="en-US" altLang="en-US" dirty="0" smtClean="0"/>
              <a:t>The problem is that the partition is too specific, too many small classes are generated.</a:t>
            </a:r>
          </a:p>
          <a:p>
            <a:pPr eaLnBrk="1" hangingPunct="1">
              <a:lnSpc>
                <a:spcPct val="90000"/>
              </a:lnSpc>
            </a:pPr>
            <a:r>
              <a:rPr lang="en-US" altLang="en-US" dirty="0" smtClean="0"/>
              <a:t>We need to look at alternative measures …</a:t>
            </a:r>
          </a:p>
        </p:txBody>
      </p:sp>
    </p:spTree>
    <p:extLst>
      <p:ext uri="{BB962C8B-B14F-4D97-AF65-F5344CB8AC3E}">
        <p14:creationId xmlns:p14="http://schemas.microsoft.com/office/powerpoint/2010/main" val="4170806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b="1" dirty="0"/>
              <a:t>An alternative measure: gain ratio</a:t>
            </a:r>
          </a:p>
        </p:txBody>
      </p:sp>
      <p:sp>
        <p:nvSpPr>
          <p:cNvPr id="391171" name="Rectangle 3"/>
          <p:cNvSpPr>
            <a:spLocks noGrp="1" noChangeArrowheads="1"/>
          </p:cNvSpPr>
          <p:nvPr>
            <p:ph idx="1"/>
          </p:nvPr>
        </p:nvSpPr>
        <p:spPr>
          <a:xfrm>
            <a:off x="304800" y="1752600"/>
            <a:ext cx="8610600" cy="44958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lvl="2" eaLnBrk="1" hangingPunct="1">
              <a:lnSpc>
                <a:spcPct val="90000"/>
              </a:lnSpc>
              <a:buFont typeface="Wingdings" panose="05000000000000000000" pitchFamily="2" charset="2"/>
              <a:buNone/>
            </a:pPr>
            <a:r>
              <a:rPr lang="en-US" altLang="en-US" sz="1600" i="1" dirty="0" smtClean="0">
                <a:latin typeface="Times New Roman" panose="02020603050405020304" pitchFamily="18" charset="0"/>
              </a:rPr>
              <a:t>			         c      </a:t>
            </a:r>
            <a:r>
              <a:rPr lang="en-US" altLang="en-US" sz="2000" i="1" dirty="0" smtClean="0">
                <a:latin typeface="Times New Roman" panose="02020603050405020304" pitchFamily="18" charset="0"/>
              </a:rPr>
              <a:t>|S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	  |S</a:t>
            </a:r>
            <a:r>
              <a:rPr lang="en-US" altLang="en-US" sz="2000" i="1" baseline="-25000" dirty="0" smtClean="0">
                <a:latin typeface="Times New Roman" panose="02020603050405020304" pitchFamily="18" charset="0"/>
              </a:rPr>
              <a:t>i </a:t>
            </a:r>
            <a:r>
              <a:rPr lang="en-US" altLang="en-US" sz="2000" i="1" dirty="0" smtClean="0">
                <a:latin typeface="Times New Roman" panose="02020603050405020304" pitchFamily="18" charset="0"/>
              </a:rPr>
              <a:t>|</a:t>
            </a: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 − </a:t>
            </a:r>
            <a:r>
              <a:rPr lang="en-US" altLang="en-US" sz="2800" dirty="0" smtClean="0">
                <a:sym typeface="Symbol" panose="05050102010706020507" pitchFamily="18" charset="2"/>
              </a:rPr>
              <a:t></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log</a:t>
            </a:r>
            <a:r>
              <a:rPr lang="en-US" altLang="en-US" sz="2000" baseline="-25000" dirty="0" smtClean="0">
                <a:latin typeface="Times New Roman" panose="02020603050405020304" pitchFamily="18" charset="0"/>
              </a:rPr>
              <a:t>2</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					        	                   </a:t>
            </a:r>
            <a:r>
              <a:rPr lang="en-US" altLang="en-US" sz="1600" i="1" dirty="0" err="1" smtClean="0">
                <a:latin typeface="Times New Roman" panose="02020603050405020304" pitchFamily="18" charset="0"/>
              </a:rPr>
              <a:t>i</a:t>
            </a:r>
            <a:r>
              <a:rPr lang="en-US" altLang="en-US" sz="1600" i="1" dirty="0" smtClean="0">
                <a:latin typeface="Times New Roman" panose="02020603050405020304" pitchFamily="18" charset="0"/>
              </a:rPr>
              <a:t>=1</a:t>
            </a:r>
            <a:r>
              <a:rPr lang="en-US" altLang="en-US" sz="2000" i="1" dirty="0" smtClean="0">
                <a:latin typeface="Times New Roman" panose="02020603050405020304" pitchFamily="18" charset="0"/>
              </a:rPr>
              <a:t>  	|S |            |S |</a:t>
            </a:r>
          </a:p>
          <a:p>
            <a:pPr eaLnBrk="1" hangingPunct="1">
              <a:lnSpc>
                <a:spcPct val="90000"/>
              </a:lnSpc>
              <a:spcBef>
                <a:spcPct val="0"/>
              </a:spcBef>
            </a:pPr>
            <a:r>
              <a:rPr lang="en-US" altLang="en-US" sz="1800" i="1" dirty="0" smtClean="0">
                <a:latin typeface="Times New Roman" panose="02020603050405020304" pitchFamily="18" charset="0"/>
              </a:rPr>
              <a:t>S</a:t>
            </a:r>
            <a:r>
              <a:rPr lang="en-US" altLang="en-US" sz="2800" i="1" baseline="-25000" dirty="0" smtClean="0">
                <a:latin typeface="Times New Roman" panose="02020603050405020304" pitchFamily="18" charset="0"/>
              </a:rPr>
              <a:t>i</a:t>
            </a:r>
            <a:r>
              <a:rPr lang="en-US" altLang="en-US" sz="2000" dirty="0" smtClean="0">
                <a:latin typeface="Arial" panose="020B0604020202020204" pitchFamily="34" charset="0"/>
              </a:rPr>
              <a:t> </a:t>
            </a:r>
            <a:r>
              <a:rPr lang="en-US" altLang="en-US" sz="2000" dirty="0" smtClean="0"/>
              <a:t>are the sets obtained by partitioning on value </a:t>
            </a:r>
            <a:r>
              <a:rPr lang="en-US" altLang="en-US" sz="2000" i="1" dirty="0" err="1" smtClean="0">
                <a:latin typeface="Times New Roman" panose="02020603050405020304" pitchFamily="18" charset="0"/>
              </a:rPr>
              <a:t>i</a:t>
            </a:r>
            <a:r>
              <a:rPr lang="en-US" altLang="en-US" sz="2000" i="1" dirty="0" smtClean="0">
                <a:latin typeface="Times New Roman" panose="02020603050405020304" pitchFamily="18" charset="0"/>
              </a:rPr>
              <a:t> </a:t>
            </a:r>
            <a:r>
              <a:rPr lang="en-US" altLang="en-US" sz="2000" dirty="0" smtClean="0"/>
              <a:t>of</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A</a:t>
            </a:r>
            <a:endParaRPr lang="en-US" altLang="en-US" sz="2000" i="1" dirty="0" smtClean="0"/>
          </a:p>
          <a:p>
            <a:pPr eaLnBrk="1" hangingPunct="1">
              <a:lnSpc>
                <a:spcPct val="90000"/>
              </a:lnSpc>
              <a:spcBef>
                <a:spcPct val="0"/>
              </a:spcBef>
            </a:pPr>
            <a:r>
              <a:rPr lang="en-US" altLang="en-US" sz="2000" i="1" dirty="0" smtClean="0"/>
              <a:t>SplitInformation </a:t>
            </a:r>
            <a:r>
              <a:rPr lang="en-US" altLang="en-US" sz="2000" dirty="0" smtClean="0"/>
              <a:t>measures the entropy of </a:t>
            </a:r>
            <a:r>
              <a:rPr lang="en-US" altLang="en-US" sz="2000" i="1" dirty="0" smtClean="0"/>
              <a:t>S</a:t>
            </a:r>
            <a:r>
              <a:rPr lang="en-US" altLang="en-US" sz="2000" dirty="0" smtClean="0"/>
              <a:t> with respect to the values of </a:t>
            </a:r>
            <a:r>
              <a:rPr lang="en-US" altLang="en-US" sz="2000" i="1" dirty="0" smtClean="0"/>
              <a:t>A</a:t>
            </a:r>
            <a:r>
              <a:rPr lang="en-US" altLang="en-US" sz="2000" dirty="0" smtClean="0"/>
              <a:t>. The more uniformly dispersed the data the higher it is</a:t>
            </a:r>
            <a:r>
              <a:rPr lang="en-US" altLang="en-US" sz="2000" dirty="0" smtClean="0">
                <a:latin typeface="Arial" panose="020B0604020202020204" pitchFamily="34" charset="0"/>
              </a:rPr>
              <a:t>.</a:t>
            </a:r>
            <a:endParaRPr lang="en-US" altLang="en-US" sz="2000" i="1" dirty="0" smtClean="0">
              <a:latin typeface="Times New Roman" panose="02020603050405020304" pitchFamily="18" charset="0"/>
            </a:endParaRPr>
          </a:p>
          <a:p>
            <a:pPr eaLnBrk="1" hangingPunct="1">
              <a:lnSpc>
                <a:spcPct val="80000"/>
              </a:lnSpc>
              <a:spcBef>
                <a:spcPct val="50000"/>
              </a:spcBef>
              <a:buFont typeface="Wingdings" panose="05000000000000000000" pitchFamily="2" charset="2"/>
              <a:buNone/>
            </a:pPr>
            <a:r>
              <a:rPr lang="en-US" altLang="en-US" sz="2000" i="1" dirty="0" smtClean="0">
                <a:latin typeface="Times New Roman" panose="02020603050405020304" pitchFamily="18" charset="0"/>
              </a:rPr>
              <a:t>				             Gain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endParaRPr lang="en-US" altLang="en-US" sz="2000" i="1" dirty="0" smtClean="0">
              <a:latin typeface="Times New Roman" panose="02020603050405020304" pitchFamily="18" charset="0"/>
            </a:endParaRPr>
          </a:p>
          <a:p>
            <a:pPr eaLnBrk="1" hangingPunct="1">
              <a:lnSpc>
                <a:spcPct val="80000"/>
              </a:lnSpc>
              <a:spcBef>
                <a:spcPct val="0"/>
              </a:spcBef>
              <a:buFont typeface="Wingdings" panose="05000000000000000000" pitchFamily="2" charset="2"/>
              <a:buNone/>
            </a:pPr>
            <a:r>
              <a:rPr lang="en-US" altLang="en-US" sz="2000" i="1" dirty="0" smtClean="0">
                <a:latin typeface="Times New Roman" panose="02020603050405020304" pitchFamily="18" charset="0"/>
              </a:rPr>
              <a:t>    		GainRatio</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r>
              <a:rPr lang="en-US" altLang="en-US" sz="2000" dirty="0" smtClean="0">
                <a:sym typeface="Symbol" panose="05050102010706020507" pitchFamily="18" charset="2"/>
              </a:rPr>
              <a:t></a:t>
            </a:r>
          </a:p>
          <a:p>
            <a:pPr eaLnBrk="1" hangingPunct="1">
              <a:lnSpc>
                <a:spcPct val="80000"/>
              </a:lnSpc>
              <a:spcBef>
                <a:spcPct val="0"/>
              </a:spcBef>
              <a:buFont typeface="Wingdings" panose="05000000000000000000" pitchFamily="2" charset="2"/>
              <a:buNone/>
            </a:pP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smtClean="0">
                <a:latin typeface="Times New Roman" panose="02020603050405020304" pitchFamily="18" charset="0"/>
              </a:rPr>
              <a:t>, </a:t>
            </a:r>
            <a:r>
              <a:rPr lang="en-US" altLang="en-US" sz="2000" i="1" dirty="0" smtClean="0">
                <a:latin typeface="Times New Roman" panose="02020603050405020304" pitchFamily="18" charset="0"/>
              </a:rPr>
              <a:t>A</a:t>
            </a:r>
            <a:r>
              <a:rPr lang="en-US" altLang="en-US" sz="2000" dirty="0" smtClean="0">
                <a:latin typeface="Times New Roman" panose="02020603050405020304" pitchFamily="18" charset="0"/>
              </a:rPr>
              <a:t>)</a:t>
            </a:r>
            <a:r>
              <a:rPr lang="en-US" altLang="en-US" sz="2000" dirty="0" smtClean="0"/>
              <a:t> </a:t>
            </a:r>
          </a:p>
          <a:p>
            <a:pPr eaLnBrk="1" hangingPunct="1">
              <a:lnSpc>
                <a:spcPct val="90000"/>
              </a:lnSpc>
              <a:spcBef>
                <a:spcPct val="50000"/>
              </a:spcBef>
            </a:pPr>
            <a:r>
              <a:rPr lang="en-US" altLang="en-US" sz="2000" i="1" dirty="0" smtClean="0">
                <a:latin typeface="Times New Roman" panose="02020603050405020304" pitchFamily="18" charset="0"/>
              </a:rPr>
              <a:t>GainRatio </a:t>
            </a:r>
            <a:r>
              <a:rPr lang="en-US" altLang="en-US" sz="2000" dirty="0" smtClean="0"/>
              <a:t>penalizes attributes that split examples in many small classes such as</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Date</a:t>
            </a:r>
            <a:r>
              <a:rPr lang="en-US" altLang="en-US" sz="2000" i="1" dirty="0" smtClean="0"/>
              <a:t>. </a:t>
            </a:r>
            <a:r>
              <a:rPr lang="en-US" altLang="en-US" sz="2000" dirty="0" smtClean="0"/>
              <a:t>Let </a:t>
            </a:r>
            <a:r>
              <a:rPr lang="en-US" altLang="en-US" sz="2000" i="1" dirty="0" smtClean="0">
                <a:latin typeface="Times New Roman" panose="02020603050405020304" pitchFamily="18" charset="0"/>
              </a:rPr>
              <a:t>|S |=n, Date </a:t>
            </a:r>
            <a:r>
              <a:rPr lang="en-US" altLang="en-US" sz="2000" dirty="0" smtClean="0"/>
              <a:t>splits examples in</a:t>
            </a:r>
            <a:r>
              <a:rPr lang="en-US" altLang="en-US" sz="2000" dirty="0" smtClean="0">
                <a:latin typeface="Arial" panose="020B0604020202020204" pitchFamily="34" charset="0"/>
              </a:rPr>
              <a:t> </a:t>
            </a:r>
            <a:r>
              <a:rPr lang="en-US" altLang="en-US" sz="2000" i="1" dirty="0" smtClean="0">
                <a:latin typeface="Times New Roman" panose="02020603050405020304" pitchFamily="18" charset="0"/>
              </a:rPr>
              <a:t>n </a:t>
            </a:r>
            <a:r>
              <a:rPr lang="en-US" altLang="en-US" sz="2000" dirty="0" smtClean="0"/>
              <a:t>classes</a:t>
            </a:r>
            <a:endParaRPr lang="en-US" altLang="en-US" sz="2000" i="1" dirty="0" smtClean="0"/>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Date</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 </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a:t>
            </a:r>
            <a:r>
              <a:rPr lang="en-US" altLang="en-US" sz="1800" i="1" dirty="0" smtClean="0">
                <a:latin typeface="Times New Roman" panose="02020603050405020304" pitchFamily="18" charset="0"/>
              </a:rPr>
              <a:t>n </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log</a:t>
            </a:r>
            <a:r>
              <a:rPr lang="en-US" altLang="en-US" sz="1800" baseline="-25000" dirty="0" smtClean="0">
                <a:latin typeface="Times New Roman" panose="02020603050405020304" pitchFamily="18" charset="0"/>
              </a:rPr>
              <a:t>2</a:t>
            </a:r>
            <a:r>
              <a:rPr lang="en-US" altLang="en-US" sz="1800" i="1" dirty="0" smtClean="0">
                <a:latin typeface="Times New Roman" panose="02020603050405020304" pitchFamily="18" charset="0"/>
              </a:rPr>
              <a:t>n</a:t>
            </a:r>
          </a:p>
          <a:p>
            <a:pPr eaLnBrk="1" hangingPunct="1">
              <a:lnSpc>
                <a:spcPct val="90000"/>
              </a:lnSpc>
              <a:spcBef>
                <a:spcPct val="30000"/>
              </a:spcBef>
            </a:pPr>
            <a:r>
              <a:rPr lang="en-US" altLang="en-US" sz="2000" dirty="0" smtClean="0"/>
              <a:t>Compare with </a:t>
            </a:r>
            <a:r>
              <a:rPr lang="en-US" altLang="en-US" sz="2000" i="1" dirty="0" smtClean="0">
                <a:latin typeface="Times New Roman" panose="02020603050405020304" pitchFamily="18" charset="0"/>
              </a:rPr>
              <a:t>A</a:t>
            </a:r>
            <a:r>
              <a:rPr lang="en-US" altLang="en-US" sz="2000" dirty="0" smtClean="0">
                <a:latin typeface="Arial" panose="020B0604020202020204" pitchFamily="34" charset="0"/>
              </a:rPr>
              <a:t>, </a:t>
            </a:r>
            <a:r>
              <a:rPr lang="en-US" altLang="en-US" sz="2000" dirty="0" smtClean="0"/>
              <a:t>which splits data in two even classes</a:t>
            </a:r>
            <a:r>
              <a:rPr lang="en-US" altLang="en-US" sz="2000" dirty="0" smtClean="0">
                <a:latin typeface="Arial" panose="020B0604020202020204" pitchFamily="34" charset="0"/>
              </a:rPr>
              <a:t>:</a:t>
            </a:r>
          </a:p>
          <a:p>
            <a:pPr lvl="1" eaLnBrk="1" hangingPunct="1">
              <a:lnSpc>
                <a:spcPct val="90000"/>
              </a:lnSpc>
              <a:spcBef>
                <a:spcPct val="0"/>
              </a:spcBef>
            </a:pPr>
            <a:r>
              <a:rPr lang="en-US" altLang="en-US" sz="1800" i="1" dirty="0" smtClean="0">
                <a:latin typeface="Times New Roman" panose="02020603050405020304" pitchFamily="18" charset="0"/>
              </a:rPr>
              <a:t>SplitInformation</a:t>
            </a:r>
            <a:r>
              <a:rPr lang="en-US" altLang="en-US" sz="1800" dirty="0" smtClean="0">
                <a:latin typeface="Times New Roman" panose="02020603050405020304" pitchFamily="18" charset="0"/>
              </a:rPr>
              <a:t>(</a:t>
            </a:r>
            <a:r>
              <a:rPr lang="en-US" altLang="en-US" sz="1800" i="1" dirty="0" smtClean="0">
                <a:latin typeface="Times New Roman" panose="02020603050405020304" pitchFamily="18" charset="0"/>
              </a:rPr>
              <a:t>S</a:t>
            </a:r>
            <a:r>
              <a:rPr lang="en-US" altLang="en-US" sz="1800" dirty="0" smtClean="0">
                <a:latin typeface="Times New Roman" panose="02020603050405020304" pitchFamily="18" charset="0"/>
              </a:rPr>
              <a:t>, </a:t>
            </a:r>
            <a:r>
              <a:rPr lang="en-US" altLang="en-US" sz="1800" i="1" dirty="0" smtClean="0">
                <a:latin typeface="Times New Roman" panose="02020603050405020304" pitchFamily="18" charset="0"/>
              </a:rPr>
              <a:t>A</a:t>
            </a:r>
            <a:r>
              <a:rPr lang="en-US" altLang="en-US" sz="1800" dirty="0" smtClean="0">
                <a:latin typeface="Times New Roman" panose="02020603050405020304" pitchFamily="18" charset="0"/>
              </a:rPr>
              <a:t>)= −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(1/2 log</a:t>
            </a:r>
            <a:r>
              <a:rPr lang="en-US" altLang="en-US" sz="1800" baseline="-25000" dirty="0" smtClean="0">
                <a:latin typeface="Times New Roman" panose="02020603050405020304" pitchFamily="18" charset="0"/>
              </a:rPr>
              <a:t>2</a:t>
            </a:r>
            <a:r>
              <a:rPr lang="en-US" altLang="en-US" sz="1800" dirty="0" smtClean="0">
                <a:latin typeface="Times New Roman" panose="02020603050405020304" pitchFamily="18" charset="0"/>
              </a:rPr>
              <a:t>1/2) ]= − [− 1/2 −1/2]=1</a:t>
            </a:r>
            <a:endParaRPr lang="en-US" altLang="en-US" sz="1800" dirty="0" smtClean="0">
              <a:latin typeface="Arial" panose="020B0604020202020204" pitchFamily="34" charset="0"/>
            </a:endParaRPr>
          </a:p>
          <a:p>
            <a:pPr eaLnBrk="1" hangingPunct="1">
              <a:lnSpc>
                <a:spcPct val="90000"/>
              </a:lnSpc>
              <a:spcBef>
                <a:spcPct val="0"/>
              </a:spcBef>
              <a:buFont typeface="Wingdings" panose="05000000000000000000" pitchFamily="2" charset="2"/>
              <a:buNone/>
            </a:pPr>
            <a:endParaRPr lang="en-US" altLang="en-US" sz="2000" i="1" dirty="0" smtClean="0">
              <a:latin typeface="Times New Roman" panose="02020603050405020304" pitchFamily="18" charset="0"/>
            </a:endParaRPr>
          </a:p>
        </p:txBody>
      </p:sp>
      <p:sp>
        <p:nvSpPr>
          <p:cNvPr id="391172" name="Line 4"/>
          <p:cNvSpPr>
            <a:spLocks noChangeShapeType="1"/>
          </p:cNvSpPr>
          <p:nvPr/>
        </p:nvSpPr>
        <p:spPr bwMode="auto">
          <a:xfrm>
            <a:off x="3886200" y="2276475"/>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5076825" y="2276475"/>
            <a:ext cx="45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3433763" y="4076700"/>
            <a:ext cx="2362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Tree>
    <p:extLst>
      <p:ext uri="{BB962C8B-B14F-4D97-AF65-F5344CB8AC3E}">
        <p14:creationId xmlns:p14="http://schemas.microsoft.com/office/powerpoint/2010/main" val="290381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b="1" dirty="0"/>
              <a:t>Handling </a:t>
            </a:r>
            <a:r>
              <a:rPr lang="en-US" b="1" dirty="0" smtClean="0"/>
              <a:t>missing values training </a:t>
            </a:r>
            <a:r>
              <a:rPr lang="en-US" b="1" dirty="0"/>
              <a:t>data</a:t>
            </a:r>
          </a:p>
        </p:txBody>
      </p:sp>
      <p:sp>
        <p:nvSpPr>
          <p:cNvPr id="326659" name="Rectangle 3"/>
          <p:cNvSpPr>
            <a:spLocks noGrp="1" noChangeArrowheads="1"/>
          </p:cNvSpPr>
          <p:nvPr>
            <p:ph idx="1"/>
          </p:nvPr>
        </p:nvSpPr>
        <p:spPr>
          <a:xfrm>
            <a:off x="228600" y="1524000"/>
            <a:ext cx="8208962" cy="46116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marL="457200" indent="-457200" eaLnBrk="1" hangingPunct="1">
              <a:buFont typeface="Wingdings" charset="0"/>
              <a:buChar char="§"/>
              <a:defRPr/>
            </a:pPr>
            <a:r>
              <a:rPr lang="en-US" dirty="0" smtClean="0">
                <a:ea typeface="+mn-ea"/>
                <a:cs typeface="+mn-cs"/>
              </a:rPr>
              <a:t>How to cope with the problem that the value of some attribute may be missing?</a:t>
            </a:r>
          </a:p>
          <a:p>
            <a:pPr marL="457200" indent="-457200" eaLnBrk="1" hangingPunct="1">
              <a:buFont typeface="Wingdings" charset="0"/>
              <a:buChar char="§"/>
              <a:defRPr/>
            </a:pPr>
            <a:r>
              <a:rPr lang="en-US" dirty="0" smtClean="0">
                <a:ea typeface="+mn-ea"/>
                <a:cs typeface="+mn-cs"/>
              </a:rPr>
              <a:t>The strategy: use other examples to guess attribute</a:t>
            </a:r>
          </a:p>
          <a:p>
            <a:pPr marL="838200" lvl="1" indent="-381000" eaLnBrk="1" hangingPunct="1">
              <a:buFont typeface="Arial" charset="0"/>
              <a:buAutoNum type="arabicPeriod"/>
              <a:defRPr/>
            </a:pPr>
            <a:r>
              <a:rPr lang="en-US" dirty="0" smtClean="0">
                <a:ea typeface="+mn-ea"/>
              </a:rPr>
              <a:t>Assign the value that is most common among the training examples at the node</a:t>
            </a:r>
          </a:p>
          <a:p>
            <a:pPr marL="838200" lvl="1" indent="-381000" eaLnBrk="1" hangingPunct="1">
              <a:buFont typeface="Arial" charset="0"/>
              <a:buAutoNum type="arabicPeriod"/>
              <a:defRPr/>
            </a:pPr>
            <a:r>
              <a:rPr lang="en-US" dirty="0" smtClean="0">
                <a:ea typeface="+mn-ea"/>
              </a:rPr>
              <a:t>Assign a probability to each value, based on frequencies, and assign values to missing attribute, according to this probability distribution</a:t>
            </a:r>
          </a:p>
        </p:txBody>
      </p:sp>
    </p:spTree>
    <p:extLst>
      <p:ext uri="{BB962C8B-B14F-4D97-AF65-F5344CB8AC3E}">
        <p14:creationId xmlns:p14="http://schemas.microsoft.com/office/powerpoint/2010/main" val="207234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Suited for following classification problems:</a:t>
            </a:r>
          </a:p>
          <a:p>
            <a:r>
              <a:rPr lang="en-US" dirty="0" smtClean="0"/>
              <a:t>Applications whose Instances </a:t>
            </a:r>
            <a:r>
              <a:rPr lang="en-US" dirty="0"/>
              <a:t>are represented by attribute-value pairs. </a:t>
            </a:r>
            <a:endParaRPr lang="en-US" dirty="0" smtClean="0"/>
          </a:p>
          <a:p>
            <a:r>
              <a:rPr lang="en-US" dirty="0"/>
              <a:t>The </a:t>
            </a:r>
            <a:r>
              <a:rPr lang="en-US" dirty="0" smtClean="0"/>
              <a:t>target function </a:t>
            </a:r>
            <a:r>
              <a:rPr lang="en-US" dirty="0"/>
              <a:t>has discrete output values</a:t>
            </a:r>
            <a:endParaRPr lang="en-US" dirty="0" smtClean="0"/>
          </a:p>
          <a:p>
            <a:r>
              <a:rPr lang="en-US" dirty="0"/>
              <a:t> Disjunctive descriptions may be required</a:t>
            </a:r>
            <a:endParaRPr lang="en-US" dirty="0" smtClean="0"/>
          </a:p>
          <a:p>
            <a:r>
              <a:rPr lang="en-US" dirty="0"/>
              <a:t> The training data may contain missing attribute </a:t>
            </a:r>
            <a:r>
              <a:rPr lang="en-US" dirty="0" smtClean="0"/>
              <a:t>values</a:t>
            </a:r>
          </a:p>
          <a:p>
            <a:pPr marL="0" indent="0">
              <a:buNone/>
            </a:pPr>
            <a:endParaRPr lang="en-US" dirty="0" smtClean="0"/>
          </a:p>
          <a:p>
            <a:pPr marL="0" indent="0">
              <a:buNone/>
            </a:pPr>
            <a:r>
              <a:rPr lang="en-US" dirty="0" smtClean="0"/>
              <a:t>Real world applications</a:t>
            </a:r>
          </a:p>
          <a:p>
            <a:r>
              <a:rPr lang="en-US" dirty="0" smtClean="0"/>
              <a:t>Biomedical applications</a:t>
            </a:r>
          </a:p>
          <a:p>
            <a:r>
              <a:rPr lang="en-US" dirty="0" smtClean="0"/>
              <a:t>Manufacturing</a:t>
            </a:r>
          </a:p>
          <a:p>
            <a:r>
              <a:rPr lang="en-US" dirty="0" smtClean="0"/>
              <a:t>Banking sector</a:t>
            </a:r>
          </a:p>
          <a:p>
            <a:r>
              <a:rPr lang="en-US" dirty="0" smtClean="0"/>
              <a:t>Make-Buy decisions</a:t>
            </a:r>
          </a:p>
          <a:p>
            <a:endParaRPr lang="en-US" dirty="0"/>
          </a:p>
        </p:txBody>
      </p:sp>
    </p:spTree>
    <p:extLst>
      <p:ext uri="{BB962C8B-B14F-4D97-AF65-F5344CB8AC3E}">
        <p14:creationId xmlns:p14="http://schemas.microsoft.com/office/powerpoint/2010/main" val="141907387"/>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Good References</a:t>
            </a:r>
            <a:endParaRPr lang="en-US" b="1" dirty="0"/>
          </a:p>
        </p:txBody>
      </p:sp>
      <p:sp>
        <p:nvSpPr>
          <p:cNvPr id="3" name="Content Placeholder 2"/>
          <p:cNvSpPr>
            <a:spLocks noGrp="1"/>
          </p:cNvSpPr>
          <p:nvPr>
            <p:ph idx="1"/>
          </p:nvPr>
        </p:nvSpPr>
        <p:spPr>
          <a:xfrm>
            <a:off x="152400" y="1371600"/>
            <a:ext cx="8534400" cy="4754563"/>
          </a:xfrm>
        </p:spPr>
        <p:txBody>
          <a:bodyPr>
            <a:normAutofit fontScale="85000" lnSpcReduction="10000"/>
          </a:bodyPr>
          <a:lstStyle/>
          <a:p>
            <a:pPr marL="0" indent="0">
              <a:buNone/>
            </a:pPr>
            <a:r>
              <a:rPr lang="en-US" dirty="0" smtClean="0"/>
              <a:t>Decision Tree</a:t>
            </a:r>
            <a:endParaRPr lang="en-US" dirty="0" smtClean="0">
              <a:hlinkClick r:id=""/>
            </a:endParaRPr>
          </a:p>
          <a:p>
            <a:r>
              <a:rPr lang="en-US" dirty="0" smtClean="0">
                <a:hlinkClick r:id=""/>
              </a:rPr>
              <a:t>https</a:t>
            </a:r>
            <a:r>
              <a:rPr lang="en-US" dirty="0" smtClean="0">
                <a:hlinkClick r:id="rId2"/>
              </a:rPr>
              <a:t>://www.youtube.com/watch?v=eKD5gxPPeY0&amp;list=PLBv09BD7ez_4temBw7vLA19p3tdQH6FYO&amp;index=1</a:t>
            </a:r>
            <a:endParaRPr lang="en-US" dirty="0" smtClean="0"/>
          </a:p>
          <a:p>
            <a:pPr marL="0" indent="0">
              <a:buNone/>
            </a:pPr>
            <a:r>
              <a:rPr lang="en-US" dirty="0" smtClean="0"/>
              <a:t>Overfitting</a:t>
            </a:r>
          </a:p>
          <a:p>
            <a:r>
              <a:rPr lang="en-US" dirty="0" smtClean="0">
                <a:hlinkClick r:id="rId3"/>
              </a:rPr>
              <a:t>https://www.youtube.com/watch?time_continue=1&amp;v=t56Nid85Thg</a:t>
            </a:r>
            <a:endParaRPr lang="en-US" dirty="0" smtClean="0"/>
          </a:p>
          <a:p>
            <a:r>
              <a:rPr lang="en-US" dirty="0" smtClean="0">
                <a:hlinkClick r:id="rId4"/>
              </a:rPr>
              <a:t>https://www.youtube.com/watch?v=y6SpA2Wuyt8</a:t>
            </a:r>
            <a:endParaRPr lang="en-US" dirty="0" smtClean="0"/>
          </a:p>
          <a:p>
            <a:pPr marL="0" indent="0">
              <a:buNone/>
            </a:pPr>
            <a:r>
              <a:rPr lang="en-US" dirty="0" smtClean="0"/>
              <a:t>Random Forest</a:t>
            </a:r>
          </a:p>
          <a:p>
            <a:r>
              <a:rPr lang="en-US" dirty="0" smtClean="0">
                <a:hlinkClick r:id="rId5"/>
              </a:rPr>
              <a:t>https://www.stat.berkeley.edu/~breiman/RandomForests/</a:t>
            </a:r>
            <a:endParaRPr lang="en-US" dirty="0" smtClean="0"/>
          </a:p>
          <a:p>
            <a:endParaRPr lang="en-US" dirty="0"/>
          </a:p>
          <a:p>
            <a:endParaRPr lang="en-US" dirty="0" smtClean="0"/>
          </a:p>
          <a:p>
            <a:pPr marL="0" indent="0">
              <a:buNone/>
            </a:pPr>
            <a:endParaRPr lang="en-US" dirty="0" smtClean="0">
              <a:hlinkClick r:id="rId6"/>
            </a:endParaRPr>
          </a:p>
          <a:p>
            <a:endParaRPr lang="en-US" dirty="0"/>
          </a:p>
        </p:txBody>
      </p:sp>
    </p:spTree>
    <p:extLst>
      <p:ext uri="{BB962C8B-B14F-4D97-AF65-F5344CB8AC3E}">
        <p14:creationId xmlns:p14="http://schemas.microsoft.com/office/powerpoint/2010/main" val="39145399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8"/>
          <p:cNvSpPr txBox="1">
            <a:spLocks noGrp="1"/>
          </p:cNvSpPr>
          <p:nvPr>
            <p:ph type="title"/>
          </p:nvPr>
        </p:nvSpPr>
        <p:spPr>
          <a:xfrm>
            <a:off x="17929" y="609600"/>
            <a:ext cx="50541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b="1"/>
              <a:t>Reinforcement Learning</a:t>
            </a:r>
            <a:endParaRPr sz="3600" b="1"/>
          </a:p>
        </p:txBody>
      </p:sp>
      <p:sp>
        <p:nvSpPr>
          <p:cNvPr id="1131" name="Google Shape;1131;p38"/>
          <p:cNvSpPr txBox="1"/>
          <p:nvPr/>
        </p:nvSpPr>
        <p:spPr>
          <a:xfrm>
            <a:off x="302840" y="1305600"/>
            <a:ext cx="8229600" cy="5118100"/>
          </a:xfrm>
          <a:prstGeom prst="rect">
            <a:avLst/>
          </a:prstGeom>
          <a:noFill/>
          <a:ln>
            <a:noFill/>
          </a:ln>
        </p:spPr>
        <p:txBody>
          <a:bodyPr spcFirstLastPara="1" wrap="square" lIns="0" tIns="33000" rIns="0" bIns="0" anchor="t" anchorCtr="0">
            <a:noAutofit/>
          </a:bodyPr>
          <a:lstStyle/>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No predefined data</a:t>
            </a:r>
            <a:endParaRPr/>
          </a:p>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Semi-supervised learning model in machine learning, </a:t>
            </a:r>
            <a:endParaRPr/>
          </a:p>
          <a:p>
            <a:pPr marL="355600" marR="5080" lvl="0" indent="-342900" algn="l" rtl="0">
              <a:lnSpc>
                <a:spcPct val="118750"/>
              </a:lnSpc>
              <a:spcBef>
                <a:spcPts val="0"/>
              </a:spcBef>
              <a:spcAft>
                <a:spcPts val="0"/>
              </a:spcAft>
              <a:buClr>
                <a:schemeClr val="dk1"/>
              </a:buClr>
              <a:buSzPts val="3200"/>
              <a:buFont typeface="Arial"/>
              <a:buChar char="•"/>
            </a:pPr>
            <a:r>
              <a:rPr lang="en-US" sz="2800">
                <a:solidFill>
                  <a:schemeClr val="dk1"/>
                </a:solidFill>
                <a:latin typeface="Trebuchet MS"/>
                <a:ea typeface="Trebuchet MS"/>
                <a:cs typeface="Trebuchet MS"/>
                <a:sym typeface="Trebuchet MS"/>
              </a:rPr>
              <a:t>Allow an agent to take actions and interact with an environment so as to maximize the total rewards. </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640"/>
              </a:spcBef>
              <a:spcAft>
                <a:spcPts val="0"/>
              </a:spcAft>
              <a:buClr>
                <a:schemeClr val="dk1"/>
              </a:buClr>
              <a:buSzPts val="3200"/>
              <a:buFont typeface="Arial"/>
              <a:buChar char="•"/>
            </a:pPr>
            <a:r>
              <a:rPr lang="en-US" sz="3200">
                <a:solidFill>
                  <a:schemeClr val="dk1"/>
                </a:solidFill>
                <a:latin typeface="Trebuchet MS"/>
                <a:ea typeface="Trebuchet MS"/>
                <a:cs typeface="Trebuchet MS"/>
                <a:sym typeface="Trebuchet MS"/>
              </a:rPr>
              <a:t>Examples:</a:t>
            </a:r>
            <a:endParaRPr sz="3200">
              <a:solidFill>
                <a:schemeClr val="dk1"/>
              </a:solidFill>
              <a:latin typeface="Trebuchet MS"/>
              <a:ea typeface="Trebuchet MS"/>
              <a:cs typeface="Trebuchet MS"/>
              <a:sym typeface="Trebuchet MS"/>
            </a:endParaRPr>
          </a:p>
          <a:p>
            <a:pPr marL="755650" marR="0" lvl="1" indent="-285750" algn="l" rtl="0">
              <a:spcBef>
                <a:spcPts val="76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Resources management in computer clusters</a:t>
            </a:r>
            <a:endParaRPr/>
          </a:p>
          <a:p>
            <a:pPr marL="755650" marR="0" lvl="1" indent="-285750" algn="l" rtl="0">
              <a:spcBef>
                <a:spcPts val="76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Game playing</a:t>
            </a:r>
            <a:endParaRPr sz="2800" b="0" i="0" u="none" strike="noStrike" cap="none">
              <a:solidFill>
                <a:schemeClr val="dk1"/>
              </a:solidFill>
              <a:latin typeface="Trebuchet MS"/>
              <a:ea typeface="Trebuchet MS"/>
              <a:cs typeface="Trebuchet MS"/>
              <a:sym typeface="Trebuchet MS"/>
            </a:endParaRPr>
          </a:p>
          <a:p>
            <a:pPr marL="755650" marR="0" lvl="1" indent="-285750" algn="l" rtl="0">
              <a:lnSpc>
                <a:spcPct val="100000"/>
              </a:lnSpc>
              <a:spcBef>
                <a:spcPts val="640"/>
              </a:spcBef>
              <a:spcAft>
                <a:spcPts val="0"/>
              </a:spcAft>
              <a:buClr>
                <a:schemeClr val="dk1"/>
              </a:buClr>
              <a:buSzPts val="2800"/>
              <a:buFont typeface="Arial"/>
              <a:buChar char="–"/>
            </a:pPr>
            <a:r>
              <a:rPr lang="en-US" sz="2800" b="0" i="0" u="none" strike="noStrike" cap="none">
                <a:solidFill>
                  <a:schemeClr val="dk1"/>
                </a:solidFill>
                <a:latin typeface="Trebuchet MS"/>
                <a:ea typeface="Trebuchet MS"/>
                <a:cs typeface="Trebuchet MS"/>
                <a:sym typeface="Trebuchet MS"/>
              </a:rPr>
              <a:t>Robot in a maze</a:t>
            </a:r>
            <a:endParaRPr sz="2800" b="0" i="0" u="none" strike="noStrike" cap="none">
              <a:solidFill>
                <a:schemeClr val="dk1"/>
              </a:solidFill>
              <a:latin typeface="Trebuchet MS"/>
              <a:ea typeface="Trebuchet MS"/>
              <a:cs typeface="Trebuchet MS"/>
              <a:sym typeface="Trebuchet MS"/>
            </a:endParaRPr>
          </a:p>
        </p:txBody>
      </p:sp>
      <p:sp>
        <p:nvSpPr>
          <p:cNvPr id="1132" name="Google Shape;1132;p38"/>
          <p:cNvSpPr txBox="1"/>
          <p:nvPr/>
        </p:nvSpPr>
        <p:spPr>
          <a:xfrm>
            <a:off x="-12700" y="6527800"/>
            <a:ext cx="2682900" cy="254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600"/>
              <a:buFont typeface="Tahoma"/>
              <a:buNone/>
            </a:pPr>
            <a:r>
              <a:rPr lang="en-US" sz="1600">
                <a:solidFill>
                  <a:schemeClr val="dk1"/>
                </a:solidFill>
                <a:latin typeface="Tahoma"/>
                <a:ea typeface="Tahoma"/>
                <a:cs typeface="Tahoma"/>
                <a:sym typeface="Tahoma"/>
              </a:rPr>
              <a:t>Slide Credit: Eric Eaton</a:t>
            </a: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39"/>
          <p:cNvSpPr txBox="1">
            <a:spLocks noGrp="1"/>
          </p:cNvSpPr>
          <p:nvPr>
            <p:ph type="title"/>
          </p:nvPr>
        </p:nvSpPr>
        <p:spPr>
          <a:xfrm>
            <a:off x="0" y="152400"/>
            <a:ext cx="7802880" cy="106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Calibri"/>
              <a:buNone/>
            </a:pPr>
            <a:r>
              <a:rPr lang="en-US" sz="3600"/>
              <a:t>Supervised, Unsupervised and Reinforcement Learning Comparison</a:t>
            </a:r>
            <a:endParaRPr sz="3600"/>
          </a:p>
        </p:txBody>
      </p:sp>
      <p:pic>
        <p:nvPicPr>
          <p:cNvPr id="1138" name="Google Shape;1138;p39"/>
          <p:cNvPicPr preferRelativeResize="0"/>
          <p:nvPr/>
        </p:nvPicPr>
        <p:blipFill rotWithShape="1">
          <a:blip r:embed="rId3">
            <a:alphaModFix/>
          </a:blip>
          <a:srcRect l="14999" t="3086" r="16666" b="3085"/>
          <a:stretch/>
        </p:blipFill>
        <p:spPr>
          <a:xfrm>
            <a:off x="0" y="1752600"/>
            <a:ext cx="9067799" cy="420215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
          <p:cNvSpPr txBox="1"/>
          <p:nvPr/>
        </p:nvSpPr>
        <p:spPr>
          <a:xfrm>
            <a:off x="0" y="525959"/>
            <a:ext cx="481849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i="0" u="none" strike="noStrike" cap="none">
                <a:solidFill>
                  <a:schemeClr val="dk1"/>
                </a:solidFill>
                <a:latin typeface="Calibri"/>
                <a:ea typeface="Calibri"/>
                <a:cs typeface="Calibri"/>
                <a:sym typeface="Calibri"/>
              </a:rPr>
              <a:t>Objective of course </a:t>
            </a:r>
            <a:endParaRPr/>
          </a:p>
        </p:txBody>
      </p:sp>
      <p:sp>
        <p:nvSpPr>
          <p:cNvPr id="456" name="Google Shape;456;p4"/>
          <p:cNvSpPr txBox="1"/>
          <p:nvPr/>
        </p:nvSpPr>
        <p:spPr>
          <a:xfrm>
            <a:off x="304800" y="1447800"/>
            <a:ext cx="8610600" cy="4953000"/>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800"/>
              <a:buFont typeface="Arial"/>
              <a:buChar char="•"/>
            </a:pPr>
            <a:r>
              <a:rPr lang="en-US" sz="2800">
                <a:solidFill>
                  <a:schemeClr val="dk1"/>
                </a:solidFill>
                <a:latin typeface="Tahoma"/>
                <a:ea typeface="Tahoma"/>
                <a:cs typeface="Tahoma"/>
                <a:sym typeface="Tahoma"/>
              </a:rPr>
              <a:t>Introduction to the basic concepts and techniques of Machine Learning</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Tahoma"/>
                <a:ea typeface="Tahoma"/>
                <a:cs typeface="Tahoma"/>
                <a:sym typeface="Tahoma"/>
              </a:rPr>
              <a:t>Gain experience of doing independent study and research in the field of Machine Learning</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Tahoma"/>
                <a:ea typeface="Tahoma"/>
                <a:cs typeface="Tahoma"/>
                <a:sym typeface="Tahoma"/>
              </a:rPr>
              <a:t>Develop skills of using recent machine learning software tools to evaluate learning algorithms and model selection for solving practical problems</a:t>
            </a:r>
            <a:endParaRPr sz="2800">
              <a:solidFill>
                <a:schemeClr val="dk1"/>
              </a:solidFill>
              <a:latin typeface="Tahoma"/>
              <a:ea typeface="Tahoma"/>
              <a:cs typeface="Tahoma"/>
              <a:sym typeface="Tahoma"/>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Tahoma"/>
              <a:ea typeface="Tahoma"/>
              <a:cs typeface="Tahoma"/>
              <a:sym typeface="Tahoma"/>
            </a:endParaRPr>
          </a:p>
          <a:p>
            <a:pPr marL="342900" marR="0" lvl="0" indent="-165100" algn="just" rtl="0">
              <a:spcBef>
                <a:spcPts val="56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0"/>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Calibri"/>
              <a:buNone/>
            </a:pPr>
            <a:r>
              <a:rPr lang="en-US" sz="4000"/>
              <a:t>Open source ML programming tools</a:t>
            </a:r>
            <a:endParaRPr sz="4000"/>
          </a:p>
        </p:txBody>
      </p:sp>
      <p:graphicFrame>
        <p:nvGraphicFramePr>
          <p:cNvPr id="1144" name="Google Shape;1144;p40"/>
          <p:cNvGraphicFramePr/>
          <p:nvPr>
            <p:extLst>
              <p:ext uri="{D42A27DB-BD31-4B8C-83A1-F6EECF244321}">
                <p14:modId xmlns:p14="http://schemas.microsoft.com/office/powerpoint/2010/main" val="3595340075"/>
              </p:ext>
            </p:extLst>
          </p:nvPr>
        </p:nvGraphicFramePr>
        <p:xfrm>
          <a:off x="224790" y="1371602"/>
          <a:ext cx="8690625" cy="5142518"/>
        </p:xfrm>
        <a:graphic>
          <a:graphicData uri="http://schemas.openxmlformats.org/drawingml/2006/table">
            <a:tbl>
              <a:tblPr>
                <a:noFill/>
                <a:tableStyleId>{09FD8CF5-2730-4DF0-979E-36500207B637}</a:tableStyleId>
              </a:tblPr>
              <a:tblGrid>
                <a:gridCol w="1549419"/>
                <a:gridCol w="1578606"/>
                <a:gridCol w="1533084"/>
                <a:gridCol w="4029516"/>
              </a:tblGrid>
              <a:tr h="640591">
                <a:tc>
                  <a:txBody>
                    <a:bodyPr/>
                    <a:lstStyle/>
                    <a:p>
                      <a:pPr marL="0" marR="0" lvl="0" indent="0" algn="l" rtl="0">
                        <a:spcBef>
                          <a:spcPts val="0"/>
                        </a:spcBef>
                        <a:spcAft>
                          <a:spcPts val="0"/>
                        </a:spcAft>
                        <a:buNone/>
                      </a:pPr>
                      <a:endParaRPr sz="2000" b="1" u="none" strike="noStrike" cap="none" dirty="0"/>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lnSpc>
                          <a:spcPct val="100000"/>
                        </a:lnSpc>
                        <a:spcBef>
                          <a:spcPts val="0"/>
                        </a:spcBef>
                        <a:spcAft>
                          <a:spcPts val="0"/>
                        </a:spcAft>
                        <a:buClr>
                          <a:schemeClr val="dk1"/>
                        </a:buClr>
                        <a:buSzPts val="2000"/>
                        <a:buFont typeface="Calibri"/>
                        <a:buNone/>
                      </a:pPr>
                      <a:r>
                        <a:rPr lang="en-US" sz="2000" b="1" u="none" strike="noStrike" cap="none" dirty="0"/>
                        <a:t>Platform</a:t>
                      </a:r>
                      <a:endParaRPr dirty="0"/>
                    </a:p>
                  </a:txBody>
                  <a:tcPr marL="23275" marR="23275" marT="23275" marB="232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l" rtl="0">
                        <a:spcBef>
                          <a:spcPts val="0"/>
                        </a:spcBef>
                        <a:spcAft>
                          <a:spcPts val="0"/>
                        </a:spcAft>
                        <a:buNone/>
                      </a:pPr>
                      <a:endParaRPr dirty="0"/>
                    </a:p>
                  </a:txBody>
                  <a:tcPr marL="23275" marR="23275" marT="23275" marB="23275" anchor="ctr">
                    <a:lnL w="9525" cap="flat" cmpd="sng">
                      <a:solidFill>
                        <a:srgbClr val="000000">
                          <a:alpha val="0"/>
                        </a:srgbClr>
                      </a:solidFill>
                      <a:prstDash val="solid"/>
                      <a:round/>
                      <a:headEnd type="none" w="sm" len="sm"/>
                      <a:tailEnd type="none" w="sm" len="sm"/>
                    </a:lnL>
                    <a:lnR w="9525" cap="flat" cmpd="sng">
                      <a:no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DDDDD"/>
                      </a:solidFill>
                      <a:prstDash val="solid"/>
                      <a:round/>
                      <a:headEnd type="none" w="sm" len="sm"/>
                      <a:tailEnd type="none" w="sm" len="sm"/>
                    </a:lnB>
                    <a:solidFill>
                      <a:srgbClr val="D9EDF7"/>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1" u="none" strike="noStrike" cap="none" dirty="0" smtClean="0"/>
                        <a:t>Algorithms or Features</a:t>
                      </a:r>
                      <a:endParaRPr lang="en-US" sz="2000" dirty="0" smtClean="0"/>
                    </a:p>
                    <a:p>
                      <a:pPr marL="0" marR="0" lvl="0" indent="0" algn="ctr" rtl="0">
                        <a:spcBef>
                          <a:spcPts val="0"/>
                        </a:spcBef>
                        <a:spcAft>
                          <a:spcPts val="0"/>
                        </a:spcAft>
                        <a:buNone/>
                      </a:pPr>
                      <a:endParaRPr sz="2000" dirty="0"/>
                    </a:p>
                  </a:txBody>
                  <a:tcPr marL="34900" marR="34900" marT="17450" marB="17450">
                    <a:lnL w="9525" cap="flat" cmpd="sng">
                      <a:noFill/>
                      <a:prstDash val="solid"/>
                      <a:round/>
                      <a:headEnd type="none" w="sm" len="sm"/>
                      <a:tailEnd type="none" w="sm" len="sm"/>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lumMod val="20000"/>
                        <a:lumOff val="80000"/>
                      </a:schemeClr>
                    </a:solidFill>
                  </a:tcPr>
                </a:tc>
              </a:tr>
              <a:tr h="1198386">
                <a:tc>
                  <a:txBody>
                    <a:bodyPr/>
                    <a:lstStyle/>
                    <a:p>
                      <a:pPr marL="0" marR="0" lvl="0" indent="0" algn="l" rtl="0">
                        <a:spcBef>
                          <a:spcPts val="0"/>
                        </a:spcBef>
                        <a:spcAft>
                          <a:spcPts val="0"/>
                        </a:spcAft>
                        <a:buNone/>
                      </a:pPr>
                      <a:r>
                        <a:rPr lang="en-US" sz="1800" b="0" dirty="0" err="1"/>
                        <a:t>Scikit</a:t>
                      </a:r>
                      <a:r>
                        <a:rPr lang="en-US" sz="1800" b="0" dirty="0"/>
                        <a:t> Learn</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dirty="0"/>
                        <a:t>Linux, Mac OS, Windows</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dirty="0"/>
                        <a:t>Python, C, C++</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spcBef>
                          <a:spcPts val="0"/>
                        </a:spcBef>
                        <a:spcAft>
                          <a:spcPts val="0"/>
                        </a:spcAft>
                        <a:buNone/>
                      </a:pPr>
                      <a:r>
                        <a:rPr lang="en-US" sz="1800" b="0" dirty="0"/>
                        <a:t>Classification, Regression, Clustering</a:t>
                      </a:r>
                      <a:br>
                        <a:rPr lang="en-US" sz="1800" b="0" dirty="0"/>
                      </a:br>
                      <a:r>
                        <a:rPr lang="en-US" sz="1800" b="0" dirty="0"/>
                        <a:t>Preprocessing, Model Selection</a:t>
                      </a:r>
                      <a:br>
                        <a:rPr lang="en-US" sz="1800" b="0" dirty="0"/>
                      </a:br>
                      <a:r>
                        <a:rPr lang="en-US" sz="1800" b="0" dirty="0"/>
                        <a:t>Dimensionality reduction.</a:t>
                      </a:r>
                      <a:br>
                        <a:rPr lang="en-US" sz="1800" b="0" dirty="0"/>
                      </a:b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mpd="sng">
                      <a:noFill/>
                      <a:prstDash val="solid"/>
                    </a:lnT>
                    <a:lnB w="9525" cap="flat" cmpd="sng">
                      <a:solidFill>
                        <a:srgbClr val="DDDDDD"/>
                      </a:solidFill>
                      <a:prstDash val="solid"/>
                      <a:round/>
                      <a:headEnd type="none" w="sm" len="sm"/>
                      <a:tailEnd type="none" w="sm" len="sm"/>
                    </a:lnB>
                    <a:solidFill>
                      <a:srgbClr val="FFFFFF"/>
                    </a:solidFill>
                  </a:tcPr>
                </a:tc>
              </a:tr>
              <a:tr h="1136892">
                <a:tc>
                  <a:txBody>
                    <a:bodyPr/>
                    <a:lstStyle/>
                    <a:p>
                      <a:pPr marL="0" marR="0" lvl="0" indent="0" algn="l" rtl="0">
                        <a:spcBef>
                          <a:spcPts val="0"/>
                        </a:spcBef>
                        <a:spcAft>
                          <a:spcPts val="0"/>
                        </a:spcAft>
                        <a:buNone/>
                      </a:pPr>
                      <a:r>
                        <a:rPr lang="en-US" sz="1800" b="0"/>
                        <a:t>PyTorch</a:t>
                      </a: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800" b="0"/>
                        <a:t>Linux, Mac OS,</a:t>
                      </a:r>
                      <a:br>
                        <a:rPr lang="en-US" sz="1800" b="0"/>
                      </a:br>
                      <a:r>
                        <a:rPr lang="en-US" sz="1800" b="0"/>
                        <a:t>Windows</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800" b="0"/>
                        <a:t>Python, C++</a:t>
                      </a:r>
                      <a:br>
                        <a:rPr lang="en-US" sz="1800" b="0"/>
                      </a:br>
                      <a:r>
                        <a:rPr lang="en-US" sz="1800" b="0"/>
                        <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1" indent="0" algn="l" rtl="0">
                        <a:spcBef>
                          <a:spcPts val="0"/>
                        </a:spcBef>
                        <a:spcAft>
                          <a:spcPts val="0"/>
                        </a:spcAft>
                        <a:buNone/>
                      </a:pPr>
                      <a:r>
                        <a:rPr lang="en-US" sz="1800" b="0" dirty="0" err="1"/>
                        <a:t>Autograd</a:t>
                      </a:r>
                      <a:r>
                        <a:rPr lang="en-US" sz="1800" b="0" dirty="0"/>
                        <a:t> Module, </a:t>
                      </a:r>
                      <a:r>
                        <a:rPr lang="en-US" sz="1800" b="0" dirty="0" smtClean="0"/>
                        <a:t>Optimization </a:t>
                      </a:r>
                      <a:r>
                        <a:rPr lang="en-US" sz="1800" b="0" dirty="0"/>
                        <a:t>Module</a:t>
                      </a:r>
                      <a:br>
                        <a:rPr lang="en-US" sz="1800" b="0" dirty="0"/>
                      </a:br>
                      <a:r>
                        <a:rPr lang="en-US" sz="1800" b="0" dirty="0"/>
                        <a:t>NN Module</a:t>
                      </a:r>
                      <a:br>
                        <a:rPr lang="en-US" sz="1800" b="0" dirty="0"/>
                      </a:b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1136892">
                <a:tc>
                  <a:txBody>
                    <a:bodyPr/>
                    <a:lstStyle/>
                    <a:p>
                      <a:pPr marL="0" marR="0" lvl="0" indent="0" algn="l" rtl="0">
                        <a:spcBef>
                          <a:spcPts val="0"/>
                        </a:spcBef>
                        <a:spcAft>
                          <a:spcPts val="0"/>
                        </a:spcAft>
                        <a:buNone/>
                      </a:pPr>
                      <a:r>
                        <a:rPr lang="en-US" sz="1800" b="0"/>
                        <a:t>TensorFlow</a:t>
                      </a: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a:t>Linux, Mac OS,</a:t>
                      </a:r>
                      <a:br>
                        <a:rPr lang="en-US" sz="1800" b="0"/>
                      </a:br>
                      <a:r>
                        <a:rPr lang="en-US" sz="1800" b="0"/>
                        <a:t>Windows</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800" b="0"/>
                        <a:t>Python, C++</a:t>
                      </a:r>
                      <a:br>
                        <a:rPr lang="en-US" sz="1800" b="0"/>
                      </a:br>
                      <a:r>
                        <a:rPr lang="en-US" sz="1800" b="0"/>
                        <a:t/>
                      </a:r>
                      <a:br>
                        <a:rPr lang="en-US" sz="1800" b="0"/>
                      </a:br>
                      <a:endParaRPr sz="1800" b="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1" indent="0" algn="l" rtl="0">
                        <a:spcBef>
                          <a:spcPts val="0"/>
                        </a:spcBef>
                        <a:spcAft>
                          <a:spcPts val="0"/>
                        </a:spcAft>
                        <a:buNone/>
                      </a:pPr>
                      <a:r>
                        <a:rPr lang="en-US" sz="1800" b="0" dirty="0"/>
                        <a:t>Provides a library for dataflow programming.</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1011972">
                <a:tc>
                  <a:txBody>
                    <a:bodyPr/>
                    <a:lstStyle/>
                    <a:p>
                      <a:pPr marL="0" marR="0" lvl="0" indent="0" algn="l" rtl="0">
                        <a:spcBef>
                          <a:spcPts val="0"/>
                        </a:spcBef>
                        <a:spcAft>
                          <a:spcPts val="0"/>
                        </a:spcAft>
                        <a:buNone/>
                      </a:pPr>
                      <a:r>
                        <a:rPr lang="en-US" sz="1800" b="0" dirty="0" err="1"/>
                        <a:t>Weka</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800" b="0" dirty="0"/>
                        <a:t>Linux, Mac OS,</a:t>
                      </a:r>
                      <a:br>
                        <a:rPr lang="en-US" sz="1800" b="0" dirty="0"/>
                      </a:br>
                      <a:r>
                        <a:rPr lang="en-US" sz="1800" b="0" dirty="0" smtClean="0"/>
                        <a:t>Windows</a:t>
                      </a:r>
                      <a:endParaRPr sz="1800" b="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800" b="0"/>
                        <a:t>Java</a:t>
                      </a:r>
                      <a:endParaRPr sz="120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1" indent="0" algn="l" rtl="0">
                        <a:spcBef>
                          <a:spcPts val="0"/>
                        </a:spcBef>
                        <a:spcAft>
                          <a:spcPts val="0"/>
                        </a:spcAft>
                        <a:buNone/>
                      </a:pPr>
                      <a:r>
                        <a:rPr lang="en-US" sz="1800" b="0" dirty="0"/>
                        <a:t>Data preparation, Classification</a:t>
                      </a:r>
                      <a:br>
                        <a:rPr lang="en-US" sz="1800" b="0" dirty="0"/>
                      </a:br>
                      <a:r>
                        <a:rPr lang="en-US" sz="1800" b="0" dirty="0"/>
                        <a:t>Regression, Clustering, Visualization</a:t>
                      </a:r>
                      <a:br>
                        <a:rPr lang="en-US" sz="1800" b="0" dirty="0"/>
                      </a:br>
                      <a:r>
                        <a:rPr lang="en-US" sz="1800" b="0" dirty="0"/>
                        <a:t>Association rules mining</a:t>
                      </a:r>
                      <a:endParaRPr sz="1200" dirty="0"/>
                    </a:p>
                  </a:txBody>
                  <a:tcPr marL="23275" marR="23275" marT="23275" marB="2327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graphicFrame>
        <p:nvGraphicFramePr>
          <p:cNvPr id="1151" name="Google Shape;1151;p41"/>
          <p:cNvGraphicFramePr/>
          <p:nvPr>
            <p:extLst>
              <p:ext uri="{D42A27DB-BD31-4B8C-83A1-F6EECF244321}">
                <p14:modId xmlns:p14="http://schemas.microsoft.com/office/powerpoint/2010/main" val="2189316942"/>
              </p:ext>
            </p:extLst>
          </p:nvPr>
        </p:nvGraphicFramePr>
        <p:xfrm>
          <a:off x="148590" y="1524000"/>
          <a:ext cx="8667864" cy="4956835"/>
        </p:xfrm>
        <a:graphic>
          <a:graphicData uri="http://schemas.openxmlformats.org/drawingml/2006/table">
            <a:tbl>
              <a:tblPr>
                <a:noFill/>
                <a:tableStyleId>{09FD8CF5-2730-4DF0-979E-36500207B637}</a:tableStyleId>
              </a:tblPr>
              <a:tblGrid>
                <a:gridCol w="1530085"/>
                <a:gridCol w="2003965"/>
                <a:gridCol w="1039485"/>
                <a:gridCol w="4094329"/>
              </a:tblGrid>
              <a:tr h="754200">
                <a:tc>
                  <a:txBody>
                    <a:bodyPr/>
                    <a:lstStyle/>
                    <a:p>
                      <a:pPr marL="0" marR="0" lvl="0" indent="0" algn="l" rtl="0">
                        <a:spcBef>
                          <a:spcPts val="0"/>
                        </a:spcBef>
                        <a:spcAft>
                          <a:spcPts val="0"/>
                        </a:spcAft>
                        <a:buNone/>
                      </a:pPr>
                      <a:r>
                        <a:rPr lang="en-US" sz="1900" b="0" dirty="0" err="1"/>
                        <a:t>Colab</a:t>
                      </a:r>
                      <a:endParaRPr sz="1900" b="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Cloud Service</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Supports libraries of PyTorch, Keras, TensorFlow, and OpenCV</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906175">
                <a:tc>
                  <a:txBody>
                    <a:bodyPr/>
                    <a:lstStyle/>
                    <a:p>
                      <a:pPr marL="0" marR="0" lvl="0" indent="0" algn="l" rtl="0">
                        <a:spcBef>
                          <a:spcPts val="0"/>
                        </a:spcBef>
                        <a:spcAft>
                          <a:spcPts val="0"/>
                        </a:spcAft>
                        <a:buNone/>
                      </a:pPr>
                      <a:r>
                        <a:rPr lang="en-US" sz="1900" b="0" dirty="0"/>
                        <a:t>Apache Mahout</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dirty="0"/>
                        <a:t>Cross-platform</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Java</a:t>
                      </a:r>
                      <a:br>
                        <a:rPr lang="en-US" sz="1900" b="0"/>
                      </a:br>
                      <a:r>
                        <a:rPr lang="en-US" sz="1900" b="0"/>
                        <a:t>Scala</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Preprocessors,Regression</a:t>
                      </a:r>
                      <a:br>
                        <a:rPr lang="en-US" sz="1900" b="0"/>
                      </a:br>
                      <a:r>
                        <a:rPr lang="en-US" sz="1900" b="0"/>
                        <a:t>Clustering, Recommenders</a:t>
                      </a:r>
                      <a:br>
                        <a:rPr lang="en-US" sz="1900" b="0"/>
                      </a:br>
                      <a:r>
                        <a:rPr lang="en-US" sz="1900" b="0"/>
                        <a:t>Distributed Linear Algebra.</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991800">
                <a:tc>
                  <a:txBody>
                    <a:bodyPr/>
                    <a:lstStyle/>
                    <a:p>
                      <a:pPr marL="0" marR="0" lvl="0" indent="0" algn="l" rtl="0">
                        <a:spcBef>
                          <a:spcPts val="0"/>
                        </a:spcBef>
                        <a:spcAft>
                          <a:spcPts val="0"/>
                        </a:spcAft>
                        <a:buNone/>
                      </a:pPr>
                      <a:r>
                        <a:rPr lang="en-US" sz="1900" b="0"/>
                        <a:t>Accors.Net</a:t>
                      </a: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Cross-platform</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a:t>C#</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c>
                  <a:txBody>
                    <a:bodyPr/>
                    <a:lstStyle/>
                    <a:p>
                      <a:pPr marL="0" marR="0" lvl="0" indent="0" algn="l" rtl="0">
                        <a:spcBef>
                          <a:spcPts val="0"/>
                        </a:spcBef>
                        <a:spcAft>
                          <a:spcPts val="0"/>
                        </a:spcAft>
                        <a:buNone/>
                      </a:pPr>
                      <a:r>
                        <a:rPr lang="en-US" sz="1900" b="0" dirty="0"/>
                        <a:t>Classification, Regression, Distribution</a:t>
                      </a:r>
                      <a:br>
                        <a:rPr lang="en-US" sz="1900" b="0" dirty="0"/>
                      </a:br>
                      <a:r>
                        <a:rPr lang="en-US" sz="1900" b="0" dirty="0"/>
                        <a:t>Clustering, Hypothesis Tests &amp;</a:t>
                      </a:r>
                      <a:br>
                        <a:rPr lang="en-US" sz="1900" b="0" dirty="0"/>
                      </a:br>
                      <a:r>
                        <a:rPr lang="en-US" sz="1900" b="0" dirty="0"/>
                        <a:t>Kernel Methods, Image, Audio &amp; </a:t>
                      </a:r>
                      <a:r>
                        <a:rPr lang="en-US" sz="1900" b="0" dirty="0" smtClean="0"/>
                        <a:t>Signal </a:t>
                      </a:r>
                      <a:r>
                        <a:rPr lang="en-US" sz="1900" b="0" dirty="0"/>
                        <a:t>&amp; Vision</a:t>
                      </a:r>
                      <a:endParaRPr sz="1900" b="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9F9F9"/>
                    </a:solidFill>
                  </a:tcPr>
                </a:tc>
              </a:tr>
              <a:tr h="898375">
                <a:tc>
                  <a:txBody>
                    <a:bodyPr/>
                    <a:lstStyle/>
                    <a:p>
                      <a:pPr marL="0" marR="0" lvl="0" indent="0" algn="l" rtl="0">
                        <a:spcBef>
                          <a:spcPts val="0"/>
                        </a:spcBef>
                        <a:spcAft>
                          <a:spcPts val="0"/>
                        </a:spcAft>
                        <a:buNone/>
                      </a:pPr>
                      <a:r>
                        <a:rPr lang="en-US" sz="1900" b="0"/>
                        <a:t>Shogun</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Windows</a:t>
                      </a:r>
                      <a:br>
                        <a:rPr lang="en-US" sz="1900" b="0"/>
                      </a:br>
                      <a:r>
                        <a:rPr lang="en-US" sz="1900" b="0"/>
                        <a:t>Linux, UNIX</a:t>
                      </a:r>
                      <a:br>
                        <a:rPr lang="en-US" sz="1900" b="0"/>
                      </a:br>
                      <a:r>
                        <a:rPr lang="en-US" sz="1900" b="0"/>
                        <a:t>Mac OS</a:t>
                      </a:r>
                      <a:br>
                        <a:rPr lang="en-US" sz="1900" b="0"/>
                      </a:b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C++</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900" b="0"/>
                        <a:t>Regression, Classification, Clustering</a:t>
                      </a:r>
                      <a:br>
                        <a:rPr lang="en-US" sz="1900" b="0"/>
                      </a:br>
                      <a:r>
                        <a:rPr lang="en-US" sz="1900" b="0"/>
                        <a:t>Support vector machines. Dimensionality reduction, Online learning etc.</a:t>
                      </a:r>
                      <a:br>
                        <a:rPr lang="en-US" sz="1900" b="0"/>
                      </a:br>
                      <a:endParaRPr sz="1900" b="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solidFill>
                      <a:srgbClr val="FFFFFF"/>
                    </a:solidFill>
                  </a:tcPr>
                </a:tc>
              </a:tr>
              <a:tr h="313600">
                <a:tc>
                  <a:txBody>
                    <a:bodyPr/>
                    <a:lstStyle/>
                    <a:p>
                      <a:pPr marL="0" marR="0" lvl="0" indent="0" algn="l" rtl="0">
                        <a:spcBef>
                          <a:spcPts val="0"/>
                        </a:spcBef>
                        <a:spcAft>
                          <a:spcPts val="0"/>
                        </a:spcAft>
                        <a:buNone/>
                      </a:pPr>
                      <a:r>
                        <a:rPr lang="en-US" sz="1900" b="0"/>
                        <a:t>Keras.io</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a:t>Cross-platform</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a:t>Python</a:t>
                      </a:r>
                      <a:endParaRPr sz="190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marR="0" lvl="0" indent="0" algn="l" rtl="0">
                        <a:spcBef>
                          <a:spcPts val="0"/>
                        </a:spcBef>
                        <a:spcAft>
                          <a:spcPts val="0"/>
                        </a:spcAft>
                        <a:buNone/>
                      </a:pPr>
                      <a:r>
                        <a:rPr lang="en-US" sz="1900" b="0" dirty="0"/>
                        <a:t>API for neural networks</a:t>
                      </a:r>
                      <a:endParaRPr sz="1900" dirty="0"/>
                    </a:p>
                  </a:txBody>
                  <a:tcPr marL="18550" marR="18550" marT="18550" marB="1855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DDDD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r>
            </a:tbl>
          </a:graphicData>
        </a:graphic>
      </p:graphicFrame>
      <p:sp>
        <p:nvSpPr>
          <p:cNvPr id="1152" name="Google Shape;1152;p41"/>
          <p:cNvSpPr txBox="1">
            <a:spLocks noGrp="1"/>
          </p:cNvSpPr>
          <p:nvPr>
            <p:ph type="title"/>
          </p:nvPr>
        </p:nvSpPr>
        <p:spPr>
          <a:xfrm>
            <a:off x="0" y="609600"/>
            <a:ext cx="9212580" cy="1143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Calibri"/>
              <a:buNone/>
            </a:pPr>
            <a:r>
              <a:rPr lang="en-US" sz="4000"/>
              <a:t>Open source ML programming tools</a:t>
            </a:r>
            <a:endParaRPr sz="40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42"/>
          <p:cNvPicPr preferRelativeResize="0"/>
          <p:nvPr/>
        </p:nvPicPr>
        <p:blipFill rotWithShape="1">
          <a:blip r:embed="rId3">
            <a:alphaModFix/>
          </a:blip>
          <a:srcRect/>
          <a:stretch/>
        </p:blipFill>
        <p:spPr>
          <a:xfrm>
            <a:off x="0" y="836668"/>
            <a:ext cx="9144000" cy="570099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1164" name="Google Shape;1164;p43"/>
          <p:cNvPicPr preferRelativeResize="0"/>
          <p:nvPr/>
        </p:nvPicPr>
        <p:blipFill rotWithShape="1">
          <a:blip r:embed="rId3">
            <a:alphaModFix/>
          </a:blip>
          <a:srcRect/>
          <a:stretch/>
        </p:blipFill>
        <p:spPr>
          <a:xfrm>
            <a:off x="1066800" y="1447800"/>
            <a:ext cx="6858000" cy="46482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168"/>
        <p:cNvGrpSpPr/>
        <p:nvPr/>
      </p:nvGrpSpPr>
      <p:grpSpPr>
        <a:xfrm>
          <a:off x="0" y="0"/>
          <a:ext cx="0" cy="0"/>
          <a:chOff x="0" y="0"/>
          <a:chExt cx="0" cy="0"/>
        </a:xfrm>
      </p:grpSpPr>
      <p:sp>
        <p:nvSpPr>
          <p:cNvPr id="1169" name="Google Shape;1169;p44"/>
          <p:cNvSpPr txBox="1">
            <a:spLocks noGrp="1"/>
          </p:cNvSpPr>
          <p:nvPr>
            <p:ph type="title"/>
          </p:nvPr>
        </p:nvSpPr>
        <p:spPr>
          <a:xfrm>
            <a:off x="1568200" y="2050718"/>
            <a:ext cx="6389400" cy="1378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1400"/>
              <a:buFont typeface="Trebuchet MS"/>
              <a:buNone/>
            </a:pPr>
            <a:r>
              <a:rPr lang="en-US"/>
              <a:t>Design a Learning System</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173"/>
        <p:cNvGrpSpPr/>
        <p:nvPr/>
      </p:nvGrpSpPr>
      <p:grpSpPr>
        <a:xfrm>
          <a:off x="0" y="0"/>
          <a:ext cx="0" cy="0"/>
          <a:chOff x="0" y="0"/>
          <a:chExt cx="0" cy="0"/>
        </a:xfrm>
      </p:grpSpPr>
      <p:sp>
        <p:nvSpPr>
          <p:cNvPr id="1174" name="Google Shape;1174;p45"/>
          <p:cNvSpPr txBox="1">
            <a:spLocks noGrp="1"/>
          </p:cNvSpPr>
          <p:nvPr>
            <p:ph type="title"/>
          </p:nvPr>
        </p:nvSpPr>
        <p:spPr>
          <a:xfrm>
            <a:off x="1971" y="638858"/>
            <a:ext cx="59412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Designing a Learning System</a:t>
            </a:r>
            <a:endParaRPr sz="3600"/>
          </a:p>
        </p:txBody>
      </p:sp>
      <p:sp>
        <p:nvSpPr>
          <p:cNvPr id="1175" name="Google Shape;1175;p45"/>
          <p:cNvSpPr txBox="1"/>
          <p:nvPr/>
        </p:nvSpPr>
        <p:spPr>
          <a:xfrm>
            <a:off x="764550" y="1303025"/>
            <a:ext cx="7919100" cy="2445900"/>
          </a:xfrm>
          <a:prstGeom prst="rect">
            <a:avLst/>
          </a:prstGeom>
          <a:noFill/>
          <a:ln>
            <a:noFill/>
          </a:ln>
        </p:spPr>
        <p:txBody>
          <a:bodyPr spcFirstLastPara="1" wrap="square" lIns="0" tIns="12700" rIns="0" bIns="0" anchor="t" anchorCtr="0">
            <a:noAutofit/>
          </a:bodyPr>
          <a:lstStyle/>
          <a:p>
            <a:pPr marL="355600" marR="0" lvl="0" indent="-342900" algn="l" rtl="0">
              <a:lnSpc>
                <a:spcPct val="100000"/>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the training experience(data)</a:t>
            </a:r>
            <a:endParaRPr sz="2800">
              <a:solidFill>
                <a:schemeClr val="dk1"/>
              </a:solidFill>
              <a:latin typeface="Trebuchet MS"/>
              <a:ea typeface="Trebuchet MS"/>
              <a:cs typeface="Trebuchet MS"/>
              <a:sym typeface="Trebuchet MS"/>
            </a:endParaRPr>
          </a:p>
          <a:p>
            <a:pPr marL="355600" marR="0" lvl="0" indent="-342900" algn="l" rtl="0">
              <a:lnSpc>
                <a:spcPct val="100000"/>
              </a:lnSpc>
              <a:spcBef>
                <a:spcPts val="4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exactly what is to be learned</a:t>
            </a:r>
            <a:endParaRPr sz="2800">
              <a:solidFill>
                <a:schemeClr val="dk1"/>
              </a:solidFill>
              <a:latin typeface="Trebuchet MS"/>
              <a:ea typeface="Trebuchet MS"/>
              <a:cs typeface="Trebuchet MS"/>
              <a:sym typeface="Trebuchet MS"/>
            </a:endParaRPr>
          </a:p>
          <a:p>
            <a:pPr marL="469900" marR="0" lvl="0" indent="0" algn="l" rtl="0">
              <a:lnSpc>
                <a:spcPct val="118333"/>
              </a:lnSpc>
              <a:spcBef>
                <a:spcPts val="40"/>
              </a:spcBef>
              <a:spcAft>
                <a:spcPts val="0"/>
              </a:spcAft>
              <a:buClr>
                <a:schemeClr val="dk1"/>
              </a:buClr>
              <a:buSzPts val="2400"/>
              <a:buFont typeface="Arial"/>
              <a:buNone/>
            </a:pPr>
            <a:r>
              <a:rPr lang="en-US" sz="2400">
                <a:solidFill>
                  <a:schemeClr val="dk1"/>
                </a:solidFill>
                <a:latin typeface="Arial"/>
                <a:ea typeface="Arial"/>
                <a:cs typeface="Arial"/>
                <a:sym typeface="Arial"/>
              </a:rPr>
              <a:t>– </a:t>
            </a:r>
            <a:r>
              <a:rPr lang="en-US" sz="2400">
                <a:solidFill>
                  <a:schemeClr val="dk1"/>
                </a:solidFill>
                <a:latin typeface="Trebuchet MS"/>
                <a:ea typeface="Trebuchet MS"/>
                <a:cs typeface="Trebuchet MS"/>
                <a:sym typeface="Trebuchet MS"/>
              </a:rPr>
              <a:t>i.e. the </a:t>
            </a:r>
            <a:r>
              <a:rPr lang="en-US" sz="2400" b="1" i="1">
                <a:solidFill>
                  <a:srgbClr val="FF0000"/>
                </a:solidFill>
                <a:latin typeface="Trebuchet MS"/>
                <a:ea typeface="Trebuchet MS"/>
                <a:cs typeface="Trebuchet MS"/>
                <a:sym typeface="Trebuchet MS"/>
              </a:rPr>
              <a:t>target function</a:t>
            </a:r>
            <a:endParaRPr sz="2400">
              <a:solidFill>
                <a:schemeClr val="dk1"/>
              </a:solidFill>
              <a:latin typeface="Trebuchet MS"/>
              <a:ea typeface="Trebuchet MS"/>
              <a:cs typeface="Trebuchet MS"/>
              <a:sym typeface="Trebuchet MS"/>
            </a:endParaRPr>
          </a:p>
          <a:p>
            <a:pPr marL="355600" marR="0" lvl="0" indent="-342900" algn="l" rtl="0">
              <a:lnSpc>
                <a:spcPct val="118571"/>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how to represent the target function</a:t>
            </a:r>
            <a:endParaRPr sz="2800">
              <a:solidFill>
                <a:schemeClr val="dk1"/>
              </a:solidFill>
              <a:latin typeface="Trebuchet MS"/>
              <a:ea typeface="Trebuchet MS"/>
              <a:cs typeface="Trebuchet MS"/>
              <a:sym typeface="Trebuchet MS"/>
            </a:endParaRPr>
          </a:p>
          <a:p>
            <a:pPr marL="355600" marR="5080" lvl="0" indent="-342900" algn="l" rtl="0">
              <a:lnSpc>
                <a:spcPct val="96428"/>
              </a:lnSpc>
              <a:spcBef>
                <a:spcPts val="68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Choose a learning algorithm to infer the target function from the experience</a:t>
            </a:r>
            <a:endParaRPr sz="2800">
              <a:solidFill>
                <a:schemeClr val="dk1"/>
              </a:solidFill>
              <a:latin typeface="Trebuchet MS"/>
              <a:ea typeface="Trebuchet MS"/>
              <a:cs typeface="Trebuchet MS"/>
              <a:sym typeface="Trebuchet MS"/>
            </a:endParaRPr>
          </a:p>
        </p:txBody>
      </p:sp>
      <p:sp>
        <p:nvSpPr>
          <p:cNvPr id="1176" name="Google Shape;1176;p45"/>
          <p:cNvSpPr/>
          <p:nvPr/>
        </p:nvSpPr>
        <p:spPr>
          <a:xfrm>
            <a:off x="1680951" y="4812992"/>
            <a:ext cx="2165350" cy="967105"/>
          </a:xfrm>
          <a:custGeom>
            <a:avLst/>
            <a:gdLst/>
            <a:ahLst/>
            <a:cxnLst/>
            <a:rect l="l" t="t" r="r" b="b"/>
            <a:pathLst>
              <a:path w="2165350" h="967104" extrusionOk="0">
                <a:moveTo>
                  <a:pt x="1082675" y="0"/>
                </a:moveTo>
                <a:lnTo>
                  <a:pt x="1016721" y="882"/>
                </a:lnTo>
                <a:lnTo>
                  <a:pt x="951813" y="3495"/>
                </a:lnTo>
                <a:lnTo>
                  <a:pt x="888063" y="7788"/>
                </a:lnTo>
                <a:lnTo>
                  <a:pt x="825585" y="13710"/>
                </a:lnTo>
                <a:lnTo>
                  <a:pt x="764491" y="21212"/>
                </a:lnTo>
                <a:lnTo>
                  <a:pt x="704896" y="30242"/>
                </a:lnTo>
                <a:lnTo>
                  <a:pt x="646911" y="40749"/>
                </a:lnTo>
                <a:lnTo>
                  <a:pt x="590651" y="52684"/>
                </a:lnTo>
                <a:lnTo>
                  <a:pt x="536229" y="65996"/>
                </a:lnTo>
                <a:lnTo>
                  <a:pt x="483758" y="80634"/>
                </a:lnTo>
                <a:lnTo>
                  <a:pt x="433351" y="96548"/>
                </a:lnTo>
                <a:lnTo>
                  <a:pt x="385122" y="113686"/>
                </a:lnTo>
                <a:lnTo>
                  <a:pt x="339184" y="132000"/>
                </a:lnTo>
                <a:lnTo>
                  <a:pt x="295649" y="151437"/>
                </a:lnTo>
                <a:lnTo>
                  <a:pt x="254632" y="171947"/>
                </a:lnTo>
                <a:lnTo>
                  <a:pt x="216246" y="193480"/>
                </a:lnTo>
                <a:lnTo>
                  <a:pt x="180603" y="215985"/>
                </a:lnTo>
                <a:lnTo>
                  <a:pt x="147817" y="239412"/>
                </a:lnTo>
                <a:lnTo>
                  <a:pt x="118002" y="263710"/>
                </a:lnTo>
                <a:lnTo>
                  <a:pt x="67735" y="314718"/>
                </a:lnTo>
                <a:lnTo>
                  <a:pt x="30708" y="368603"/>
                </a:lnTo>
                <a:lnTo>
                  <a:pt x="7828" y="424960"/>
                </a:lnTo>
                <a:lnTo>
                  <a:pt x="0" y="483387"/>
                </a:lnTo>
                <a:lnTo>
                  <a:pt x="1975" y="512835"/>
                </a:lnTo>
                <a:lnTo>
                  <a:pt x="17443" y="570280"/>
                </a:lnTo>
                <a:lnTo>
                  <a:pt x="47510" y="625453"/>
                </a:lnTo>
                <a:lnTo>
                  <a:pt x="91270" y="677952"/>
                </a:lnTo>
                <a:lnTo>
                  <a:pt x="147817" y="727370"/>
                </a:lnTo>
                <a:lnTo>
                  <a:pt x="180603" y="750797"/>
                </a:lnTo>
                <a:lnTo>
                  <a:pt x="216246" y="773303"/>
                </a:lnTo>
                <a:lnTo>
                  <a:pt x="254632" y="794837"/>
                </a:lnTo>
                <a:lnTo>
                  <a:pt x="295649" y="815348"/>
                </a:lnTo>
                <a:lnTo>
                  <a:pt x="339184" y="834785"/>
                </a:lnTo>
                <a:lnTo>
                  <a:pt x="385122" y="853099"/>
                </a:lnTo>
                <a:lnTo>
                  <a:pt x="433351" y="870237"/>
                </a:lnTo>
                <a:lnTo>
                  <a:pt x="483758" y="886151"/>
                </a:lnTo>
                <a:lnTo>
                  <a:pt x="536229" y="900790"/>
                </a:lnTo>
                <a:lnTo>
                  <a:pt x="590651" y="914102"/>
                </a:lnTo>
                <a:lnTo>
                  <a:pt x="646911" y="926037"/>
                </a:lnTo>
                <a:lnTo>
                  <a:pt x="704896" y="936545"/>
                </a:lnTo>
                <a:lnTo>
                  <a:pt x="764491" y="945575"/>
                </a:lnTo>
                <a:lnTo>
                  <a:pt x="825585" y="953076"/>
                </a:lnTo>
                <a:lnTo>
                  <a:pt x="888063" y="958999"/>
                </a:lnTo>
                <a:lnTo>
                  <a:pt x="951813" y="963292"/>
                </a:lnTo>
                <a:lnTo>
                  <a:pt x="1016721" y="965905"/>
                </a:lnTo>
                <a:lnTo>
                  <a:pt x="1082675" y="966787"/>
                </a:lnTo>
                <a:lnTo>
                  <a:pt x="1148628" y="965905"/>
                </a:lnTo>
                <a:lnTo>
                  <a:pt x="1213536" y="963292"/>
                </a:lnTo>
                <a:lnTo>
                  <a:pt x="1277286" y="958999"/>
                </a:lnTo>
                <a:lnTo>
                  <a:pt x="1339764" y="953076"/>
                </a:lnTo>
                <a:lnTo>
                  <a:pt x="1400858" y="945575"/>
                </a:lnTo>
                <a:lnTo>
                  <a:pt x="1460453" y="936545"/>
                </a:lnTo>
                <a:lnTo>
                  <a:pt x="1518438" y="926037"/>
                </a:lnTo>
                <a:lnTo>
                  <a:pt x="1574698" y="914102"/>
                </a:lnTo>
                <a:lnTo>
                  <a:pt x="1629120" y="900790"/>
                </a:lnTo>
                <a:lnTo>
                  <a:pt x="1681591" y="886151"/>
                </a:lnTo>
                <a:lnTo>
                  <a:pt x="1731998" y="870237"/>
                </a:lnTo>
                <a:lnTo>
                  <a:pt x="1780227" y="853099"/>
                </a:lnTo>
                <a:lnTo>
                  <a:pt x="1826165" y="834785"/>
                </a:lnTo>
                <a:lnTo>
                  <a:pt x="1869700" y="815348"/>
                </a:lnTo>
                <a:lnTo>
                  <a:pt x="1910717" y="794837"/>
                </a:lnTo>
                <a:lnTo>
                  <a:pt x="1949103" y="773303"/>
                </a:lnTo>
                <a:lnTo>
                  <a:pt x="1984746" y="750797"/>
                </a:lnTo>
                <a:lnTo>
                  <a:pt x="2017532" y="727370"/>
                </a:lnTo>
                <a:lnTo>
                  <a:pt x="2047347" y="703071"/>
                </a:lnTo>
                <a:lnTo>
                  <a:pt x="2097614" y="652062"/>
                </a:lnTo>
                <a:lnTo>
                  <a:pt x="2134641" y="598176"/>
                </a:lnTo>
                <a:lnTo>
                  <a:pt x="2157521" y="541816"/>
                </a:lnTo>
                <a:lnTo>
                  <a:pt x="2165350" y="483387"/>
                </a:lnTo>
                <a:lnTo>
                  <a:pt x="2163374" y="453940"/>
                </a:lnTo>
                <a:lnTo>
                  <a:pt x="2147906" y="396498"/>
                </a:lnTo>
                <a:lnTo>
                  <a:pt x="2117839" y="341326"/>
                </a:lnTo>
                <a:lnTo>
                  <a:pt x="2074079" y="288829"/>
                </a:lnTo>
                <a:lnTo>
                  <a:pt x="2017532" y="239412"/>
                </a:lnTo>
                <a:lnTo>
                  <a:pt x="1984746" y="215985"/>
                </a:lnTo>
                <a:lnTo>
                  <a:pt x="1949103" y="193480"/>
                </a:lnTo>
                <a:lnTo>
                  <a:pt x="1910717" y="171947"/>
                </a:lnTo>
                <a:lnTo>
                  <a:pt x="1869700" y="151437"/>
                </a:lnTo>
                <a:lnTo>
                  <a:pt x="1826165" y="132000"/>
                </a:lnTo>
                <a:lnTo>
                  <a:pt x="1780227" y="113686"/>
                </a:lnTo>
                <a:lnTo>
                  <a:pt x="1731998" y="96548"/>
                </a:lnTo>
                <a:lnTo>
                  <a:pt x="1681591" y="80634"/>
                </a:lnTo>
                <a:lnTo>
                  <a:pt x="1629120" y="65996"/>
                </a:lnTo>
                <a:lnTo>
                  <a:pt x="1574698" y="52684"/>
                </a:lnTo>
                <a:lnTo>
                  <a:pt x="1518438" y="40749"/>
                </a:lnTo>
                <a:lnTo>
                  <a:pt x="1460453" y="30242"/>
                </a:lnTo>
                <a:lnTo>
                  <a:pt x="1400858" y="21212"/>
                </a:lnTo>
                <a:lnTo>
                  <a:pt x="1339764" y="13710"/>
                </a:lnTo>
                <a:lnTo>
                  <a:pt x="1277286" y="7788"/>
                </a:lnTo>
                <a:lnTo>
                  <a:pt x="1213536" y="3495"/>
                </a:lnTo>
                <a:lnTo>
                  <a:pt x="1148628" y="882"/>
                </a:lnTo>
                <a:lnTo>
                  <a:pt x="1082675"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77" name="Google Shape;1177;p45"/>
          <p:cNvSpPr/>
          <p:nvPr/>
        </p:nvSpPr>
        <p:spPr>
          <a:xfrm>
            <a:off x="1646237" y="4838700"/>
            <a:ext cx="2165350" cy="967105"/>
          </a:xfrm>
          <a:custGeom>
            <a:avLst/>
            <a:gdLst/>
            <a:ahLst/>
            <a:cxnLst/>
            <a:rect l="l" t="t" r="r" b="b"/>
            <a:pathLst>
              <a:path w="2165350" h="967104" extrusionOk="0">
                <a:moveTo>
                  <a:pt x="0" y="483394"/>
                </a:moveTo>
                <a:lnTo>
                  <a:pt x="7828" y="424966"/>
                </a:lnTo>
                <a:lnTo>
                  <a:pt x="30708" y="368608"/>
                </a:lnTo>
                <a:lnTo>
                  <a:pt x="67734" y="314722"/>
                </a:lnTo>
                <a:lnTo>
                  <a:pt x="118001" y="263714"/>
                </a:lnTo>
                <a:lnTo>
                  <a:pt x="147817" y="239415"/>
                </a:lnTo>
                <a:lnTo>
                  <a:pt x="180602" y="215988"/>
                </a:lnTo>
                <a:lnTo>
                  <a:pt x="216245" y="193482"/>
                </a:lnTo>
                <a:lnTo>
                  <a:pt x="254632" y="171949"/>
                </a:lnTo>
                <a:lnTo>
                  <a:pt x="295649" y="151438"/>
                </a:lnTo>
                <a:lnTo>
                  <a:pt x="339183" y="132001"/>
                </a:lnTo>
                <a:lnTo>
                  <a:pt x="385122" y="113688"/>
                </a:lnTo>
                <a:lnTo>
                  <a:pt x="433351" y="96549"/>
                </a:lnTo>
                <a:lnTo>
                  <a:pt x="483758" y="80635"/>
                </a:lnTo>
                <a:lnTo>
                  <a:pt x="536229" y="65997"/>
                </a:lnTo>
                <a:lnTo>
                  <a:pt x="590652" y="52685"/>
                </a:lnTo>
                <a:lnTo>
                  <a:pt x="646912" y="40750"/>
                </a:lnTo>
                <a:lnTo>
                  <a:pt x="704897" y="30242"/>
                </a:lnTo>
                <a:lnTo>
                  <a:pt x="764493" y="21212"/>
                </a:lnTo>
                <a:lnTo>
                  <a:pt x="825587" y="13710"/>
                </a:lnTo>
                <a:lnTo>
                  <a:pt x="888066" y="7788"/>
                </a:lnTo>
                <a:lnTo>
                  <a:pt x="951817" y="3495"/>
                </a:lnTo>
                <a:lnTo>
                  <a:pt x="1016726" y="882"/>
                </a:lnTo>
                <a:lnTo>
                  <a:pt x="1082680" y="0"/>
                </a:lnTo>
                <a:lnTo>
                  <a:pt x="1148633" y="882"/>
                </a:lnTo>
                <a:lnTo>
                  <a:pt x="1213541" y="3495"/>
                </a:lnTo>
                <a:lnTo>
                  <a:pt x="1277291" y="7788"/>
                </a:lnTo>
                <a:lnTo>
                  <a:pt x="1339769" y="13710"/>
                </a:lnTo>
                <a:lnTo>
                  <a:pt x="1400863" y="21212"/>
                </a:lnTo>
                <a:lnTo>
                  <a:pt x="1460458" y="30242"/>
                </a:lnTo>
                <a:lnTo>
                  <a:pt x="1518442" y="40750"/>
                </a:lnTo>
                <a:lnTo>
                  <a:pt x="1574702" y="52685"/>
                </a:lnTo>
                <a:lnTo>
                  <a:pt x="1629124" y="65997"/>
                </a:lnTo>
                <a:lnTo>
                  <a:pt x="1681595" y="80635"/>
                </a:lnTo>
                <a:lnTo>
                  <a:pt x="1732001" y="96549"/>
                </a:lnTo>
                <a:lnTo>
                  <a:pt x="1780230" y="113688"/>
                </a:lnTo>
                <a:lnTo>
                  <a:pt x="1826168" y="132001"/>
                </a:lnTo>
                <a:lnTo>
                  <a:pt x="1869703" y="151438"/>
                </a:lnTo>
                <a:lnTo>
                  <a:pt x="1910719" y="171949"/>
                </a:lnTo>
                <a:lnTo>
                  <a:pt x="1949106" y="193482"/>
                </a:lnTo>
                <a:lnTo>
                  <a:pt x="1984748" y="215988"/>
                </a:lnTo>
                <a:lnTo>
                  <a:pt x="2017534" y="239415"/>
                </a:lnTo>
                <a:lnTo>
                  <a:pt x="2047349" y="263714"/>
                </a:lnTo>
                <a:lnTo>
                  <a:pt x="2097616" y="314722"/>
                </a:lnTo>
                <a:lnTo>
                  <a:pt x="2134642" y="368608"/>
                </a:lnTo>
                <a:lnTo>
                  <a:pt x="2157523" y="424966"/>
                </a:lnTo>
                <a:lnTo>
                  <a:pt x="2165351" y="483394"/>
                </a:lnTo>
                <a:lnTo>
                  <a:pt x="2163375" y="512841"/>
                </a:lnTo>
                <a:lnTo>
                  <a:pt x="2147907" y="570284"/>
                </a:lnTo>
                <a:lnTo>
                  <a:pt x="2117841" y="625457"/>
                </a:lnTo>
                <a:lnTo>
                  <a:pt x="2074081" y="677955"/>
                </a:lnTo>
                <a:lnTo>
                  <a:pt x="2017534" y="727372"/>
                </a:lnTo>
                <a:lnTo>
                  <a:pt x="1984748" y="750799"/>
                </a:lnTo>
                <a:lnTo>
                  <a:pt x="1949106" y="773305"/>
                </a:lnTo>
                <a:lnTo>
                  <a:pt x="1910719" y="794839"/>
                </a:lnTo>
                <a:lnTo>
                  <a:pt x="1869703" y="815349"/>
                </a:lnTo>
                <a:lnTo>
                  <a:pt x="1826168" y="834786"/>
                </a:lnTo>
                <a:lnTo>
                  <a:pt x="1780230" y="853100"/>
                </a:lnTo>
                <a:lnTo>
                  <a:pt x="1732001" y="870239"/>
                </a:lnTo>
                <a:lnTo>
                  <a:pt x="1681595" y="886152"/>
                </a:lnTo>
                <a:lnTo>
                  <a:pt x="1629124" y="900791"/>
                </a:lnTo>
                <a:lnTo>
                  <a:pt x="1574702" y="914103"/>
                </a:lnTo>
                <a:lnTo>
                  <a:pt x="1518442" y="926038"/>
                </a:lnTo>
                <a:lnTo>
                  <a:pt x="1460458" y="936546"/>
                </a:lnTo>
                <a:lnTo>
                  <a:pt x="1400863" y="945576"/>
                </a:lnTo>
                <a:lnTo>
                  <a:pt x="1339769" y="953077"/>
                </a:lnTo>
                <a:lnTo>
                  <a:pt x="1277291" y="959000"/>
                </a:lnTo>
                <a:lnTo>
                  <a:pt x="1213541" y="963293"/>
                </a:lnTo>
                <a:lnTo>
                  <a:pt x="1148633" y="965906"/>
                </a:lnTo>
                <a:lnTo>
                  <a:pt x="1082680" y="966788"/>
                </a:lnTo>
                <a:lnTo>
                  <a:pt x="1016726" y="965906"/>
                </a:lnTo>
                <a:lnTo>
                  <a:pt x="951817" y="963293"/>
                </a:lnTo>
                <a:lnTo>
                  <a:pt x="888066" y="959000"/>
                </a:lnTo>
                <a:lnTo>
                  <a:pt x="825587" y="953077"/>
                </a:lnTo>
                <a:lnTo>
                  <a:pt x="764493" y="945576"/>
                </a:lnTo>
                <a:lnTo>
                  <a:pt x="704897" y="936546"/>
                </a:lnTo>
                <a:lnTo>
                  <a:pt x="646912" y="926038"/>
                </a:lnTo>
                <a:lnTo>
                  <a:pt x="590652" y="914103"/>
                </a:lnTo>
                <a:lnTo>
                  <a:pt x="536229" y="900791"/>
                </a:lnTo>
                <a:lnTo>
                  <a:pt x="483758" y="886152"/>
                </a:lnTo>
                <a:lnTo>
                  <a:pt x="433351" y="870239"/>
                </a:lnTo>
                <a:lnTo>
                  <a:pt x="385122" y="853100"/>
                </a:lnTo>
                <a:lnTo>
                  <a:pt x="339183" y="834786"/>
                </a:lnTo>
                <a:lnTo>
                  <a:pt x="295649" y="815349"/>
                </a:lnTo>
                <a:lnTo>
                  <a:pt x="254632" y="794839"/>
                </a:lnTo>
                <a:lnTo>
                  <a:pt x="216245" y="773305"/>
                </a:lnTo>
                <a:lnTo>
                  <a:pt x="180602" y="750799"/>
                </a:lnTo>
                <a:lnTo>
                  <a:pt x="147817" y="727372"/>
                </a:lnTo>
                <a:lnTo>
                  <a:pt x="118001" y="703074"/>
                </a:lnTo>
                <a:lnTo>
                  <a:pt x="67734" y="652066"/>
                </a:lnTo>
                <a:lnTo>
                  <a:pt x="30708" y="598180"/>
                </a:lnTo>
                <a:lnTo>
                  <a:pt x="7828" y="541821"/>
                </a:lnTo>
                <a:lnTo>
                  <a:pt x="0" y="483394"/>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78" name="Google Shape;1178;p45"/>
          <p:cNvSpPr txBox="1"/>
          <p:nvPr/>
        </p:nvSpPr>
        <p:spPr>
          <a:xfrm>
            <a:off x="2040651" y="5022375"/>
            <a:ext cx="1600200" cy="566400"/>
          </a:xfrm>
          <a:prstGeom prst="rect">
            <a:avLst/>
          </a:prstGeom>
          <a:noFill/>
          <a:ln>
            <a:noFill/>
          </a:ln>
        </p:spPr>
        <p:txBody>
          <a:bodyPr spcFirstLastPara="1" wrap="square" lIns="0" tIns="27925" rIns="0" bIns="0" anchor="t" anchorCtr="0">
            <a:noAutofit/>
          </a:bodyPr>
          <a:lstStyle/>
          <a:p>
            <a:pPr marL="12700" marR="5080" lvl="0" indent="0" algn="l" rtl="0">
              <a:lnSpc>
                <a:spcPct val="116666"/>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Environment/  Experience</a:t>
            </a:r>
            <a:endParaRPr sz="1800">
              <a:solidFill>
                <a:schemeClr val="dk1"/>
              </a:solidFill>
              <a:latin typeface="Trebuchet MS"/>
              <a:ea typeface="Trebuchet MS"/>
              <a:cs typeface="Trebuchet MS"/>
              <a:sym typeface="Trebuchet MS"/>
            </a:endParaRPr>
          </a:p>
        </p:txBody>
      </p:sp>
      <p:sp>
        <p:nvSpPr>
          <p:cNvPr id="1179" name="Google Shape;1179;p45"/>
          <p:cNvSpPr/>
          <p:nvPr/>
        </p:nvSpPr>
        <p:spPr>
          <a:xfrm>
            <a:off x="5143500" y="4305300"/>
            <a:ext cx="2133600" cy="5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0" name="Google Shape;1180;p45"/>
          <p:cNvSpPr/>
          <p:nvPr/>
        </p:nvSpPr>
        <p:spPr>
          <a:xfrm>
            <a:off x="5105400" y="4305300"/>
            <a:ext cx="1117600" cy="6096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1" name="Google Shape;1181;p45"/>
          <p:cNvSpPr/>
          <p:nvPr/>
        </p:nvSpPr>
        <p:spPr>
          <a:xfrm>
            <a:off x="5213350" y="4349750"/>
            <a:ext cx="1993900" cy="40957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2" name="Google Shape;1182;p45"/>
          <p:cNvSpPr txBox="1"/>
          <p:nvPr/>
        </p:nvSpPr>
        <p:spPr>
          <a:xfrm>
            <a:off x="5213350" y="4349750"/>
            <a:ext cx="1993900" cy="409575"/>
          </a:xfrm>
          <a:prstGeom prst="rect">
            <a:avLst/>
          </a:prstGeom>
          <a:noFill/>
          <a:ln w="12700" cap="flat" cmpd="sng">
            <a:solidFill>
              <a:srgbClr val="4A7EBB"/>
            </a:solidFill>
            <a:prstDash val="solid"/>
            <a:round/>
            <a:headEnd type="none" w="sm" len="sm"/>
            <a:tailEnd type="none" w="sm" len="sm"/>
          </a:ln>
        </p:spPr>
        <p:txBody>
          <a:bodyPr spcFirstLastPara="1" wrap="square" lIns="0" tIns="54600" rIns="0" bIns="0" anchor="t" anchorCtr="0">
            <a:noAutofit/>
          </a:bodyPr>
          <a:lstStyle/>
          <a:p>
            <a:pPr marL="89535"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Learner</a:t>
            </a:r>
            <a:endParaRPr sz="1800">
              <a:solidFill>
                <a:schemeClr val="dk1"/>
              </a:solidFill>
              <a:latin typeface="Trebuchet MS"/>
              <a:ea typeface="Trebuchet MS"/>
              <a:cs typeface="Trebuchet MS"/>
              <a:sym typeface="Trebuchet MS"/>
            </a:endParaRPr>
          </a:p>
        </p:txBody>
      </p:sp>
      <p:sp>
        <p:nvSpPr>
          <p:cNvPr id="1183" name="Google Shape;1183;p45"/>
          <p:cNvSpPr/>
          <p:nvPr/>
        </p:nvSpPr>
        <p:spPr>
          <a:xfrm>
            <a:off x="3804234" y="4522787"/>
            <a:ext cx="1341120" cy="812800"/>
          </a:xfrm>
          <a:custGeom>
            <a:avLst/>
            <a:gdLst/>
            <a:ahLst/>
            <a:cxnLst/>
            <a:rect l="l" t="t" r="r" b="b"/>
            <a:pathLst>
              <a:path w="1341120" h="812800" extrusionOk="0">
                <a:moveTo>
                  <a:pt x="1340853" y="0"/>
                </a:moveTo>
                <a:lnTo>
                  <a:pt x="1245298" y="7353"/>
                </a:lnTo>
                <a:lnTo>
                  <a:pt x="1259992" y="31851"/>
                </a:lnTo>
                <a:lnTo>
                  <a:pt x="0" y="787844"/>
                </a:lnTo>
                <a:lnTo>
                  <a:pt x="14706" y="812355"/>
                </a:lnTo>
                <a:lnTo>
                  <a:pt x="1274699" y="56362"/>
                </a:lnTo>
                <a:lnTo>
                  <a:pt x="1304983" y="56362"/>
                </a:lnTo>
                <a:lnTo>
                  <a:pt x="1340853" y="0"/>
                </a:lnTo>
                <a:close/>
              </a:path>
              <a:path w="1341120" h="812800" extrusionOk="0">
                <a:moveTo>
                  <a:pt x="1304983" y="56362"/>
                </a:moveTo>
                <a:lnTo>
                  <a:pt x="1274699" y="56362"/>
                </a:lnTo>
                <a:lnTo>
                  <a:pt x="1289392" y="80860"/>
                </a:lnTo>
                <a:lnTo>
                  <a:pt x="1304983" y="56362"/>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4" name="Google Shape;1184;p45"/>
          <p:cNvSpPr/>
          <p:nvPr/>
        </p:nvSpPr>
        <p:spPr>
          <a:xfrm>
            <a:off x="5299075" y="5102225"/>
            <a:ext cx="1851025" cy="536575"/>
          </a:xfrm>
          <a:custGeom>
            <a:avLst/>
            <a:gdLst/>
            <a:ahLst/>
            <a:cxnLst/>
            <a:rect l="l" t="t" r="r" b="b"/>
            <a:pathLst>
              <a:path w="1851025" h="536575" extrusionOk="0">
                <a:moveTo>
                  <a:pt x="925512" y="0"/>
                </a:moveTo>
                <a:lnTo>
                  <a:pt x="853183" y="807"/>
                </a:lnTo>
                <a:lnTo>
                  <a:pt x="782377" y="3188"/>
                </a:lnTo>
                <a:lnTo>
                  <a:pt x="713299" y="7085"/>
                </a:lnTo>
                <a:lnTo>
                  <a:pt x="646156" y="12437"/>
                </a:lnTo>
                <a:lnTo>
                  <a:pt x="581152" y="19185"/>
                </a:lnTo>
                <a:lnTo>
                  <a:pt x="518494" y="27269"/>
                </a:lnTo>
                <a:lnTo>
                  <a:pt x="458387" y="36629"/>
                </a:lnTo>
                <a:lnTo>
                  <a:pt x="401037" y="47205"/>
                </a:lnTo>
                <a:lnTo>
                  <a:pt x="346650" y="58939"/>
                </a:lnTo>
                <a:lnTo>
                  <a:pt x="295431" y="71771"/>
                </a:lnTo>
                <a:lnTo>
                  <a:pt x="247587" y="85640"/>
                </a:lnTo>
                <a:lnTo>
                  <a:pt x="203323" y="100487"/>
                </a:lnTo>
                <a:lnTo>
                  <a:pt x="162845" y="116253"/>
                </a:lnTo>
                <a:lnTo>
                  <a:pt x="126358" y="132877"/>
                </a:lnTo>
                <a:lnTo>
                  <a:pt x="66183" y="168464"/>
                </a:lnTo>
                <a:lnTo>
                  <a:pt x="24443" y="206771"/>
                </a:lnTo>
                <a:lnTo>
                  <a:pt x="2784" y="247321"/>
                </a:lnTo>
                <a:lnTo>
                  <a:pt x="0" y="268287"/>
                </a:lnTo>
                <a:lnTo>
                  <a:pt x="2784" y="289253"/>
                </a:lnTo>
                <a:lnTo>
                  <a:pt x="24443" y="329803"/>
                </a:lnTo>
                <a:lnTo>
                  <a:pt x="66183" y="368110"/>
                </a:lnTo>
                <a:lnTo>
                  <a:pt x="126358" y="403697"/>
                </a:lnTo>
                <a:lnTo>
                  <a:pt x="162845" y="420321"/>
                </a:lnTo>
                <a:lnTo>
                  <a:pt x="203323" y="436087"/>
                </a:lnTo>
                <a:lnTo>
                  <a:pt x="247587" y="450934"/>
                </a:lnTo>
                <a:lnTo>
                  <a:pt x="295431" y="464803"/>
                </a:lnTo>
                <a:lnTo>
                  <a:pt x="346650" y="477635"/>
                </a:lnTo>
                <a:lnTo>
                  <a:pt x="401037" y="489369"/>
                </a:lnTo>
                <a:lnTo>
                  <a:pt x="458387" y="499945"/>
                </a:lnTo>
                <a:lnTo>
                  <a:pt x="518494" y="509305"/>
                </a:lnTo>
                <a:lnTo>
                  <a:pt x="581152" y="517389"/>
                </a:lnTo>
                <a:lnTo>
                  <a:pt x="646156" y="524137"/>
                </a:lnTo>
                <a:lnTo>
                  <a:pt x="713299" y="529489"/>
                </a:lnTo>
                <a:lnTo>
                  <a:pt x="782377" y="533386"/>
                </a:lnTo>
                <a:lnTo>
                  <a:pt x="853183" y="535767"/>
                </a:lnTo>
                <a:lnTo>
                  <a:pt x="925512" y="536575"/>
                </a:lnTo>
                <a:lnTo>
                  <a:pt x="997841" y="535767"/>
                </a:lnTo>
                <a:lnTo>
                  <a:pt x="1068647" y="533386"/>
                </a:lnTo>
                <a:lnTo>
                  <a:pt x="1137725" y="529489"/>
                </a:lnTo>
                <a:lnTo>
                  <a:pt x="1204868" y="524137"/>
                </a:lnTo>
                <a:lnTo>
                  <a:pt x="1269872" y="517389"/>
                </a:lnTo>
                <a:lnTo>
                  <a:pt x="1332530" y="509305"/>
                </a:lnTo>
                <a:lnTo>
                  <a:pt x="1392637" y="499945"/>
                </a:lnTo>
                <a:lnTo>
                  <a:pt x="1449987" y="489369"/>
                </a:lnTo>
                <a:lnTo>
                  <a:pt x="1504374" y="477635"/>
                </a:lnTo>
                <a:lnTo>
                  <a:pt x="1555593" y="464803"/>
                </a:lnTo>
                <a:lnTo>
                  <a:pt x="1603437" y="450934"/>
                </a:lnTo>
                <a:lnTo>
                  <a:pt x="1647701" y="436087"/>
                </a:lnTo>
                <a:lnTo>
                  <a:pt x="1688179" y="420321"/>
                </a:lnTo>
                <a:lnTo>
                  <a:pt x="1724666" y="403697"/>
                </a:lnTo>
                <a:lnTo>
                  <a:pt x="1784841" y="368110"/>
                </a:lnTo>
                <a:lnTo>
                  <a:pt x="1826581" y="329803"/>
                </a:lnTo>
                <a:lnTo>
                  <a:pt x="1848240" y="289253"/>
                </a:lnTo>
                <a:lnTo>
                  <a:pt x="1851025" y="268287"/>
                </a:lnTo>
                <a:lnTo>
                  <a:pt x="1848240" y="247321"/>
                </a:lnTo>
                <a:lnTo>
                  <a:pt x="1826581" y="206771"/>
                </a:lnTo>
                <a:lnTo>
                  <a:pt x="1784841" y="168464"/>
                </a:lnTo>
                <a:lnTo>
                  <a:pt x="1724666" y="132877"/>
                </a:lnTo>
                <a:lnTo>
                  <a:pt x="1688179" y="116253"/>
                </a:lnTo>
                <a:lnTo>
                  <a:pt x="1647701" y="100487"/>
                </a:lnTo>
                <a:lnTo>
                  <a:pt x="1603437" y="85640"/>
                </a:lnTo>
                <a:lnTo>
                  <a:pt x="1555593" y="71771"/>
                </a:lnTo>
                <a:lnTo>
                  <a:pt x="1504374" y="58939"/>
                </a:lnTo>
                <a:lnTo>
                  <a:pt x="1449987" y="47205"/>
                </a:lnTo>
                <a:lnTo>
                  <a:pt x="1392637" y="36629"/>
                </a:lnTo>
                <a:lnTo>
                  <a:pt x="1332530" y="27269"/>
                </a:lnTo>
                <a:lnTo>
                  <a:pt x="1269872" y="19185"/>
                </a:lnTo>
                <a:lnTo>
                  <a:pt x="1204868" y="12437"/>
                </a:lnTo>
                <a:lnTo>
                  <a:pt x="1137725" y="7085"/>
                </a:lnTo>
                <a:lnTo>
                  <a:pt x="1068647" y="3188"/>
                </a:lnTo>
                <a:lnTo>
                  <a:pt x="997841" y="807"/>
                </a:lnTo>
                <a:lnTo>
                  <a:pt x="925512" y="0"/>
                </a:lnTo>
                <a:close/>
              </a:path>
            </a:pathLst>
          </a:custGeom>
          <a:solidFill>
            <a:srgbClr val="FFFF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5" name="Google Shape;1185;p45"/>
          <p:cNvSpPr/>
          <p:nvPr/>
        </p:nvSpPr>
        <p:spPr>
          <a:xfrm>
            <a:off x="5299075" y="5102225"/>
            <a:ext cx="1851025" cy="536575"/>
          </a:xfrm>
          <a:custGeom>
            <a:avLst/>
            <a:gdLst/>
            <a:ahLst/>
            <a:cxnLst/>
            <a:rect l="l" t="t" r="r" b="b"/>
            <a:pathLst>
              <a:path w="1851025" h="536575" extrusionOk="0">
                <a:moveTo>
                  <a:pt x="0" y="268287"/>
                </a:moveTo>
                <a:lnTo>
                  <a:pt x="11000" y="226795"/>
                </a:lnTo>
                <a:lnTo>
                  <a:pt x="42906" y="187307"/>
                </a:lnTo>
                <a:lnTo>
                  <a:pt x="94070" y="150301"/>
                </a:lnTo>
                <a:lnTo>
                  <a:pt x="162846" y="116252"/>
                </a:lnTo>
                <a:lnTo>
                  <a:pt x="203324" y="100487"/>
                </a:lnTo>
                <a:lnTo>
                  <a:pt x="247588" y="85639"/>
                </a:lnTo>
                <a:lnTo>
                  <a:pt x="295433" y="71770"/>
                </a:lnTo>
                <a:lnTo>
                  <a:pt x="346651" y="58939"/>
                </a:lnTo>
                <a:lnTo>
                  <a:pt x="401038" y="47205"/>
                </a:lnTo>
                <a:lnTo>
                  <a:pt x="458388" y="36629"/>
                </a:lnTo>
                <a:lnTo>
                  <a:pt x="518495" y="27268"/>
                </a:lnTo>
                <a:lnTo>
                  <a:pt x="581153" y="19185"/>
                </a:lnTo>
                <a:lnTo>
                  <a:pt x="646157" y="12437"/>
                </a:lnTo>
                <a:lnTo>
                  <a:pt x="713301" y="7085"/>
                </a:lnTo>
                <a:lnTo>
                  <a:pt x="782378" y="3188"/>
                </a:lnTo>
                <a:lnTo>
                  <a:pt x="853184" y="807"/>
                </a:lnTo>
                <a:lnTo>
                  <a:pt x="925512" y="0"/>
                </a:lnTo>
                <a:lnTo>
                  <a:pt x="997840" y="807"/>
                </a:lnTo>
                <a:lnTo>
                  <a:pt x="1068646" y="3188"/>
                </a:lnTo>
                <a:lnTo>
                  <a:pt x="1137724" y="7085"/>
                </a:lnTo>
                <a:lnTo>
                  <a:pt x="1204867" y="12437"/>
                </a:lnTo>
                <a:lnTo>
                  <a:pt x="1269871" y="19185"/>
                </a:lnTo>
                <a:lnTo>
                  <a:pt x="1332529" y="27268"/>
                </a:lnTo>
                <a:lnTo>
                  <a:pt x="1392636" y="36629"/>
                </a:lnTo>
                <a:lnTo>
                  <a:pt x="1449985" y="47205"/>
                </a:lnTo>
                <a:lnTo>
                  <a:pt x="1504372" y="58939"/>
                </a:lnTo>
                <a:lnTo>
                  <a:pt x="1555590" y="71770"/>
                </a:lnTo>
                <a:lnTo>
                  <a:pt x="1603434" y="85639"/>
                </a:lnTo>
                <a:lnTo>
                  <a:pt x="1647698" y="100487"/>
                </a:lnTo>
                <a:lnTo>
                  <a:pt x="1688176" y="116252"/>
                </a:lnTo>
                <a:lnTo>
                  <a:pt x="1724662" y="132877"/>
                </a:lnTo>
                <a:lnTo>
                  <a:pt x="1784838" y="168464"/>
                </a:lnTo>
                <a:lnTo>
                  <a:pt x="1826577" y="206771"/>
                </a:lnTo>
                <a:lnTo>
                  <a:pt x="1848236" y="247320"/>
                </a:lnTo>
                <a:lnTo>
                  <a:pt x="1851021" y="268287"/>
                </a:lnTo>
                <a:lnTo>
                  <a:pt x="1848236" y="289253"/>
                </a:lnTo>
                <a:lnTo>
                  <a:pt x="1826577" y="329803"/>
                </a:lnTo>
                <a:lnTo>
                  <a:pt x="1784838" y="368110"/>
                </a:lnTo>
                <a:lnTo>
                  <a:pt x="1724662" y="403697"/>
                </a:lnTo>
                <a:lnTo>
                  <a:pt x="1688176" y="420322"/>
                </a:lnTo>
                <a:lnTo>
                  <a:pt x="1647698" y="436087"/>
                </a:lnTo>
                <a:lnTo>
                  <a:pt x="1603434" y="450935"/>
                </a:lnTo>
                <a:lnTo>
                  <a:pt x="1555590" y="464804"/>
                </a:lnTo>
                <a:lnTo>
                  <a:pt x="1504372" y="477635"/>
                </a:lnTo>
                <a:lnTo>
                  <a:pt x="1449985" y="489369"/>
                </a:lnTo>
                <a:lnTo>
                  <a:pt x="1392636" y="499946"/>
                </a:lnTo>
                <a:lnTo>
                  <a:pt x="1332529" y="509306"/>
                </a:lnTo>
                <a:lnTo>
                  <a:pt x="1269871" y="517389"/>
                </a:lnTo>
                <a:lnTo>
                  <a:pt x="1204867" y="524137"/>
                </a:lnTo>
                <a:lnTo>
                  <a:pt x="1137724" y="529489"/>
                </a:lnTo>
                <a:lnTo>
                  <a:pt x="1068646" y="533386"/>
                </a:lnTo>
                <a:lnTo>
                  <a:pt x="997840" y="535768"/>
                </a:lnTo>
                <a:lnTo>
                  <a:pt x="925512" y="536575"/>
                </a:lnTo>
                <a:lnTo>
                  <a:pt x="853184" y="535768"/>
                </a:lnTo>
                <a:lnTo>
                  <a:pt x="782378" y="533386"/>
                </a:lnTo>
                <a:lnTo>
                  <a:pt x="713301" y="529489"/>
                </a:lnTo>
                <a:lnTo>
                  <a:pt x="646157" y="524137"/>
                </a:lnTo>
                <a:lnTo>
                  <a:pt x="581153" y="517389"/>
                </a:lnTo>
                <a:lnTo>
                  <a:pt x="518495" y="509306"/>
                </a:lnTo>
                <a:lnTo>
                  <a:pt x="458388" y="499946"/>
                </a:lnTo>
                <a:lnTo>
                  <a:pt x="401038" y="489369"/>
                </a:lnTo>
                <a:lnTo>
                  <a:pt x="346651" y="477635"/>
                </a:lnTo>
                <a:lnTo>
                  <a:pt x="295433" y="464804"/>
                </a:lnTo>
                <a:lnTo>
                  <a:pt x="247588" y="450935"/>
                </a:lnTo>
                <a:lnTo>
                  <a:pt x="203324" y="436087"/>
                </a:lnTo>
                <a:lnTo>
                  <a:pt x="162846" y="420322"/>
                </a:lnTo>
                <a:lnTo>
                  <a:pt x="126359" y="403697"/>
                </a:lnTo>
                <a:lnTo>
                  <a:pt x="66183" y="368110"/>
                </a:lnTo>
                <a:lnTo>
                  <a:pt x="24443" y="329803"/>
                </a:lnTo>
                <a:lnTo>
                  <a:pt x="2784" y="289253"/>
                </a:lnTo>
                <a:lnTo>
                  <a:pt x="0" y="268287"/>
                </a:lnTo>
                <a:close/>
              </a:path>
            </a:pathLst>
          </a:custGeom>
          <a:noFill/>
          <a:ln w="127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6" name="Google Shape;1186;p45"/>
          <p:cNvSpPr txBox="1"/>
          <p:nvPr/>
        </p:nvSpPr>
        <p:spPr>
          <a:xfrm>
            <a:off x="5647450" y="5207950"/>
            <a:ext cx="1224900" cy="299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Knowledge</a:t>
            </a:r>
            <a:endParaRPr sz="1800">
              <a:solidFill>
                <a:schemeClr val="dk1"/>
              </a:solidFill>
              <a:latin typeface="Trebuchet MS"/>
              <a:ea typeface="Trebuchet MS"/>
              <a:cs typeface="Trebuchet MS"/>
              <a:sym typeface="Trebuchet MS"/>
            </a:endParaRPr>
          </a:p>
        </p:txBody>
      </p:sp>
      <p:sp>
        <p:nvSpPr>
          <p:cNvPr id="1187" name="Google Shape;1187;p45"/>
          <p:cNvSpPr/>
          <p:nvPr/>
        </p:nvSpPr>
        <p:spPr>
          <a:xfrm>
            <a:off x="5156200" y="5918200"/>
            <a:ext cx="2343312" cy="863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8" name="Google Shape;1188;p45"/>
          <p:cNvSpPr/>
          <p:nvPr/>
        </p:nvSpPr>
        <p:spPr>
          <a:xfrm>
            <a:off x="5105400" y="5943600"/>
            <a:ext cx="1600200" cy="8763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89" name="Google Shape;1189;p45"/>
          <p:cNvSpPr/>
          <p:nvPr/>
        </p:nvSpPr>
        <p:spPr>
          <a:xfrm>
            <a:off x="5219700" y="5972176"/>
            <a:ext cx="2279812" cy="59275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0" name="Google Shape;1190;p45"/>
          <p:cNvSpPr txBox="1"/>
          <p:nvPr/>
        </p:nvSpPr>
        <p:spPr>
          <a:xfrm>
            <a:off x="5219699" y="5972175"/>
            <a:ext cx="2279813" cy="632628"/>
          </a:xfrm>
          <a:prstGeom prst="rect">
            <a:avLst/>
          </a:prstGeom>
          <a:noFill/>
          <a:ln w="12700" cap="flat" cmpd="sng">
            <a:solidFill>
              <a:srgbClr val="4A7EBB"/>
            </a:solidFill>
            <a:prstDash val="solid"/>
            <a:round/>
            <a:headEnd type="none" w="sm" len="sm"/>
            <a:tailEnd type="none" w="sm" len="sm"/>
          </a:ln>
        </p:spPr>
        <p:txBody>
          <a:bodyPr spcFirstLastPara="1" wrap="square" lIns="0" tIns="85075" rIns="0" bIns="0" anchor="t" anchorCtr="0">
            <a:noAutofit/>
          </a:bodyPr>
          <a:lstStyle/>
          <a:p>
            <a:pPr marL="89535" marR="701675" lvl="0" indent="0" algn="l" rtl="0">
              <a:lnSpc>
                <a:spcPct val="116666"/>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Performance  Element</a:t>
            </a:r>
            <a:endParaRPr sz="1600">
              <a:solidFill>
                <a:schemeClr val="dk1"/>
              </a:solidFill>
              <a:latin typeface="Trebuchet MS"/>
              <a:ea typeface="Trebuchet MS"/>
              <a:cs typeface="Trebuchet MS"/>
              <a:sym typeface="Trebuchet MS"/>
            </a:endParaRPr>
          </a:p>
        </p:txBody>
      </p:sp>
      <p:sp>
        <p:nvSpPr>
          <p:cNvPr id="1191" name="Google Shape;1191;p45"/>
          <p:cNvSpPr/>
          <p:nvPr/>
        </p:nvSpPr>
        <p:spPr>
          <a:xfrm>
            <a:off x="6178194" y="4758728"/>
            <a:ext cx="85725" cy="343535"/>
          </a:xfrm>
          <a:custGeom>
            <a:avLst/>
            <a:gdLst/>
            <a:ahLst/>
            <a:cxnLst/>
            <a:rect l="l" t="t" r="r" b="b"/>
            <a:pathLst>
              <a:path w="85725" h="343535" extrusionOk="0">
                <a:moveTo>
                  <a:pt x="46380" y="0"/>
                </a:moveTo>
                <a:lnTo>
                  <a:pt x="17830" y="1193"/>
                </a:lnTo>
                <a:lnTo>
                  <a:pt x="28549" y="258445"/>
                </a:lnTo>
                <a:lnTo>
                  <a:pt x="0" y="259626"/>
                </a:lnTo>
                <a:lnTo>
                  <a:pt x="46393" y="343496"/>
                </a:lnTo>
                <a:lnTo>
                  <a:pt x="85112" y="257251"/>
                </a:lnTo>
                <a:lnTo>
                  <a:pt x="57099" y="257251"/>
                </a:lnTo>
                <a:lnTo>
                  <a:pt x="46380" y="0"/>
                </a:lnTo>
                <a:close/>
              </a:path>
              <a:path w="85725" h="343535" extrusionOk="0">
                <a:moveTo>
                  <a:pt x="85648" y="256057"/>
                </a:moveTo>
                <a:lnTo>
                  <a:pt x="57099" y="257251"/>
                </a:lnTo>
                <a:lnTo>
                  <a:pt x="85112" y="257251"/>
                </a:lnTo>
                <a:lnTo>
                  <a:pt x="85648" y="256057"/>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2" name="Google Shape;1192;p45"/>
          <p:cNvSpPr/>
          <p:nvPr/>
        </p:nvSpPr>
        <p:spPr>
          <a:xfrm>
            <a:off x="6175844" y="5638459"/>
            <a:ext cx="85725" cy="334010"/>
          </a:xfrm>
          <a:custGeom>
            <a:avLst/>
            <a:gdLst/>
            <a:ahLst/>
            <a:cxnLst/>
            <a:rect l="l" t="t" r="r" b="b"/>
            <a:pathLst>
              <a:path w="85725" h="334010" extrusionOk="0">
                <a:moveTo>
                  <a:pt x="0" y="246994"/>
                </a:moveTo>
                <a:lnTo>
                  <a:pt x="40805" y="333715"/>
                </a:lnTo>
                <a:lnTo>
                  <a:pt x="85699" y="249034"/>
                </a:lnTo>
                <a:lnTo>
                  <a:pt x="57124" y="248354"/>
                </a:lnTo>
                <a:lnTo>
                  <a:pt x="57140" y="247674"/>
                </a:lnTo>
                <a:lnTo>
                  <a:pt x="28562" y="247674"/>
                </a:lnTo>
                <a:lnTo>
                  <a:pt x="0" y="246994"/>
                </a:lnTo>
                <a:close/>
              </a:path>
              <a:path w="85725" h="334010" extrusionOk="0">
                <a:moveTo>
                  <a:pt x="34455" y="0"/>
                </a:moveTo>
                <a:lnTo>
                  <a:pt x="28562" y="247674"/>
                </a:lnTo>
                <a:lnTo>
                  <a:pt x="57140" y="247674"/>
                </a:lnTo>
                <a:lnTo>
                  <a:pt x="63030" y="680"/>
                </a:lnTo>
                <a:lnTo>
                  <a:pt x="34455"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3" name="Google Shape;1193;p45"/>
          <p:cNvSpPr/>
          <p:nvPr/>
        </p:nvSpPr>
        <p:spPr>
          <a:xfrm>
            <a:off x="3803281" y="5311266"/>
            <a:ext cx="1416685" cy="1018540"/>
          </a:xfrm>
          <a:custGeom>
            <a:avLst/>
            <a:gdLst/>
            <a:ahLst/>
            <a:cxnLst/>
            <a:rect l="l" t="t" r="r" b="b"/>
            <a:pathLst>
              <a:path w="1416685" h="1018539" extrusionOk="0">
                <a:moveTo>
                  <a:pt x="16611" y="0"/>
                </a:moveTo>
                <a:lnTo>
                  <a:pt x="0" y="23241"/>
                </a:lnTo>
                <a:lnTo>
                  <a:pt x="1338364" y="979869"/>
                </a:lnTo>
                <a:lnTo>
                  <a:pt x="1321752" y="1003117"/>
                </a:lnTo>
                <a:lnTo>
                  <a:pt x="1416418" y="1018095"/>
                </a:lnTo>
                <a:lnTo>
                  <a:pt x="1383898" y="956623"/>
                </a:lnTo>
                <a:lnTo>
                  <a:pt x="1354988" y="956623"/>
                </a:lnTo>
                <a:lnTo>
                  <a:pt x="16611" y="0"/>
                </a:lnTo>
                <a:close/>
              </a:path>
              <a:path w="1416685" h="1018539" extrusionOk="0">
                <a:moveTo>
                  <a:pt x="1371600" y="933376"/>
                </a:moveTo>
                <a:lnTo>
                  <a:pt x="1354988" y="956623"/>
                </a:lnTo>
                <a:lnTo>
                  <a:pt x="1383898" y="956623"/>
                </a:lnTo>
                <a:lnTo>
                  <a:pt x="1371600" y="93337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800"/>
              <a:buFont typeface="Tahoma"/>
              <a:buNone/>
            </a:pPr>
            <a:endParaRPr sz="1800">
              <a:solidFill>
                <a:schemeClr val="dk1"/>
              </a:solidFill>
              <a:latin typeface="Tahoma"/>
              <a:ea typeface="Tahoma"/>
              <a:cs typeface="Tahoma"/>
              <a:sym typeface="Tahoma"/>
            </a:endParaRPr>
          </a:p>
        </p:txBody>
      </p:sp>
      <p:sp>
        <p:nvSpPr>
          <p:cNvPr id="1194" name="Google Shape;1194;p45"/>
          <p:cNvSpPr txBox="1"/>
          <p:nvPr/>
        </p:nvSpPr>
        <p:spPr>
          <a:xfrm>
            <a:off x="78753" y="6569500"/>
            <a:ext cx="2747100" cy="238800"/>
          </a:xfrm>
          <a:prstGeom prst="rect">
            <a:avLst/>
          </a:prstGeom>
          <a:noFill/>
          <a:ln>
            <a:noFill/>
          </a:ln>
        </p:spPr>
        <p:txBody>
          <a:bodyPr spcFirstLastPara="1" wrap="square" lIns="0" tIns="12700" rIns="0" bIns="0" anchor="t" anchorCtr="0">
            <a:noAutofit/>
          </a:bodyPr>
          <a:lstStyle/>
          <a:p>
            <a:pPr marL="0" marR="0" lvl="0" indent="0" algn="l" rtl="0">
              <a:lnSpc>
                <a:spcPct val="100000"/>
              </a:lnSpc>
              <a:spcBef>
                <a:spcPts val="0"/>
              </a:spcBef>
              <a:spcAft>
                <a:spcPts val="0"/>
              </a:spcAft>
              <a:buClr>
                <a:schemeClr val="dk1"/>
              </a:buClr>
              <a:buSzPts val="1600"/>
              <a:buFont typeface="Trebuchet MS"/>
              <a:buNone/>
            </a:pPr>
            <a:r>
              <a:rPr lang="en-US" sz="1600">
                <a:solidFill>
                  <a:schemeClr val="dk1"/>
                </a:solidFill>
                <a:latin typeface="Trebuchet MS"/>
                <a:ea typeface="Trebuchet MS"/>
                <a:cs typeface="Trebuchet MS"/>
                <a:sym typeface="Trebuchet MS"/>
              </a:rPr>
              <a:t>Slide Credit: Ray Mooney</a:t>
            </a:r>
            <a:endParaRPr sz="1400">
              <a:solidFill>
                <a:schemeClr val="dk1"/>
              </a:solidFill>
              <a:latin typeface="Trebuchet MS"/>
              <a:ea typeface="Trebuchet MS"/>
              <a:cs typeface="Trebuchet MS"/>
              <a:sym typeface="Trebuchet MS"/>
            </a:endParaRPr>
          </a:p>
        </p:txBody>
      </p:sp>
      <p:sp>
        <p:nvSpPr>
          <p:cNvPr id="1195" name="Google Shape;1195;p45"/>
          <p:cNvSpPr txBox="1"/>
          <p:nvPr/>
        </p:nvSpPr>
        <p:spPr>
          <a:xfrm>
            <a:off x="3583940" y="4423016"/>
            <a:ext cx="1224915"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Training data</a:t>
            </a:r>
            <a:endParaRPr sz="1800">
              <a:solidFill>
                <a:schemeClr val="dk1"/>
              </a:solidFill>
              <a:latin typeface="Trebuchet MS"/>
              <a:ea typeface="Trebuchet MS"/>
              <a:cs typeface="Trebuchet MS"/>
              <a:sym typeface="Trebuchet MS"/>
            </a:endParaRPr>
          </a:p>
        </p:txBody>
      </p:sp>
      <p:sp>
        <p:nvSpPr>
          <p:cNvPr id="1196" name="Google Shape;1196;p45"/>
          <p:cNvSpPr txBox="1"/>
          <p:nvPr/>
        </p:nvSpPr>
        <p:spPr>
          <a:xfrm>
            <a:off x="3561105" y="5876132"/>
            <a:ext cx="1137920" cy="29972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Testing data</a:t>
            </a:r>
            <a:endParaRPr sz="1800">
              <a:solidFill>
                <a:schemeClr val="dk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46"/>
          <p:cNvSpPr txBox="1">
            <a:spLocks noGrp="1"/>
          </p:cNvSpPr>
          <p:nvPr>
            <p:ph type="title"/>
          </p:nvPr>
        </p:nvSpPr>
        <p:spPr>
          <a:xfrm>
            <a:off x="0" y="422367"/>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latin typeface="Calibri"/>
                <a:ea typeface="Calibri"/>
                <a:cs typeface="Calibri"/>
                <a:sym typeface="Calibri"/>
              </a:rPr>
              <a:t>Designing a Learning System: An Example</a:t>
            </a:r>
            <a:endParaRPr/>
          </a:p>
        </p:txBody>
      </p:sp>
      <p:sp>
        <p:nvSpPr>
          <p:cNvPr id="1202" name="Google Shape;1202;p46"/>
          <p:cNvSpPr txBox="1">
            <a:spLocks noGrp="1"/>
          </p:cNvSpPr>
          <p:nvPr>
            <p:ph type="body" idx="1"/>
          </p:nvPr>
        </p:nvSpPr>
        <p:spPr>
          <a:xfrm>
            <a:off x="381000" y="1676400"/>
            <a:ext cx="8458200" cy="31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sz="2800"/>
              <a:t>1. Problem Description (Ex: Playing checkers)</a:t>
            </a:r>
            <a:endParaRPr sz="2800"/>
          </a:p>
          <a:p>
            <a:pPr marL="0" lvl="0" indent="0" algn="l" rtl="0">
              <a:spcBef>
                <a:spcPts val="560"/>
              </a:spcBef>
              <a:spcAft>
                <a:spcPts val="0"/>
              </a:spcAft>
              <a:buClr>
                <a:schemeClr val="dk1"/>
              </a:buClr>
              <a:buSzPts val="2800"/>
              <a:buNone/>
            </a:pPr>
            <a:r>
              <a:rPr lang="en-US" sz="2800"/>
              <a:t>2. Choosing the Training Experience (data expressed as features)</a:t>
            </a:r>
            <a:endParaRPr sz="2800"/>
          </a:p>
          <a:p>
            <a:pPr marL="0" lvl="0" indent="0" algn="l" rtl="0">
              <a:spcBef>
                <a:spcPts val="560"/>
              </a:spcBef>
              <a:spcAft>
                <a:spcPts val="0"/>
              </a:spcAft>
              <a:buClr>
                <a:schemeClr val="dk1"/>
              </a:buClr>
              <a:buSzPts val="2800"/>
              <a:buNone/>
            </a:pPr>
            <a:r>
              <a:rPr lang="en-US" sz="2800"/>
              <a:t>3. Choosing the Target Function to be learnt (Ex: deciding next board position</a:t>
            </a:r>
            <a:endParaRPr sz="2800"/>
          </a:p>
          <a:p>
            <a:pPr marL="0" lvl="0" indent="0" algn="l" rtl="0">
              <a:spcBef>
                <a:spcPts val="560"/>
              </a:spcBef>
              <a:spcAft>
                <a:spcPts val="0"/>
              </a:spcAft>
              <a:buClr>
                <a:schemeClr val="dk1"/>
              </a:buClr>
              <a:buSzPts val="2800"/>
              <a:buNone/>
            </a:pPr>
            <a:r>
              <a:rPr lang="en-US" sz="2800"/>
              <a:t>4. Choosing a Representation for the Target Function (design a function as linear etc)</a:t>
            </a:r>
            <a:endParaRPr sz="2800"/>
          </a:p>
          <a:p>
            <a:pPr marL="0" lvl="0" indent="0" algn="l" rtl="0">
              <a:spcBef>
                <a:spcPts val="560"/>
              </a:spcBef>
              <a:spcAft>
                <a:spcPts val="0"/>
              </a:spcAft>
              <a:buClr>
                <a:schemeClr val="dk1"/>
              </a:buClr>
              <a:buSzPts val="2800"/>
              <a:buNone/>
            </a:pPr>
            <a:r>
              <a:rPr lang="en-US" sz="2800"/>
              <a:t>5. Choosing a Function Approximation Algorithm (parameters learning using loss function)</a:t>
            </a:r>
            <a:endParaRPr sz="2800"/>
          </a:p>
          <a:p>
            <a:pPr marL="0" lvl="0" indent="0" algn="l" rtl="0">
              <a:spcBef>
                <a:spcPts val="560"/>
              </a:spcBef>
              <a:spcAft>
                <a:spcPts val="0"/>
              </a:spcAft>
              <a:buClr>
                <a:schemeClr val="dk1"/>
              </a:buClr>
              <a:buSzPts val="2800"/>
              <a:buNone/>
            </a:pPr>
            <a:r>
              <a:rPr lang="en-US" sz="2800"/>
              <a:t>6. Final Design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200"/>
        <p:cNvGrpSpPr/>
        <p:nvPr/>
      </p:nvGrpSpPr>
      <p:grpSpPr>
        <a:xfrm>
          <a:off x="0" y="0"/>
          <a:ext cx="0" cy="0"/>
          <a:chOff x="0" y="0"/>
          <a:chExt cx="0" cy="0"/>
        </a:xfrm>
      </p:grpSpPr>
      <p:sp>
        <p:nvSpPr>
          <p:cNvPr id="1201" name="Google Shape;1201;p46"/>
          <p:cNvSpPr txBox="1">
            <a:spLocks noGrp="1"/>
          </p:cNvSpPr>
          <p:nvPr>
            <p:ph type="title"/>
          </p:nvPr>
        </p:nvSpPr>
        <p:spPr>
          <a:xfrm>
            <a:off x="0" y="422367"/>
            <a:ext cx="914400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Calibri"/>
              <a:buNone/>
            </a:pPr>
            <a:r>
              <a:rPr lang="en-US" sz="4000" b="1">
                <a:latin typeface="Calibri"/>
                <a:ea typeface="Calibri"/>
                <a:cs typeface="Calibri"/>
                <a:sym typeface="Calibri"/>
              </a:rPr>
              <a:t>Designing a Learning System: An Example</a:t>
            </a:r>
            <a:endParaRPr/>
          </a:p>
        </p:txBody>
      </p:sp>
      <p:sp>
        <p:nvSpPr>
          <p:cNvPr id="1202" name="Google Shape;1202;p46"/>
          <p:cNvSpPr txBox="1">
            <a:spLocks noGrp="1"/>
          </p:cNvSpPr>
          <p:nvPr>
            <p:ph type="body" idx="1"/>
          </p:nvPr>
        </p:nvSpPr>
        <p:spPr>
          <a:xfrm>
            <a:off x="381000" y="1676400"/>
            <a:ext cx="8458200" cy="312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800"/>
              <a:buNone/>
            </a:pPr>
            <a:r>
              <a:rPr lang="en-US" sz="2800"/>
              <a:t>1. Problem Description (Ex: Playing checkers)</a:t>
            </a:r>
            <a:endParaRPr sz="2800"/>
          </a:p>
          <a:p>
            <a:pPr marL="0" lvl="0" indent="0" algn="l" rtl="0">
              <a:spcBef>
                <a:spcPts val="560"/>
              </a:spcBef>
              <a:spcAft>
                <a:spcPts val="0"/>
              </a:spcAft>
              <a:buClr>
                <a:schemeClr val="dk1"/>
              </a:buClr>
              <a:buSzPts val="2800"/>
              <a:buNone/>
            </a:pPr>
            <a:r>
              <a:rPr lang="en-US" sz="2800"/>
              <a:t>2. Choosing the Training Experience (data expressed as features)</a:t>
            </a:r>
            <a:endParaRPr sz="2800"/>
          </a:p>
          <a:p>
            <a:pPr marL="0" lvl="0" indent="0" algn="l" rtl="0">
              <a:spcBef>
                <a:spcPts val="560"/>
              </a:spcBef>
              <a:spcAft>
                <a:spcPts val="0"/>
              </a:spcAft>
              <a:buClr>
                <a:schemeClr val="dk1"/>
              </a:buClr>
              <a:buSzPts val="2800"/>
              <a:buNone/>
            </a:pPr>
            <a:r>
              <a:rPr lang="en-US" sz="2800"/>
              <a:t>3. Choosing the Target Function to be learnt (Ex: deciding next board position</a:t>
            </a:r>
            <a:endParaRPr sz="2800"/>
          </a:p>
          <a:p>
            <a:pPr marL="0" lvl="0" indent="0" algn="l" rtl="0">
              <a:spcBef>
                <a:spcPts val="560"/>
              </a:spcBef>
              <a:spcAft>
                <a:spcPts val="0"/>
              </a:spcAft>
              <a:buClr>
                <a:schemeClr val="dk1"/>
              </a:buClr>
              <a:buSzPts val="2800"/>
              <a:buNone/>
            </a:pPr>
            <a:r>
              <a:rPr lang="en-US" sz="2800"/>
              <a:t>4. Choosing a Representation for the Target Function (design a function as linear etc)</a:t>
            </a:r>
            <a:endParaRPr sz="2800"/>
          </a:p>
          <a:p>
            <a:pPr marL="0" lvl="0" indent="0" algn="l" rtl="0">
              <a:spcBef>
                <a:spcPts val="560"/>
              </a:spcBef>
              <a:spcAft>
                <a:spcPts val="0"/>
              </a:spcAft>
              <a:buClr>
                <a:schemeClr val="dk1"/>
              </a:buClr>
              <a:buSzPts val="2800"/>
              <a:buNone/>
            </a:pPr>
            <a:r>
              <a:rPr lang="en-US" sz="2800"/>
              <a:t>5. Choosing a Function Approximation Algorithm (parameters learning using loss function)</a:t>
            </a:r>
            <a:endParaRPr sz="2800"/>
          </a:p>
          <a:p>
            <a:pPr marL="0" lvl="0" indent="0" algn="l" rtl="0">
              <a:spcBef>
                <a:spcPts val="560"/>
              </a:spcBef>
              <a:spcAft>
                <a:spcPts val="0"/>
              </a:spcAft>
              <a:buClr>
                <a:schemeClr val="dk1"/>
              </a:buClr>
              <a:buSzPts val="2800"/>
              <a:buNone/>
            </a:pPr>
            <a:r>
              <a:rPr lang="en-US" sz="2800"/>
              <a:t>6. Final Design</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207"/>
        <p:cNvGrpSpPr/>
        <p:nvPr/>
      </p:nvGrpSpPr>
      <p:grpSpPr>
        <a:xfrm>
          <a:off x="0" y="0"/>
          <a:ext cx="0" cy="0"/>
          <a:chOff x="0" y="0"/>
          <a:chExt cx="0" cy="0"/>
        </a:xfrm>
      </p:grpSpPr>
      <p:sp>
        <p:nvSpPr>
          <p:cNvPr id="1208" name="Google Shape;1208;p47"/>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dk1"/>
              </a:buClr>
              <a:buSzPts val="4400"/>
              <a:buFont typeface="Calibri"/>
              <a:buNone/>
            </a:pPr>
            <a:r>
              <a:rPr lang="en-US" sz="4400" b="1">
                <a:latin typeface="Calibri"/>
                <a:ea typeface="Calibri"/>
                <a:cs typeface="Calibri"/>
                <a:sym typeface="Calibri"/>
              </a:rPr>
              <a:t>Choosing the training experience</a:t>
            </a:r>
            <a:endParaRPr sz="4400" b="1">
              <a:latin typeface="Calibri"/>
              <a:ea typeface="Calibri"/>
              <a:cs typeface="Calibri"/>
              <a:sym typeface="Calibri"/>
            </a:endParaRPr>
          </a:p>
        </p:txBody>
      </p:sp>
      <p:sp>
        <p:nvSpPr>
          <p:cNvPr id="1209" name="Google Shape;1209;p47"/>
          <p:cNvSpPr txBox="1">
            <a:spLocks noGrp="1"/>
          </p:cNvSpPr>
          <p:nvPr>
            <p:ph type="body" idx="1"/>
          </p:nvPr>
        </p:nvSpPr>
        <p:spPr>
          <a:xfrm>
            <a:off x="152400" y="1524000"/>
            <a:ext cx="8839200" cy="27432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a:t>In learning to play checkers, the system might learn from </a:t>
            </a:r>
            <a:r>
              <a:rPr lang="en-US" sz="2800" b="1"/>
              <a:t>direct training</a:t>
            </a:r>
            <a:r>
              <a:rPr lang="en-US" sz="2800"/>
              <a:t> examples consisting of individual checkers</a:t>
            </a:r>
            <a:r>
              <a:rPr lang="en-US" sz="2800" b="1"/>
              <a:t> </a:t>
            </a:r>
            <a:r>
              <a:rPr lang="en-US" sz="2800"/>
              <a:t>board states and the correct move for each.</a:t>
            </a:r>
            <a:endParaRPr/>
          </a:p>
          <a:p>
            <a:pPr marL="342900" lvl="0" indent="-342900" algn="just" rtl="0">
              <a:spcBef>
                <a:spcPts val="560"/>
              </a:spcBef>
              <a:spcAft>
                <a:spcPts val="0"/>
              </a:spcAft>
              <a:buClr>
                <a:schemeClr val="dk1"/>
              </a:buClr>
              <a:buSzPts val="2800"/>
              <a:buChar char="•"/>
            </a:pPr>
            <a:r>
              <a:rPr lang="en-US" sz="2800"/>
              <a:t>Alternatively, it might have available only </a:t>
            </a:r>
            <a:r>
              <a:rPr lang="en-US" sz="2800" b="1"/>
              <a:t>indirect information</a:t>
            </a:r>
            <a:r>
              <a:rPr lang="en-US" sz="2800"/>
              <a:t> consisting of the move sequences and final outcomes of various games played. </a:t>
            </a:r>
            <a:endParaRPr/>
          </a:p>
        </p:txBody>
      </p:sp>
      <p:sp>
        <p:nvSpPr>
          <p:cNvPr id="1211" name="Google Shape;1211;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2" name="Google Shape;1212;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3" name="Google Shape;1213;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sp>
        <p:nvSpPr>
          <p:cNvPr id="1214" name="Google Shape;1214;p47" descr="data:image/jpeg;base64,/9j/4AAQSkZJRgABAQAAAQABAAD/2wCEAAkGBxQSEhQUEhQUFBQVFBUXFBUUFBUUFBQUFBQWFhQUFRQYHCggGBwlHBQUITEhJSkrLi4uFx8zODMsNygtLisBCgoKDg0OGxAQGywkHCQsLiwsLCwsLCwsLCwsLCwsLCwsLCwsLCwsLCwsLCwsLCwsLCwsLCwsLCwsLCwsLCwsLP/AABEIAQMAwgMBEQACEQEDEQH/xAAaAAACAwEBAAAAAAAAAAAAAAABBQACBAMG/8QARxAAAQQAAgQICAsHBAMAAAAAAQACAxESIQQFMUETIlFSYXFykTIzU4GTobLSFRYjQmKDkrGzwdEGFDRDc4LhwtPi8CSiw//EABsBAAEFAQEAAAAAAAAAAAAAAAABAgMEBQYH/8QANREAAgECAgcHAwQDAQEBAAAAAAECAxEEEgUUITEyUXETFTNBUoGRImGxNKHB8CMk0eHxQv/aAAwDAQACEQMRAD8A8SAoTKLIEJSAuWCBGQBAly1IEJSACAgCUgAgIAFIANIAgCAJSAIQgCUgCtIAhCABSAIQgUACAuSkBcqUDkBAHMxjkHcEDsz5nUIGhpAly1IEDSBAgIAICAJSAJSACAgA4UAGkASkCXJSAuSkBcBCBQUgCAIAFIAlIABCABSAAUAVcgcgIFKkIAuAgRstSBoQgCwCACAgAgIANIAgCBGw0gS4aQFyAIEDhQBKQBKQACECpgpAtwUgLkpAXAQgUBCAAQgAUgCpQAKQLcrSBxcIGsKBCwQBYBABpAlywCBLkpAhKQAUAFABpIBKRcCUi4BpAFUoEKAAgAIAFIHXIgLlSECgpAFSgCqAKlAtzBrDWRjcGhoPFBzJ3k/olSLVDDqpG7Zk+HzzWd5S5SXVIcwj9oDzW95RYNTjzZb4wO5re8osGpxfmw/GB3NZ3lFkJqUebD8YXc1neUlg1GPNk+MLuazvKWwajHmyfGF3NZ3lGUNRjzYfjE7ms7yiwmpR5kH7RO5rO8pMouoxfmw/GJ3NZ3lGUXUI82T4xu5rO8pMgagubJ8Y3c1neUZA1GPNk+MbuazvKXKJqMebB8Ync1neUZQ1GPNk+MLuazvKWyDUo82A/tC7ms7yiyDUY82T4wu5rO8osg1GPNk+MLuazvKLBqUebB8YHc1neUWDUoc2A/tCeazvKLIFg482A/tAea3vKLIdqcebAdfnmt7yiyDU482Xg1yXOaMLaLgMid5pFhs8JFRbuN00oiTXPjm9TPaKVbjRwnB7jSed+N3GdWI7zVWs6+w7KNKOz6V8IInfznfaKjzMs9jT9K+ECfSnBrzjcOI+uMRmWODd+26UtFtzRTx9OEaEmkv6xdoemv2iRw+k9xdt6Hvaxo5BmVo2RzW0GmaW/wAo4E7HMe5oPJbQ9zaO4tPWEWQJs0am0p5bJcjznHVvcdok5T0BVcVsSsaui0p1JKSvsN4nfz3faKpZmbnY0/SvhB4d/Pd9oozMOxp+lfCF2udKkBjqR7bYb47gPGPzNHkV/DbYHP6SShXslbYjjHI8i+EnNZknSBFQ3HA7EQOkkeZWMqM/MzPpGkyN2TTHoL3Bw5LAcQQdxBIPRsRlQZj0Us778J2xvzjzQsqpJqTOqwtGm6MG4rdyKcO/nu+0f1TM7LHYU/SvhHSCd2IcZ23nFOhJuSIMRRgqUmorc/I87oulPO2WY5DISlu3Zie4029wonoWtlRymY7TyPH82Zp6Z+EbZ2AubRYettdIRlQl2dNTaVIXPuSQ1Hve40eEjG89ar4jZDYX9HJSrpPdtGPDu5zvtFUczOi7Gn6V8InDu5zvtFGZ8w7Gn6V8Iwa301wEYD3XbyQHuF2I8N0dmTu4q5hdqbZh6Viozioq2wGjTucCTJJe+nvbu3NYQB1AOKtmUYdJ09+6R+Wwh5Fjpw0Cd+KhY25pLIAyuJliJJJLYbJNk7NpSIbV4X0PRpDFEWufHt6m+0Uq3GlhOD3Gk/hO7TvvKynvO7p8K6ATSQxa2Fx+cX6x99KzheMztKJ6vs5oX6A12MYbvoxXW8cTjdBw57FoHNnPSQ6ziNmzfLfT07EAMtReDJ2o/ulVTF7ka2iPEl0/kZBUDoUiJBRVr7wo+x/9JP0C0sLwHMaV/Uvojhomkua11XQF7SKs7cnCt+eZtWTOMczic+v9dnWhAesm2+ZvshY9TiZ2GD8CHQomFg5aVIWsc4ZEAkHk6VLRV6iK2MdqE39mee0d5aQRt7vWMxuWscgd9PnLnEEEAZUczmMxtNXyA1sKAO+ofCk/pf8A0iVfE8BoaM/UL3/A1IWcdKBACvXERxNdzgQP7KJ9Twr+Ff0s5/S6/wAsX9v5KaPohLXHPMbgSDR6Gm8xuIPKrRlGGVlfd50Aa3eMh7MP5JF5javA+h6ak0xRDrofLt6me0UvkaWE4PcbTAF7gHMJxOyD2EnM5Vd2s10pvyOzhjaCik5I5tIJwgtLuaHsLvsg36kur1OQneGHvbN+zC6LEHtBYXGOQACRl3wbvpJacZQkm1ZEOLxFKrRlCDu3uXuYNG0aRop8WIHeJIc+0xxLSelXu2p8zE1Wv6H8FNK0OV+yMNHTJGSRyAAgNHUjtqfMNVreh/Br1Xojo2yF+FoLo6uSPOhL9JVsQ1USUdpoaP8A9ebdX6U15mtrLFinAbcLmurrwk0qyozfka2v4f1oLmVVlrb2YnNbfUHEI7Ga8g17D+tGHW2gvfwbmBrwGEGpI6Pyj7F4upW6ElCNpbGYuOi69ZzpLMrLaijA1gLSS08mF997QRfS0hWVOL80UXQqrfF/DMsuq5HZtZxeUuY2+QBpdYHXmm9tT5jlha3ofwP9IFOouYCA2wZIwbwjdiWdOnKUm0joMNi6MKUYykk0jnY50fpY/eTexnyJtew/rReBgc4DFGbNVwkZu91Ys0sac07tEVfF0J05RUk20JNF0N0ecjcNVxgcYPoyXA+ajvWn2sG9jOdeGrLfB/BfSIOE8AF5HWwedz8IrshDqQW9hHD1Xui/g66o0B8ZkLw1o4OrL46syx/Sy2KCvNTjaLuy7goyoVlOqrLbtfQ2iiaDmE9EkfvKmqU+RsvG4f1orY58fpI/eS9lPkJrtD1oza00N0jI8GF1OkstkZkSIqzxdCs0Gqd82wy9If7Ek6X1WXkcGxaQBRjid0uLLPXheAe5WO2p8zP1Wt6X8GeTV8zjbmgntRgDoADskdtDmGq1vQ/gM8ZbLE1wogQ3mDybxknRaauivWi4qSe+x6MpDEEWufHt7LPaKVbjSwnB7mDSH/KSche8HpGI5Gt2Ry35JVuLRsklZwQyFEkUWtrLowAbxdEHpKUCmqpLnbefFlzOZrgZKs76oi+pRV+BlnBL/Yh1HICyjrkiJBTJrrKH61nsSq5g+J9DG0y/ph1Yt0RwcQHAHmgiwL3NBa4D7JJKvmATS5WtsNoD5wGTTW+gAL5CA05UQgBxq03DH/f+I5ZmL8Q6PRHgvqaFWNUhQKJ9auH7xJYvjbMwNgzNZ10DM9C2KXAuhxdd/wCSXVhcBRyiNbW4Q0iuVzJS8dZB6VJsItpz1WRw8VX4xuRqxxhYJG3r35JlThZJS411Q7CxjtSFAhk1o4CF97w0DpqRjj6mnuVrC7ahmaWf+D3Qv0KbIjEW9DXFrR109lnpc7qC0rnNWKafLZokurK3Euc3qc7jAfRJIzsFAG3VHivrH+xEqOL3o3NEbpe38mtVDZIgBdrH+Ij+p/0rToeGclpLxan98h8U85sR658e3ss9pyVbjSwfB7mGSPFK8b8b65SMROXL1Jy3Fo1yaEMAoZ9AzPR4NnqNdJQBy1Q2pwORst9fAyZfeoq/hstYL9RDqOlknXBCAMeux8j9bH7Etq3g+J9DF0zww6sWaLo+xxqtxsAHkNlzfU4HJaBglNJgrPdyiiM+okeaygB5qwfIR/3+uR6zMX4h0mh1/hfU0gKsa1iUgLHndZsdw0l7cbu6yR6iFs0+BdDia3iS6v8AJeZrxG2ya3eFXRhvi/Z5c08jK6mHy8X9RvtD/CZU4GSUuNdT0AWMdqyIEMOuYrjJ3NIJ6icH3vCt4N/Xb7GVpdf4U/v/ANFuh6ObsYgRzcVj7LXEb/m0tE5w4Twlpo7B0EUOo5jz0UAN9TeJ+sf7ESo4vejc0Pun7fyayFUNkCAF+sP4iP6n/StOh4ZyWkvFqf3yPQJ5zWYQa78e3ss9pyXyNPBeH7nTStTgvd8qPDcfAdlxjvVfWoo3O660ldWCdXPIo6S8jkPCV96NbgKtE1/t8l9B1a2J2MyCmslJAY7ZwTxy9KSVZVFlW9jo4KphZKtO1o7d52/eWGsLiTtw4Hl1cuFoNeelEsHLzZbemaflFlhpUYBtxsbRgdY5CWuo+eq6UPBy5irTNP0skjY543BklYXxk2w82UAbf+0lguwd5eZDWqa/aNNWtt2meHVZZ4E+G9oDCR14TYUuuQ5EHdNf7fJJNUFxt0+I7rY6h1AZBJrkBe56/wBvk1kxwMjY+Qk4XGxGdhkf0qKUHXeaJYo4hYFOlUV3v2FPhCDnu9Gf1TdUnzJ++aXpf7EOsIOe70Z/VGpz5h3zS9L/AGJp+qwZXyNkacVHCWuHzRXGGw9KmjiYwWV+RQejq1b/ACxtZ7d5wOjk/MonwiXNrzua3E/qKe8XTGLROJ5L5OurtThsrHGUGntJAY4bDdDNMlioyWVIf3ZWpfXK1lt38iDWEHlHejP6qLVJl7vin6X+xd+lRtFkvAOwmJwB6iSjVJid8UvS/wBgYo5mSMa8glgOcZqhLH09SWNN0HnkQ1sSsalSgrO99v2OMOri0VwrHNGwPic6uo2D61NrkORW7pr/AG+TnNqrF4UraGxrYy1o8w2+e0a3DkKtE1/t8naNkcEbQ+S8T5CKYdzYgd/Uo5rt3ePkTUZ6g3Gor35F2zxEXwmEHYXhrL6sTgT5kmqTJXpel6WVknjaAcZIOWJrQ9t8mJriAehGqzDvel6WYNOeDPGWmwRDRqubuVulFxjZmJjaiqSnNeaPQpTnBBrvx7eyz2nJfI1cF4fuNJ/Dd2nfeVkved7DhXQqmkiMutJi2M1vtvmIN+qx51PhY3qGfpSWXDtc2kKdEmAydVHbiqrPzjYcPOWlaZzANL0jEcsgNm6hWYrYARkQKB5AgBnqE8SXtR/dKqeM4UbGhvFfT+RmAs86MsE1gK9f7Yv6Z/EetTCcBzGlv1D6IV0rRlkOxAp6ubb5m+yFiVeNnY4PwIdCiYWTpo/hN6wnU+JEGK8GfRnkdGnoijXSMneZ20dYz3LcOL3m98gAJDiCdtOJJ6HAyvB6nNF9GxAFtRPt8mQHyR2bPGxbOjZ3qtivD9zR0X+pXv8AgarMOnAUALNfniRdqb2YT+S0MHuZz+mfEj0/kyavmp1b3bwSCTuzDmnzYgArhjlNM0gEkjqJ5w5DvPLnZBG0oA6nxkPZh/JIvMbU4H0PUFNMIQa78e3ss9pyXyNTB+H7jSfw3dp33lZLO+p8K6FEwlRy0yHHG69zXOHWxpdXnqvOp8PK1RFHSUU8NL2/It1dEDm024bh4Q/tDmnzg0elahypw06INO7Fzd99Is4R1kkoAY6gHEk64vulVLGbkbOhvFl0/kaLOOiIgBZr7bF/TP4j1p4TgOX0t+ofRCtWzMAUCnrJxn5m+yFiVeNnY4P9PDoc6TCydNG8NvWE6HEiDFeDPozxsEV+agd27l3Zcq3GcWbdL0UhrfCyyzxAcpw4gBtvIYutAHb9n28eToi++WHL1etVsV4fuaOi/wBSujHCzDqGBAgs1+OJF2pvZhWhg9zOf0z4ken8mbQtGsYto5aJHSCMDs+gt84Vwxzjpmj4czv2DOz0CwCeuh1IA6kfKQdmD8ki8xlTgfQ9SQmmGef1349vZZ7TkvkauC8P3Ouk63Ae8cEcnu/mfSP0FW1WL8zfWlasdlkUGuG+SPpf+CNUjzF73rcl/fc0aHp7ZHYDGQHMlBIk3cE88zoTXQVJZ09wqxtTFNUZWSk7EdquA7WvP97fcUeuS5FnueHqfwFuq4RsbIPrG+4jXJche5oep/B0eY9Hjc5rHOxSRggyDmykVxE6L1h2lssRVab0c1Om732bTMzWJkPEa1o+kXO7sJbQ25uIvkU8cLTW9XKlTSmInuduhY6ywEh7Q47sLnNHRYcCRedEEg9CSWEpvdsFp6WxEVZ2fVGsxxzsie5jxxXCmyCqEj+ViglUeHeSJbpYfX71Zuz3bEU+DIebJ6RvuJuuy5EvcsPW/gh1XDzZPSN9xGuy5C9yw9b+C2statZK5vBE4aF8JV00fQUiwsZrM3vKa0jVors1a0dnwZvhpvkj6X/gl1KPMXvetyR31frZrpY28ERie0Xwl1ZrmJHhYxWa+4R6Tq1FkaVns+SrdWxDNvCNNZHhGnvBjojoKZrsuSLb0LD1v4INE5zst+BrGOPW6j6gEuuvkN7lh638FmQxQMke1jycAFGQbDLH9DaiNV13kYyrhVgUq0Hd7tv3Mnwy3yR9L/wUmpx5kHe9bkv77g+GW+SPpf8AgjU48w73rcl/fc0tMc8bS5jhhfIBUg3tiJ2s6k2T1fZHbckpQekG5Tdrcjm3V8QNtErTytlwnvDE3W5cibuaHqfwA6tiuyJCTtJlBJ85Yl1uXIO5oL/9P4MunRhs8QbdAQ1Zs/N30rdKWaN2YeNpqk5wXkejSnOHntd+PZ2We25Ktxq4Lg9xfpfjH9t/tFKtxbZzalEN+pvHN7Mv4Mihr+Gy3gf1EOo5WSdaEIHIxa+8R9az8OZXMFxPoYum+GHVijQMWIFu7Pfs6wCRyXS0DnznpGKzi29VZno3XtQB6TVP8PF9Z3cK+llYzxDptDeA+pqVU1wFAoj134+TtfkFt0uBdDia3iS6v8mJSERr1P4+H+oz2gmVOB9B9PjXVDwLEO2IgQz6x8TL2W/jRqzhPEMzS/ge/wD086tU5ciAHWqfFfWP9iJUMZvRvaH3T9v5NSpm0BAgt1j/ABEf1P8ApWrh/DOR0n4tT3/B6NPOXPPa88ezss9tyVbjVwXB7i7TPGP7b/aKVbi2zm1KIb9TeOb2ZfwZFDX8NlvBfqIdRysk64LUDjLroXD9bH7Eyt4LiZi6a4Ye4r0XSGt8NpNb2hjr/tdWE9IK0TnimkyB3gtIHKcIPSA1uQ69qAH+rfERdT/xHLKxniex0+h/BfU0Kqa4CgBJrz+Il7X5BbdLgXQ4mv4sur/JhUhEa9T+Ph/qM9oKOpwPoPp8a6oerFO2YECGfWPiZey38aNWcJ4hmaX8D3/6edWqcuRADrVHivrX+xEqGM3o3tD7p+38msqmbRVAC7WP8RH9T/pWrh/DRyGlPFqe/wCD0JTzlzz2vPHt7LPbclW41cF4fuM9IjbjdxIvCd/Kj5T9FZjrTXmdpDBYdxV4/koI2+Ti9FH7qTt6nMfqGH9H5LAhoc5rI2uEcpBEUdg8E76KfTqSnJRk7orYvC0qNJ1KatJbn7ij4Vl5zfRRe4rvYU+Ri65X9b+SfCsvOb6KH3EdhT5BruI9b+RjqvSnSskEmB4DoiLiiyJEufgqviF2SThsL+A/2ptVvqSWy5q4Nvk4vQxe6qusVObNbu/Dej8hEbfJxehi91J29T1MO78N6PyZtbaa+Pgmx4GjATQiiq+EfytVyhBVI5p7WY2NlLD1nCi3FbHZMwfC83Ob6KH3FPq9PkVdcxHrfyA64m5zfRQ+4jV6fIXXcR638nodLDS4ksiJIaSTFESSWjMnCs6dWcZNJ7Dew2CoVKMZzjdtXb2nHg2eTi9DF7qZrFT1Mm7uw3o/J10RrQ9pDIgQ4URFECDy3hTo1qknZshxGBw8KUpRjtS+5g1TJLIA58gDdwbFo4c4DaS5zMLG/SN9AKt1eyg7KO0o4Wniq0c8ptL92NdK0NwHhOYasGtHl2bSY+AY4jlLSa5CoVOHpX99yzKhVa+mrK4p0KeQvljlwOAjuuDiLT8rFhcCGZijY/VS1MkaeensKdCNWeIVHENtb7Pdu2M7Ojb5OL0MXuqqq9Tmavd+G9H5K8G3ycXoovdS9vU5jdQw3o/Jn1npLo2RiMMaC+W6iizpsNfN6VaoLtE3PaZWP/1ppUfpTW2wudrSXnN9FF7isdhT5FHXK/rfyV+FJec30UXuI7GnyDXK/rfydJ5C6aFx2kQXkBybhknxSSsiriJOUZSk7uzPTlIYB53Xnj2dlntOTvI1MFwe41n8J3ad95WNLeegUuBdCiQeSXwH/wBOX8JyloeIinpD9PL++Z5taxyZEAONQ+DL2ovulVLG8KNnQ3iy6fyMlnHREQAt1/ti/pn8R608HwHMaV/UPohUrZnAKAPXT7f7W+yFh1eNnY4L9PDoUTC0dNH8JvWnQ4kVsX4M+jMuh8UNw8jarbk0VXr71YltbuSwilFJbrL8G/S9KcQ0bMgTRBBO45OPRRPG2pqQ2EIpuwuiHyh/ou7uGhI9ZKkfhPqirVUViqb87S+C7lWLrKoGGDXngRdqb7oVfwe5mBpjjj0/kTlXTGKoA2u8ZB2YPySLzG1eB9GepJTTCPPa88e3ss9pyXyNTBcHuOJ4HYncR3hO+aeUrJadzvKdSGVbVu5lf3d/Mf8AZP6JuVknaw9S+SSaO/C/iP8AFyfNd5N3QpaKtUTZTx9SLw8kmvn7nnv3KXyUno3/AKLTzLmcxlZP3KXyUno3/ojMuYZWN9R6JIGyXHIONFtY4bpejpCqYzalY1tENRqSzbNnn1GH7s/mP+y79Fn5WdB2tP1L5D+7P5j/ALLv0RlYdrT9S+ULte6JITFUch+TOxjj/Mf0LSwjtDac3pRqWIbW3YhZ+4y+Sl9G/wDRWcy5mfZgOgS+Sl9G/wDRGZcwsz1c2jvvwH7G/NPNHQseom5s6zB1YKhBNrdzOf7s/mP+y79FHlZZ7aHqXyjpo+jvxN4j9vNP6J8IvMiviakHRnaS3PzFuopXMDWTRTAADC/gnuA6HtAuhyjMK9XpXblH4M3CaRSpqnU8tz+w51hpLMP82Q7gyLSC6+uQUOvMqCNKTf8A8Leu0qe1v42iPVscr5ZXOie0GKgMDgAOFiIAJGZ2+tT1oKNKyKOHxTrYxVJbFZpdDW6B+9rh1tKo5Wbfaw9S+SoidzXdxRlY3tIc0YtdaLIWxUx540uxjjtEPR0HuV7CbE7mFpZqU45duz+RQdCk8lJ6N/6K5mXMycrB+5SeSk9G/wDRJmQZWaJWkSwggggQWCKI2bQhDK3A+h6clIYJ57Xfj29lntOSrcamD8P3OcOi8JNJiLg0PdeHwjbjTW3kCeU7KJUdSpkj9zawWDeIm/St/wDw9PBq+KgAyEXsBaHuN8j5JmyHraB0Kl2877/78Gx3fQjsyi06A1kwczigNkDm4nFouJ4DmF3Gq8i12YPLeUjrZoNSIXo7sq0KkN19qOgcqRrWRLQKkjlp0RfHhBr5VhJN00Bktk/95FZw81G7ZnaRw8q7hCH3v9kbdC1FGW5MLumR85cT2Yaazs24hOeJkRLRlGOyV2xXrjVjWW6OxXhMLsQq6xMfQNA5FrgHDp3T0a+Z2ZTxWjXTh2kN3mjTq53yMfU/8Ryq4vxC/ohf4X1O+Iqqa1kEuKAshJrs/Lydr8gtqlwLocVX8SXV/kxYuk96eRXNeqD8vF/UZ7QTanAx9LjXVDsO6ViHbtINouJZGbWLvkZey38WNWsL4hmaWX+D3R31JHwdCy1x8J7SQ8nLih44zWjZTaLjtNbHVajk/sS4bAQpQWy8vMa6a7iViLgbtr3GSN1H5zXSPHnDmubtpRqTuS9jGorSSsI4YcDSG3hMjy0E2QC2MYSd9EEX0J1aeZJ+ZBhcKqFScVudmv3LWoC7ZAJTkNaQt1if/Ij+p/0rToeGjktJeLU/vkehzTzmDz+uvHt7LPaclW41cF4fuadXUXTDeJXX1GwD96qYhbV0Ou0K12Ul55v4Hmjtk4N9E0do49fSxVxejj+ZVNhqtrMhfMMv+9FfcD5k9C1HZXAFANIgADb5r7j+uFSQ3CraxhogdTqAIojjAHPkFtN9kVdpXvCplurmLSjYJdyOu+hpBB82XmTo71YWpbK77rP8HHVviIup/wCI5LjPEMvQ/gvqaFVNUhQKJddePk7X5BbVLgXQ4nEeLLq/yYlIQmrVHj4v6jPaCZU4WSUuNdUPAsQ7hkJQhDNrA/Iy9lv4satYXjMzSrtRT+6Nmhs4QAt2OzG/btFbyOTbtSNZXZmjGrGUFNbntNWnaM4UeNsA4wduFADExl5ZUAazsptwhNPYLnEEZbnOaesBrj7XqSzTST5kKqRlVlFeSV+u1lVESAKcNF2sf4iP6n/StOh4ZyWkvFqf3yPQFPOYPP668e3ss9pyVbjVwXh+52boUsczntMfhOyLxRBcTRCrzqU5xs2b2FpYqhPPCOx7/ueij1i2hijpw2VJE4eZ7hiaOgbFUcF5SX7msq1R7XCX7f8ARZJwj5Q93Bsja2U0JMRzieMTnfOOalioZWk7yZWrV67nGU4uNOLu/wD05iWPysf2v8KPV6nIsd54fm/gsJo/Kx/a/wAJNWqcg7zw/N/BZwLm3C+JzmyMJt2WEtkBB68u5PhTyX7TZchqYx1JxeH2tXuvsxrBrCNopzXtNZhobI3qD2uBI6HbLUTX3RbzyntcWhXrZjpRUQaxpqy97A4gbBhbk0dAU1Fwi7ye0rYyeIqQdOnB2e9ghjEUcbXyRtdTj4W4yOo2itB1ZZobiLBV4YSDp1tjvcvG9jrwyRmttOJrroZKF4eovIuLSWHe5v4ZXh4/Kxfa/wAJdWqchO9MNzfwZtaaqe6V7mujokEccDKgrsK8IxSb2mHPB1qsnOEW09qMnwLJyx+kCXWafMb3difQzRq3VD2zRuJjoPaTxwcgbSSrwaaTHRwVeDzSi7LaaxPHXjYvtf4VLVqnI3e9MNzfwAzR+Vj+1/hLq1TkJ3ph+b+ASxiSORrJIy4taaxbhLGSdikpQdKWae4p4zEQxUOzpXcrmfV8OkQE4HxUfCa5zXMPWD94U1SdGe/eV8PDGUVaMdnL+s16VpWkvBa392iB2mIgOP8AcSSPMo4xop3bbLEqmNatGFjNokHBRgSPjaTI8jj3fFiB/wC9KWsu1tk8iPB1NUclXum/cJ0iPysX21Dq9TkXe88Nz/Yhmj8rH9r/AAl1epyG95Yfn+xg1gR+8R0QR8jmMwfB2K9RTULM5/HzU5TlHc/+HoSnHNHn9dePb2We05L5Grg/D9xnpHhu7TvvKyXvO9hwroVCQcRzSWvA2mOQDrMbgFJSaU0yvjIOdBxW92/Jo1Pq6MADCwuyt72MkJP0WyW1rbyFBzipJ15tkNPRtKlG7V3zZ11tq2IiiGD6ccbI3NOWZEdNeBYtrmh1ZhJCvJMKmj6VWOxWfNCjU7C0TA7Q6MHrAlUmKacItFPRlOVOvOEt6X8m5UTdIgdcz6bo4fJFYtojsi6xfKvAbY2X9wKuUqmSls33MephViMY825JX/hHodAfbQA5wqgGtc6Ng5A1jHsA6hidvKgcmaEqMYbEkJf2giEgJ8J4BLXnN5oWWPdQLxQNFwxAilPRquL27ipjMBGpByStJf2x3mOfmb7IVaqvrZbwf6eHQ5gphZOmjnjN6wnQ4kQYrwZ9GYdRaAygXta5xAPHAc1gqwAwkNc6syXnCMsrV2tXle0dxmYTRkVDPUV2/LkOdO1dHhzZE7LYI4onbcsMkTWuaeSw5vKoVWmnvLDwVKpsy/Ag1fBglkAJI4K2kiiWmWLaOUZg9IU1aeelf7lHD4V4fGKL3WbXQ2kqgboEoHLSdGD+CxZta6QkXRdYiwtvcDRz5AVZpVMkHbeZ+IwmsV1m4UvnbsPQavbxOI5zQPmxYo2D+2OM/wDsXOO0hRubvtJ3QhT+lJfB5/8AaDRGutzQA8WcTQ1oe3acQZTS6jYcALF2L2WKFZ3s9xSx2joum6kFZrb1FLvGQ9UP5K6vM5urwvoemP8A3ammJtEGufHt7LPaKVbjTwnh+400jwndp33lZL3new4V0KJBxZu0bqzPUMz6gUsVtEclGze66NmiRmxRw0avZ5toHJlYsWnMnlZLaHTQ7EbN7ss+Wm7TW05WaCRBBpx2CzQ3AunrnxDzhsgPrBU1VWpRMmjJSx1Rrlb4sabVQ0yIAD3/ACjG73RcXpLZJMu4nuVhL/Hf7lOlUSxc4Pe0re1xnomiEgnjZgjihxsHaDhY7o4pwnLamNl2c7MXaw+Ta4u3A+dxyA67T4LNJIbWqxhSc3uRebb5m+yFFU42QYN/68OhRMLNy+j+E3rTocSIMT4MujK6MMQBbsIDgdwGRsncBlnuUj2bGWYyTjmW57TbprXZW6wGjeDWVEmnO87sgckg2m4u9hWHfKuG8Qkn+6aIj9fOpWv8Tf3RRrNa5TXmlL9y5KrF0CALRjMcrrob+JWL8QKWK+m4yE12jh52v+bjHR9EJaSTVji5DPO8iQd4Hg57kjHzmk0LdY8Rjy7cCM+UggDrz2J9NZpJIbiaihRlN7rMSO8ZD2YfyWmvM4afA+h6UlNMYQa68ezss9opfI0sHwe5tfprXSOaxkz3YncVjA4miboB1lU3hvNs6WGlXwqDZbSpDELlh0mMbAXw4BfJZNJFh090kPlpOUeKm0c9H0yOQlnygxMlFlra8U887oTuwdP677iOWO1ldio2zbL3GWr9PMTQCDKAKxXwT63AuBcHDoIVeTi3dbDTpxrKKjUadvMtpusDKKA4LKsV8M+t4beEMHUkjlTu9v7CzVbLam0nzFkccejxuJc92J8YyY0VTZTvf1qw3rGxbLGWoS0fLPL6s2waaFookAJL2kgEM4MvkwnY4tYThB+kQehV5wUXa5p0q9WazOFur/8AAafAIgTb3YRbm8Hgka3nFjyCW9LbrfSIUlJ2uNrYmpTWbJdfZmCeBk7Y3h7200gcRpOUjs8n5Kxn7D6GrmeqU8ZPt4PLbZ8DGHTngU5zJayDpIBi85bIL86ruUL7E17mjGniLfU4v5MGsNHMxuSZ2Wxoia1repof61LTrwhuiVq+CxFbZKaty2h07WEbJHNPCHDQsNbnTR9JO1Zz+q+8rw0l2MVSy3ts3/8Ahpbo8hFiDSOgFkYcepheHHuUfYR9SLPeFW1+yfyZ9F05nCtYWytdjDSHMaC0k/OGKwn6s4rNcr1NJ9onTy2b2b+fsX1W7gBTXGRu0Nc3gy3lLJGuJafMVHUqRm72sy9hqFejHI5Jx8vsbtI1sXihHh6XSGUA8oZTQT0kpn0+bJ7VFw2v9xQyFkXCyufI8llHiNBOKWPPw+hWVNVV2cVYyqlOphZ6xUeZ/wDRjomiB7buQEi8AjxvAOwuAdhaD9JwPQq8oKLtc0qVarJZpRt1f/gNN0URtJ+UcQLLDHgkwja4Nc6nAfRJrkRGmpO1xlbEVYJyULr7P/wXHBM1j2vkYWPko4W3ZbEbyf0BWLKissttzPhKeMn2lN5XEbQ64e0VUbjvcWOYT2mtfR9SrvL5XNJRq2+q1/79mK9YxmYgvkIA8FjIgGN6hjz6ypqdWENyKmJwmIr7JTSXIW6ZGGzRNBsAQ0SKvZuzVynLNG5z+KpOk5Qfkv4PRJTBPPa7d8s0/Rb7RTluNPBq8LLmP9XhrS4VxXOJduxmyePRGIAkgAkNGZKzKk3J3O6w+EjRp5Y7/N/c36ZgYKYGtsUcIGFwO57QcL27LDm7DYJTE2OjTzr6tx5aKAM0kYRTS2UgbcNwyAtvoIPqV3O50XfeYk8MqGNgo7nZo3KgbpYFIBWZgcG3mOFaa5cMcxr1Kak7KX98yrXpqpWpKW5Nv4Qx0OasnUQTZxAEXvccTXDpJwk1spMaL8o3QNL0i9goN8EUBR6gABfQBYOYREFBJGKKMNY1o2AyV1cI6gnVpZmm+RSwlNU3Ugtyl/CCFCWyEoApHHU8j94fTTvbTRbmnccwAd2auVJvIo/YytH4WMpzqyW27S/kdRCMtJLG5bbY0mze90ZJJr50gJ3Uq12aTg72Qs0hgfLE7ex7MJNk4MQBZZzIFgi7IzCmpzcU1zKePwkZRU1xJr4vtOQVYvkQAQwEOBzFNP2ZGO/JSU3a7RDVpqbgpc7/AAmzboEuEgEXneyze9wtpz25gXuFIaJ5RvEmmaQSTQqjYyAOIbDQAz6aBIOdoSFjC0RTozA0PA2CZ9DktkRr1qas7xi3yMvC01Tr1Yx3XX/Tqq5fAUoC7WB/8iPqh/JaVDwzktJeLU/vkPiU85s8/rvxza24W9+IpVuNTAyyxvyf/D0WixY8wcrIJsUCDm2yQLvlIvuWZJNOzPQIVozgpx3M1aboufFs5AVdnLrcTXXQGwWm7gpzvsZ5wTB2lNo2GslF8p4KQn1n1K3GLVF38zExVZVMdCMd0dnv5mtUjYICgDjp8xawOG0TMPXxJbCs4eKldPkZukKzozp1F5NjvUskcgxRvGLmkgSNPZxNJ38ZrgopxlF2kXlioVo3g9n7+5x15NHFZLml3MBBcT0gE4RvJJJPKlpwlN2XyJUxlOjC830XmxdoTyYmE7TjJ6zI5OxMUp2XIq6OqOcJTe9ybOtqsaNyFAoIZAZ5Y/nF9tHOtrQWjpyCt1YtRUvsZujcRHNOk9921/I4boYw0axHPa0HLoLg4fYdtNFV7mh2n1C2d/ByRsPhOkZQ34cQJcRuuslNTjmu/JFfH4iMKajfbJpe19pxBVexZb2kJQIznpMpbG9w2gMI9LGp6EVKVmUcdVlShGpHepIa6k0mKQWHsa7ex7mtcD0YqxDkIIPfSSdOUHtJ44unXjeD9vNHPXekxR2cbHO3MY5riT04cmi7uySUU6cpvYFTGU6EPre3yXmxNq15MZJ2mV5PWWxqXExSypGdoyo6kqk5b27/AJNNqtY1znJJSdGNyKc7bDDrD+Ij6ofyWhQ4Dl9JP/LU/vkPU85sQa7NSg8jW94JTluNLCNZPcro2uJInOdFhjc427DjIJOebXuLT3Jk6UZ8Ro0cXUpcL2cvI76R+0ekSAte5padrQ3gwesx4Se9NWHpp3sTT0lWkrXS6f8A0xwaYGOxNjjBAI/mnwmlp2ychKklDMrMqwq5JKS3o0fC7uZH3Se+odWgW+9MRzXwifCzuZH3Se+jVoB3piOa+EVm1kXtwujjqwf5ozAIGYk+kU+FGMNxFWxk6ySm1sM5lb5KPvm/3FJYgzoglb5KPvm/3EWYmc1Ra0c1oaI46F1407SSc+E5SVFOhGTuyzRx1SjHLBq3sW+F38yPuk99N1WBN3pX9S+ET4Xd5OPuk99GrQDvWv6l8I4T6ZjcXOjjxE2SDMM/NIplGysU+2+rNfabW/tLpIFB5A5Lcf8A2Li4d6i1enyLHeNb1fgxt04h4k4NheDixEzE2N5uTNSZNmXyK8q7lLM3dnb4XdzIu6T/AHFFq0C33piPUvhE+F3eTi7pPfRqsA70r+pfCKSa0c5paY46NX43cQ4Z8JygJ0KEYu6I62OqVY5ZtWMxlb5KPvm/3FLZlVyQBK3yUffN/uIsNujvFrIsGFscYFk/zTmQAdsn0Qo50Yz3lihi50b5Gtpb4XfzI+6T30zVoFjvSvzXwgHWrvJxd0nvpdXgNekqz818I5fvBklY4gA4mCmg1TSANpJUsYqKsijiKrqZpSe1npbSGIAsB2i0DrsgibyBAZmWETeQIDMw8E3kCBLssIW8gQJd8wiFvIO5AmZk4JvIEBmYRE3kCAzMghbyBAZmHgm8g7kBmYRE3kCLhmZOCbyDuQGZk4JvIO5FwzMPAt5B3JLhmYOCbyBG0MzBwTeQdyUMzBwLeQIDMwcE3kHcgMzBwTeQIDMwcE3kCBU2Dgm8gQLdgMTeQdyAuypibyBAuZg4McgQGZhKBCNKAZa0CBtABBQAbQBYFAjQbQFiAoEsG0BYOJAhLQAbQAA5ABtIACUoAtAAtAtiWgWwCUCgtAFbQBCUAVKAAUClCUDrECALAoEsFA0IQAQgA2gA2gCWgA2gA2gCIEsFAEtArREDbAtAqQMSBSWgAWgAIABQAEAQlAFSgVIFoFsUKBQhAFkAG0DbBQIEFABCAIgCAoAKADaAJaADaAICgCWgAFAAQBEAC0AS0AAlAEtAAKAKlA9AQBQoAEbjQ6h9yB0tjZYFA0NoFLWgayWgRhaUCEBQAQUAQFAobQIQFABtAABQAQUAC0CkBQIC0AS0CgtAhCUClbQOJaAK2gCWgDFJpDrOe87glsWVCNj/2Q=="/>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endParaRPr sz="1600">
              <a:latin typeface="Calibri"/>
              <a:ea typeface="Calibri"/>
              <a:cs typeface="Calibri"/>
              <a:sym typeface="Calibri"/>
            </a:endParaRPr>
          </a:p>
        </p:txBody>
      </p:sp>
      <p:pic>
        <p:nvPicPr>
          <p:cNvPr id="1215" name="Google Shape;1215;p47" descr="https://encrypted-tbn3.gstatic.com/images?q=tbn:ANd9GcSJvnLjczvc_axqeLRQMm3oE2Fc6RL1poqMTsHLumgkSI_qNTq6yA"/>
          <p:cNvPicPr preferRelativeResize="0"/>
          <p:nvPr/>
        </p:nvPicPr>
        <p:blipFill rotWithShape="1">
          <a:blip r:embed="rId3">
            <a:alphaModFix/>
          </a:blip>
          <a:srcRect/>
          <a:stretch/>
        </p:blipFill>
        <p:spPr>
          <a:xfrm>
            <a:off x="5791200" y="3886200"/>
            <a:ext cx="2667000" cy="2590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sp>
        <p:nvSpPr>
          <p:cNvPr id="3" name="object 3"/>
          <p:cNvSpPr/>
          <p:nvPr/>
        </p:nvSpPr>
        <p:spPr>
          <a:xfrm>
            <a:off x="1305957" y="2124194"/>
            <a:ext cx="3264892" cy="3101359"/>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4897913" y="3660479"/>
            <a:ext cx="1142424" cy="196354"/>
          </a:xfrm>
          <a:custGeom>
            <a:avLst/>
            <a:gdLst/>
            <a:ahLst/>
            <a:cxnLst/>
            <a:rect l="l" t="t" r="r" b="b"/>
            <a:pathLst>
              <a:path w="1259840" h="216535">
                <a:moveTo>
                  <a:pt x="1259840" y="107950"/>
                </a:moveTo>
                <a:lnTo>
                  <a:pt x="1043940" y="0"/>
                </a:lnTo>
                <a:lnTo>
                  <a:pt x="1043940" y="72351"/>
                </a:lnTo>
                <a:lnTo>
                  <a:pt x="0" y="71120"/>
                </a:lnTo>
                <a:lnTo>
                  <a:pt x="0" y="142240"/>
                </a:lnTo>
                <a:lnTo>
                  <a:pt x="1043940" y="143471"/>
                </a:lnTo>
                <a:lnTo>
                  <a:pt x="1043940" y="215912"/>
                </a:lnTo>
                <a:lnTo>
                  <a:pt x="1259840" y="107950"/>
                </a:lnTo>
                <a:close/>
              </a:path>
            </a:pathLst>
          </a:custGeom>
          <a:solidFill>
            <a:srgbClr val="7F007F"/>
          </a:solidFill>
        </p:spPr>
        <p:txBody>
          <a:bodyPr wrap="square" lIns="0" tIns="0" rIns="0" bIns="0" rtlCol="0"/>
          <a:lstStyle/>
          <a:p>
            <a:endParaRPr sz="1270"/>
          </a:p>
        </p:txBody>
      </p:sp>
      <p:sp>
        <p:nvSpPr>
          <p:cNvPr id="5" name="object 5"/>
          <p:cNvSpPr txBox="1"/>
          <p:nvPr/>
        </p:nvSpPr>
        <p:spPr>
          <a:xfrm>
            <a:off x="6272968" y="3479671"/>
            <a:ext cx="1243768" cy="402376"/>
          </a:xfrm>
          <a:prstGeom prst="rect">
            <a:avLst/>
          </a:prstGeom>
        </p:spPr>
        <p:txBody>
          <a:bodyPr vert="horz" wrap="square" lIns="0" tIns="11516" rIns="0" bIns="0" rtlCol="0">
            <a:spAutoFit/>
          </a:bodyPr>
          <a:lstStyle/>
          <a:p>
            <a:pPr marL="11516">
              <a:spcBef>
                <a:spcPts val="91"/>
              </a:spcBef>
            </a:pPr>
            <a:r>
              <a:rPr sz="2539" dirty="0"/>
              <a:t>16 →</a:t>
            </a:r>
            <a:r>
              <a:rPr sz="2539" spc="-91" dirty="0"/>
              <a:t> </a:t>
            </a:r>
            <a:r>
              <a:rPr sz="2539" spc="5" dirty="0"/>
              <a:t>19</a:t>
            </a:r>
            <a:endParaRPr sz="2539"/>
          </a:p>
        </p:txBody>
      </p:sp>
      <p:sp>
        <p:nvSpPr>
          <p:cNvPr id="6" name="object 6"/>
          <p:cNvSpPr txBox="1"/>
          <p:nvPr/>
        </p:nvSpPr>
        <p:spPr>
          <a:xfrm>
            <a:off x="3986968" y="1358356"/>
            <a:ext cx="866031" cy="402376"/>
          </a:xfrm>
          <a:prstGeom prst="rect">
            <a:avLst/>
          </a:prstGeom>
        </p:spPr>
        <p:txBody>
          <a:bodyPr vert="horz" wrap="square" lIns="0" tIns="11516" rIns="0" bIns="0" rtlCol="0">
            <a:spAutoFit/>
          </a:bodyPr>
          <a:lstStyle/>
          <a:p>
            <a:pPr marL="11516">
              <a:spcBef>
                <a:spcPts val="91"/>
              </a:spcBef>
            </a:pPr>
            <a:r>
              <a:rPr sz="2539" spc="-5" dirty="0"/>
              <a:t>Direct</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
          <p:cNvSpPr txBox="1">
            <a:spLocks noGrp="1"/>
          </p:cNvSpPr>
          <p:nvPr>
            <p:ph type="title"/>
          </p:nvPr>
        </p:nvSpPr>
        <p:spPr>
          <a:xfrm>
            <a:off x="0" y="557824"/>
            <a:ext cx="64008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What We’ll Cover in this Course</a:t>
            </a:r>
            <a:endParaRPr/>
          </a:p>
        </p:txBody>
      </p:sp>
      <p:sp>
        <p:nvSpPr>
          <p:cNvPr id="463" name="Google Shape;463;p5"/>
          <p:cNvSpPr txBox="1"/>
          <p:nvPr/>
        </p:nvSpPr>
        <p:spPr>
          <a:xfrm>
            <a:off x="501556" y="1473803"/>
            <a:ext cx="8517900" cy="5008883"/>
          </a:xfrm>
          <a:prstGeom prst="rect">
            <a:avLst/>
          </a:prstGeom>
          <a:noFill/>
          <a:ln>
            <a:noFill/>
          </a:ln>
        </p:spPr>
        <p:txBody>
          <a:bodyPr spcFirstLastPara="1" wrap="square" lIns="0" tIns="12700" rIns="0" bIns="0" anchor="t" anchorCtr="0">
            <a:noAutofit/>
          </a:bodyPr>
          <a:lstStyle/>
          <a:p>
            <a:pPr marL="355600" marR="0" lvl="0" indent="-342900" algn="l" rtl="0">
              <a:spcBef>
                <a:spcPts val="0"/>
              </a:spcBef>
              <a:spcAft>
                <a:spcPts val="0"/>
              </a:spcAft>
              <a:buClr>
                <a:srgbClr val="000000"/>
              </a:buClr>
              <a:buSzPts val="2800"/>
              <a:buFont typeface="Arial"/>
              <a:buChar char="•"/>
            </a:pPr>
            <a:r>
              <a:rPr lang="en-US" sz="2800" b="1" dirty="0">
                <a:solidFill>
                  <a:srgbClr val="000000"/>
                </a:solidFill>
                <a:latin typeface="Trebuchet MS"/>
                <a:ea typeface="Trebuchet MS"/>
                <a:cs typeface="Trebuchet MS"/>
                <a:sym typeface="Trebuchet MS"/>
              </a:rPr>
              <a:t>Supervised learning algorithms</a:t>
            </a:r>
            <a:endParaRPr sz="2800" b="1" dirty="0">
              <a:solidFill>
                <a:srgbClr val="000000"/>
              </a:solidFill>
              <a:latin typeface="Trebuchet MS"/>
              <a:ea typeface="Trebuchet MS"/>
              <a:cs typeface="Trebuchet MS"/>
              <a:sym typeface="Trebuchet MS"/>
            </a:endParaRPr>
          </a:p>
          <a:p>
            <a:pPr marL="755650" marR="0" lvl="1" indent="-285750" algn="l" rtl="0">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Regression</a:t>
            </a:r>
            <a:endParaRPr sz="2400" b="0" i="0" u="none" strike="noStrike" cap="none" dirty="0">
              <a:solidFill>
                <a:srgbClr val="000000"/>
              </a:solidFill>
              <a:latin typeface="Trebuchet MS"/>
              <a:ea typeface="Trebuchet MS"/>
              <a:cs typeface="Trebuchet MS"/>
              <a:sym typeface="Trebuchet MS"/>
            </a:endParaRPr>
          </a:p>
          <a:p>
            <a:pPr marL="755650" marR="0" lvl="1" indent="-285750" algn="l" rtl="0">
              <a:lnSpc>
                <a:spcPct val="118000"/>
              </a:lnSpc>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Naïve Bayes </a:t>
            </a:r>
            <a:endParaRPr dirty="0"/>
          </a:p>
          <a:p>
            <a:pPr marL="755650" marR="0" lvl="1" indent="-285750" algn="l" rtl="0">
              <a:lnSpc>
                <a:spcPct val="118000"/>
              </a:lnSpc>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Logistic regression</a:t>
            </a:r>
            <a:endParaRPr dirty="0"/>
          </a:p>
          <a:p>
            <a:pPr marL="755650" marR="0" lvl="1" indent="-285750" algn="l" rtl="0">
              <a:spcBef>
                <a:spcPts val="20"/>
              </a:spcBef>
              <a:spcAft>
                <a:spcPts val="0"/>
              </a:spcAft>
              <a:buClr>
                <a:srgbClr val="000000"/>
              </a:buClr>
              <a:buSzPts val="2400"/>
              <a:buFont typeface="Arial"/>
              <a:buChar char="–"/>
            </a:pPr>
            <a:r>
              <a:rPr lang="en-US" sz="2400" b="0" i="0" u="none" strike="noStrike" cap="none" dirty="0">
                <a:solidFill>
                  <a:srgbClr val="000000"/>
                </a:solidFill>
                <a:latin typeface="Trebuchet MS"/>
                <a:ea typeface="Trebuchet MS"/>
                <a:cs typeface="Trebuchet MS"/>
                <a:sym typeface="Trebuchet MS"/>
              </a:rPr>
              <a:t>Decision Tree </a:t>
            </a:r>
            <a:r>
              <a:rPr lang="en-US" sz="2400" b="0" i="0" u="none" strike="noStrike" cap="none" dirty="0" smtClean="0">
                <a:solidFill>
                  <a:srgbClr val="000000"/>
                </a:solidFill>
                <a:latin typeface="Trebuchet MS"/>
                <a:ea typeface="Trebuchet MS"/>
                <a:cs typeface="Trebuchet MS"/>
                <a:sym typeface="Trebuchet MS"/>
              </a:rPr>
              <a:t>and Random Forest</a:t>
            </a:r>
            <a:endParaRPr sz="2400" b="0" i="0" u="none" strike="noStrike" cap="none" dirty="0">
              <a:solidFill>
                <a:srgbClr val="000000"/>
              </a:solidFill>
              <a:latin typeface="Trebuchet MS"/>
              <a:ea typeface="Trebuchet MS"/>
              <a:cs typeface="Trebuchet MS"/>
              <a:sym typeface="Trebuchet MS"/>
            </a:endParaRPr>
          </a:p>
          <a:p>
            <a:pPr marL="755650" marR="79375" lvl="1" indent="-285750" algn="l" rtl="0">
              <a:lnSpc>
                <a:spcPct val="80000"/>
              </a:lnSpc>
              <a:spcBef>
                <a:spcPts val="600"/>
              </a:spcBef>
              <a:spcAft>
                <a:spcPts val="0"/>
              </a:spcAft>
              <a:buClr>
                <a:srgbClr val="000000"/>
              </a:buClr>
              <a:buSzPts val="2400"/>
              <a:buFont typeface="Arial"/>
              <a:buChar char="–"/>
            </a:pPr>
            <a:r>
              <a:rPr lang="en-US" sz="2400" b="0" i="0" u="none" strike="noStrike" cap="none" dirty="0" smtClean="0">
                <a:solidFill>
                  <a:srgbClr val="000000"/>
                </a:solidFill>
                <a:latin typeface="Trebuchet MS"/>
                <a:ea typeface="Trebuchet MS"/>
                <a:cs typeface="Trebuchet MS"/>
                <a:sym typeface="Trebuchet MS"/>
              </a:rPr>
              <a:t>Support </a:t>
            </a:r>
            <a:r>
              <a:rPr lang="en-US" sz="2400" b="0" i="0" u="none" strike="noStrike" cap="none" dirty="0">
                <a:solidFill>
                  <a:srgbClr val="000000"/>
                </a:solidFill>
                <a:latin typeface="Trebuchet MS"/>
                <a:ea typeface="Trebuchet MS"/>
                <a:cs typeface="Trebuchet MS"/>
                <a:sym typeface="Trebuchet MS"/>
              </a:rPr>
              <a:t>vector </a:t>
            </a:r>
            <a:r>
              <a:rPr lang="en-US" sz="2400" b="0" i="0" u="none" strike="noStrike" cap="none" dirty="0" smtClean="0">
                <a:solidFill>
                  <a:srgbClr val="000000"/>
                </a:solidFill>
                <a:latin typeface="Trebuchet MS"/>
                <a:ea typeface="Trebuchet MS"/>
                <a:cs typeface="Trebuchet MS"/>
                <a:sym typeface="Trebuchet MS"/>
              </a:rPr>
              <a:t>machines</a:t>
            </a:r>
          </a:p>
          <a:p>
            <a:pPr marL="469900" marR="79375" lvl="1" algn="l" rtl="0">
              <a:lnSpc>
                <a:spcPct val="80000"/>
              </a:lnSpc>
              <a:spcBef>
                <a:spcPts val="600"/>
              </a:spcBef>
              <a:spcAft>
                <a:spcPts val="0"/>
              </a:spcAft>
              <a:buClr>
                <a:srgbClr val="000000"/>
              </a:buClr>
              <a:buSzPts val="2400"/>
            </a:pPr>
            <a:endParaRPr dirty="0"/>
          </a:p>
          <a:p>
            <a:pPr marL="355600" marR="0" lvl="0" indent="-342900" algn="l" rtl="0">
              <a:spcBef>
                <a:spcPts val="0"/>
              </a:spcBef>
              <a:spcAft>
                <a:spcPts val="0"/>
              </a:spcAft>
              <a:buClr>
                <a:srgbClr val="000000"/>
              </a:buClr>
              <a:buSzPts val="2800"/>
              <a:buFont typeface="Arial"/>
              <a:buChar char="•"/>
            </a:pPr>
            <a:r>
              <a:rPr lang="en-US" sz="2800" b="1" dirty="0" smtClean="0">
                <a:latin typeface="Trebuchet MS"/>
                <a:sym typeface="Trebuchet MS"/>
              </a:rPr>
              <a:t>Ensemble Techniques</a:t>
            </a:r>
          </a:p>
          <a:p>
            <a:pPr marL="12700" marR="0" lvl="0" algn="l" rtl="0">
              <a:spcBef>
                <a:spcPts val="0"/>
              </a:spcBef>
              <a:spcAft>
                <a:spcPts val="0"/>
              </a:spcAft>
              <a:buClr>
                <a:srgbClr val="000000"/>
              </a:buClr>
              <a:buSzPts val="2800"/>
            </a:pPr>
            <a:endParaRPr lang="en-US" sz="2800" b="1" dirty="0" smtClean="0">
              <a:latin typeface="Trebuchet MS"/>
              <a:sym typeface="Trebuchet MS"/>
            </a:endParaRPr>
          </a:p>
          <a:p>
            <a:pPr marL="355600" lvl="0" indent="-342900">
              <a:buSzPts val="2800"/>
              <a:buFont typeface="Arial"/>
              <a:buChar char="•"/>
            </a:pPr>
            <a:r>
              <a:rPr lang="en-US" sz="2800" b="1" dirty="0">
                <a:latin typeface="Trebuchet MS"/>
                <a:ea typeface="Trebuchet MS"/>
                <a:cs typeface="Trebuchet MS"/>
                <a:sym typeface="Trebuchet MS"/>
              </a:rPr>
              <a:t>Unsupervised learning</a:t>
            </a:r>
            <a:endParaRPr lang="en-US" dirty="0"/>
          </a:p>
          <a:p>
            <a:pPr marL="812800" lvl="1" indent="-342900">
              <a:buSzPts val="2800"/>
              <a:buFont typeface="Arial"/>
              <a:buChar char="•"/>
            </a:pPr>
            <a:r>
              <a:rPr lang="en-US" sz="2400" dirty="0" smtClean="0">
                <a:solidFill>
                  <a:schemeClr val="dk1"/>
                </a:solidFill>
                <a:latin typeface="Trebuchet MS"/>
                <a:ea typeface="Trebuchet MS"/>
                <a:cs typeface="Trebuchet MS"/>
                <a:sym typeface="Trebuchet MS"/>
              </a:rPr>
              <a:t>Clustering</a:t>
            </a:r>
          </a:p>
          <a:p>
            <a:pPr marL="469900" lvl="1">
              <a:buSzPts val="2800"/>
            </a:pPr>
            <a:endParaRPr lang="en-US" dirty="0"/>
          </a:p>
          <a:p>
            <a:pPr marL="355600" lvl="0" indent="-342900">
              <a:buSzPts val="2800"/>
              <a:buFont typeface="Arial"/>
              <a:buChar char="•"/>
            </a:pPr>
            <a:r>
              <a:rPr lang="en-US" sz="2800" b="1" dirty="0">
                <a:latin typeface="Trebuchet MS"/>
                <a:ea typeface="Trebuchet MS"/>
                <a:cs typeface="Trebuchet MS"/>
                <a:sym typeface="Trebuchet MS"/>
              </a:rPr>
              <a:t>Applications</a:t>
            </a:r>
            <a:endParaRPr lang="en-US" sz="2800" b="1" dirty="0">
              <a:latin typeface="Trebuchet MS"/>
              <a:sym typeface="Trebuchet MS"/>
            </a:endParaRPr>
          </a:p>
          <a:p>
            <a:pPr marL="355600" marR="0" lvl="0" indent="-342900" algn="l" rtl="0">
              <a:spcBef>
                <a:spcPts val="0"/>
              </a:spcBef>
              <a:spcAft>
                <a:spcPts val="0"/>
              </a:spcAft>
              <a:buClr>
                <a:srgbClr val="000000"/>
              </a:buClr>
              <a:buSzPts val="2800"/>
              <a:buFont typeface="Arial"/>
              <a:buChar char="•"/>
            </a:pPr>
            <a:endParaRPr lang="en-US" sz="2800" b="1" dirty="0" smtClean="0">
              <a:latin typeface="Trebuchet MS"/>
              <a:sym typeface="Trebuchet MS"/>
            </a:endParaRPr>
          </a:p>
        </p:txBody>
      </p:sp>
      <p:sp>
        <p:nvSpPr>
          <p:cNvPr id="464" name="Google Shape;464;p5"/>
          <p:cNvSpPr/>
          <p:nvPr/>
        </p:nvSpPr>
        <p:spPr>
          <a:xfrm>
            <a:off x="0" y="5473700"/>
            <a:ext cx="9143999" cy="481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grpSp>
        <p:nvGrpSpPr>
          <p:cNvPr id="3" name="object 3"/>
          <p:cNvGrpSpPr>
            <a:grpSpLocks noChangeAspect="1"/>
          </p:cNvGrpSpPr>
          <p:nvPr/>
        </p:nvGrpSpPr>
        <p:grpSpPr>
          <a:xfrm>
            <a:off x="516492" y="2613639"/>
            <a:ext cx="7325805" cy="2154484"/>
            <a:chOff x="720090" y="2879089"/>
            <a:chExt cx="6732270" cy="1979930"/>
          </a:xfrm>
        </p:grpSpPr>
        <p:sp>
          <p:nvSpPr>
            <p:cNvPr id="4" name="object 4"/>
            <p:cNvSpPr/>
            <p:nvPr/>
          </p:nvSpPr>
          <p:spPr>
            <a:xfrm>
              <a:off x="720090" y="2879089"/>
              <a:ext cx="1979930" cy="1979930"/>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3131819" y="2879089"/>
              <a:ext cx="1979930" cy="1979930"/>
            </a:xfrm>
            <a:prstGeom prst="rect">
              <a:avLst/>
            </a:prstGeom>
            <a:blipFill>
              <a:blip r:embed="rId3" cstate="print"/>
              <a:stretch>
                <a:fillRect/>
              </a:stretch>
            </a:blipFill>
          </p:spPr>
          <p:txBody>
            <a:bodyPr wrap="square" lIns="0" tIns="0" rIns="0" bIns="0" rtlCol="0"/>
            <a:lstStyle/>
            <a:p>
              <a:endParaRPr sz="1270"/>
            </a:p>
          </p:txBody>
        </p:sp>
        <p:sp>
          <p:nvSpPr>
            <p:cNvPr id="6" name="object 6"/>
            <p:cNvSpPr/>
            <p:nvPr/>
          </p:nvSpPr>
          <p:spPr>
            <a:xfrm>
              <a:off x="2700020" y="3851909"/>
              <a:ext cx="539750" cy="215900"/>
            </a:xfrm>
            <a:custGeom>
              <a:avLst/>
              <a:gdLst/>
              <a:ahLst/>
              <a:cxnLst/>
              <a:rect l="l" t="t" r="r" b="b"/>
              <a:pathLst>
                <a:path w="539750" h="215900">
                  <a:moveTo>
                    <a:pt x="539750" y="109220"/>
                  </a:moveTo>
                  <a:lnTo>
                    <a:pt x="323850" y="0"/>
                  </a:lnTo>
                  <a:lnTo>
                    <a:pt x="323850" y="72250"/>
                  </a:lnTo>
                  <a:lnTo>
                    <a:pt x="0" y="71120"/>
                  </a:lnTo>
                  <a:lnTo>
                    <a:pt x="0" y="143510"/>
                  </a:lnTo>
                  <a:lnTo>
                    <a:pt x="323850" y="144640"/>
                  </a:lnTo>
                  <a:lnTo>
                    <a:pt x="323850" y="215900"/>
                  </a:lnTo>
                  <a:lnTo>
                    <a:pt x="539750" y="109220"/>
                  </a:lnTo>
                  <a:close/>
                </a:path>
              </a:pathLst>
            </a:custGeom>
            <a:solidFill>
              <a:srgbClr val="7F007F"/>
            </a:solidFill>
          </p:spPr>
          <p:txBody>
            <a:bodyPr wrap="square" lIns="0" tIns="0" rIns="0" bIns="0" rtlCol="0"/>
            <a:lstStyle/>
            <a:p>
              <a:endParaRPr sz="1270"/>
            </a:p>
          </p:txBody>
        </p:sp>
        <p:sp>
          <p:nvSpPr>
            <p:cNvPr id="7" name="object 7"/>
            <p:cNvSpPr/>
            <p:nvPr/>
          </p:nvSpPr>
          <p:spPr>
            <a:xfrm>
              <a:off x="5472430" y="2879089"/>
              <a:ext cx="1979929" cy="1979930"/>
            </a:xfrm>
            <a:prstGeom prst="rect">
              <a:avLst/>
            </a:prstGeom>
            <a:blipFill>
              <a:blip r:embed="rId4" cstate="print"/>
              <a:stretch>
                <a:fillRect/>
              </a:stretch>
            </a:blipFill>
          </p:spPr>
          <p:txBody>
            <a:bodyPr wrap="square" lIns="0" tIns="0" rIns="0" bIns="0" rtlCol="0"/>
            <a:lstStyle/>
            <a:p>
              <a:endParaRPr sz="1270"/>
            </a:p>
          </p:txBody>
        </p:sp>
        <p:sp>
          <p:nvSpPr>
            <p:cNvPr id="8" name="object 8"/>
            <p:cNvSpPr/>
            <p:nvPr/>
          </p:nvSpPr>
          <p:spPr>
            <a:xfrm>
              <a:off x="5040630" y="3851909"/>
              <a:ext cx="539750" cy="215900"/>
            </a:xfrm>
            <a:custGeom>
              <a:avLst/>
              <a:gdLst/>
              <a:ahLst/>
              <a:cxnLst/>
              <a:rect l="l" t="t" r="r" b="b"/>
              <a:pathLst>
                <a:path w="539750" h="215900">
                  <a:moveTo>
                    <a:pt x="539750" y="109220"/>
                  </a:moveTo>
                  <a:lnTo>
                    <a:pt x="323850" y="0"/>
                  </a:lnTo>
                  <a:lnTo>
                    <a:pt x="323418" y="72250"/>
                  </a:lnTo>
                  <a:lnTo>
                    <a:pt x="0" y="71120"/>
                  </a:lnTo>
                  <a:lnTo>
                    <a:pt x="0" y="143510"/>
                  </a:lnTo>
                  <a:lnTo>
                    <a:pt x="322999" y="144640"/>
                  </a:lnTo>
                  <a:lnTo>
                    <a:pt x="322580" y="215900"/>
                  </a:lnTo>
                  <a:lnTo>
                    <a:pt x="539750" y="109220"/>
                  </a:lnTo>
                  <a:close/>
                </a:path>
              </a:pathLst>
            </a:custGeom>
            <a:solidFill>
              <a:srgbClr val="7F007F"/>
            </a:solidFill>
          </p:spPr>
          <p:txBody>
            <a:bodyPr wrap="square" lIns="0" tIns="0" rIns="0" bIns="0" rtlCol="0"/>
            <a:lstStyle/>
            <a:p>
              <a:endParaRPr sz="1270"/>
            </a:p>
          </p:txBody>
        </p:sp>
      </p:grpSp>
      <p:sp>
        <p:nvSpPr>
          <p:cNvPr id="9" name="object 9"/>
          <p:cNvSpPr/>
          <p:nvPr/>
        </p:nvSpPr>
        <p:spPr>
          <a:xfrm>
            <a:off x="7898504" y="3540368"/>
            <a:ext cx="489446" cy="195778"/>
          </a:xfrm>
          <a:custGeom>
            <a:avLst/>
            <a:gdLst/>
            <a:ahLst/>
            <a:cxnLst/>
            <a:rect l="l" t="t" r="r" b="b"/>
            <a:pathLst>
              <a:path w="539750" h="215900">
                <a:moveTo>
                  <a:pt x="539750" y="109220"/>
                </a:moveTo>
                <a:lnTo>
                  <a:pt x="325120" y="0"/>
                </a:lnTo>
                <a:lnTo>
                  <a:pt x="324688" y="72250"/>
                </a:lnTo>
                <a:lnTo>
                  <a:pt x="0" y="71120"/>
                </a:lnTo>
                <a:lnTo>
                  <a:pt x="0" y="143510"/>
                </a:lnTo>
                <a:lnTo>
                  <a:pt x="324269" y="144640"/>
                </a:lnTo>
                <a:lnTo>
                  <a:pt x="323850" y="215900"/>
                </a:lnTo>
                <a:lnTo>
                  <a:pt x="539750" y="109220"/>
                </a:lnTo>
                <a:close/>
              </a:path>
            </a:pathLst>
          </a:custGeom>
          <a:solidFill>
            <a:srgbClr val="7F007F"/>
          </a:solidFill>
        </p:spPr>
        <p:txBody>
          <a:bodyPr wrap="square" lIns="0" tIns="0" rIns="0" bIns="0" rtlCol="0"/>
          <a:lstStyle/>
          <a:p>
            <a:endParaRPr sz="1270"/>
          </a:p>
        </p:txBody>
      </p:sp>
      <p:sp>
        <p:nvSpPr>
          <p:cNvPr id="10" name="object 10"/>
          <p:cNvSpPr txBox="1"/>
          <p:nvPr/>
        </p:nvSpPr>
        <p:spPr>
          <a:xfrm>
            <a:off x="8062900" y="3018191"/>
            <a:ext cx="650099" cy="380960"/>
          </a:xfrm>
          <a:prstGeom prst="rect">
            <a:avLst/>
          </a:prstGeom>
        </p:spPr>
        <p:txBody>
          <a:bodyPr vert="horz" wrap="square" lIns="0" tIns="11516" rIns="0" bIns="0" rtlCol="0">
            <a:spAutoFit/>
          </a:bodyPr>
          <a:lstStyle/>
          <a:p>
            <a:pPr marL="11516">
              <a:spcBef>
                <a:spcPts val="91"/>
              </a:spcBef>
            </a:pPr>
            <a:r>
              <a:rPr sz="2400" b="1" spc="-5" dirty="0"/>
              <a:t>W</a:t>
            </a:r>
            <a:r>
              <a:rPr sz="2400" b="1" dirty="0"/>
              <a:t>IN</a:t>
            </a:r>
          </a:p>
        </p:txBody>
      </p:sp>
      <p:sp>
        <p:nvSpPr>
          <p:cNvPr id="11" name="object 11"/>
          <p:cNvSpPr txBox="1"/>
          <p:nvPr/>
        </p:nvSpPr>
        <p:spPr>
          <a:xfrm>
            <a:off x="2345884" y="4965743"/>
            <a:ext cx="4039944"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Credit Assignment</a:t>
            </a:r>
            <a:r>
              <a:rPr sz="2539" spc="-9" dirty="0">
                <a:solidFill>
                  <a:srgbClr val="FF0000"/>
                </a:solidFill>
              </a:rPr>
              <a:t> </a:t>
            </a:r>
            <a:r>
              <a:rPr sz="2539" spc="-5" dirty="0">
                <a:solidFill>
                  <a:srgbClr val="FF0000"/>
                </a:solidFill>
              </a:rPr>
              <a:t>Problem!</a:t>
            </a:r>
            <a:endParaRPr sz="2539" dirty="0"/>
          </a:p>
        </p:txBody>
      </p:sp>
      <p:sp>
        <p:nvSpPr>
          <p:cNvPr id="12" name="object 12"/>
          <p:cNvSpPr txBox="1"/>
          <p:nvPr/>
        </p:nvSpPr>
        <p:spPr>
          <a:xfrm>
            <a:off x="3824587" y="1638204"/>
            <a:ext cx="1082539" cy="402376"/>
          </a:xfrm>
          <a:prstGeom prst="rect">
            <a:avLst/>
          </a:prstGeom>
        </p:spPr>
        <p:txBody>
          <a:bodyPr vert="horz" wrap="square" lIns="0" tIns="11516" rIns="0" bIns="0" rtlCol="0">
            <a:spAutoFit/>
          </a:bodyPr>
          <a:lstStyle/>
          <a:p>
            <a:pPr marL="11516">
              <a:spcBef>
                <a:spcPts val="91"/>
              </a:spcBef>
            </a:pPr>
            <a:r>
              <a:rPr sz="2539" dirty="0"/>
              <a:t>Ind</a:t>
            </a:r>
            <a:r>
              <a:rPr sz="2539" spc="-5" dirty="0"/>
              <a:t>i</a:t>
            </a:r>
            <a:r>
              <a:rPr sz="2539" spc="5" dirty="0"/>
              <a:t>r</a:t>
            </a:r>
            <a:r>
              <a:rPr sz="2539" dirty="0"/>
              <a:t>ect</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49716" y="565125"/>
            <a:ext cx="7638234" cy="516895"/>
          </a:xfrm>
          <a:prstGeom prst="rect">
            <a:avLst/>
          </a:prstGeom>
        </p:spPr>
        <p:txBody>
          <a:bodyPr vert="horz" wrap="square" lIns="0" tIns="11516" rIns="0" bIns="0" rtlCol="0">
            <a:spAutoFit/>
          </a:bodyPr>
          <a:lstStyle/>
          <a:p>
            <a:pPr marL="11516">
              <a:spcBef>
                <a:spcPts val="91"/>
              </a:spcBef>
              <a:tabLst>
                <a:tab pos="2492140" algn="l"/>
                <a:tab pos="5143782" algn="l"/>
              </a:tabLst>
            </a:pPr>
            <a:r>
              <a:rPr dirty="0"/>
              <a:t>1)</a:t>
            </a:r>
            <a:r>
              <a:rPr spc="9" dirty="0"/>
              <a:t> </a:t>
            </a:r>
            <a:r>
              <a:rPr spc="-5" dirty="0" smtClean="0"/>
              <a:t>Choose</a:t>
            </a:r>
            <a:r>
              <a:rPr lang="en-IN" spc="-5" dirty="0" smtClean="0"/>
              <a:t> </a:t>
            </a:r>
            <a:r>
              <a:rPr spc="-5" dirty="0" smtClean="0"/>
              <a:t>the</a:t>
            </a:r>
            <a:r>
              <a:rPr spc="27" dirty="0" smtClean="0"/>
              <a:t> </a:t>
            </a:r>
            <a:r>
              <a:rPr spc="-5" dirty="0" smtClean="0"/>
              <a:t>training</a:t>
            </a:r>
            <a:r>
              <a:rPr lang="en-IN" spc="-5" dirty="0" smtClean="0"/>
              <a:t> </a:t>
            </a:r>
            <a:r>
              <a:rPr spc="-5" dirty="0" smtClean="0"/>
              <a:t>experience</a:t>
            </a:r>
            <a:endParaRPr spc="-5"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3563742" cy="458226"/>
          </a:xfrm>
          <a:prstGeom prst="rect">
            <a:avLst/>
          </a:prstGeom>
        </p:spPr>
        <p:txBody>
          <a:bodyPr vert="horz" wrap="square" lIns="0" tIns="11516" rIns="0" bIns="0" rtlCol="0">
            <a:spAutoFit/>
          </a:bodyPr>
          <a:lstStyle/>
          <a:p>
            <a:pPr marL="11516">
              <a:spcBef>
                <a:spcPts val="91"/>
              </a:spcBef>
            </a:pPr>
            <a:r>
              <a:rPr sz="2902" spc="-5" dirty="0">
                <a:solidFill>
                  <a:srgbClr val="00007F"/>
                </a:solidFill>
              </a:rPr>
              <a:t>Self-play</a:t>
            </a:r>
            <a:r>
              <a:rPr sz="2902" spc="-73" dirty="0">
                <a:solidFill>
                  <a:srgbClr val="00007F"/>
                </a:solidFill>
              </a:rPr>
              <a:t> </a:t>
            </a:r>
            <a:r>
              <a:rPr sz="2902" spc="-5" dirty="0">
                <a:solidFill>
                  <a:srgbClr val="00007F"/>
                </a:solidFill>
              </a:rPr>
              <a:t>experiments</a:t>
            </a:r>
            <a:endParaRPr sz="2902"/>
          </a:p>
        </p:txBody>
      </p:sp>
      <p:grpSp>
        <p:nvGrpSpPr>
          <p:cNvPr id="5" name="object 5"/>
          <p:cNvGrpSpPr/>
          <p:nvPr/>
        </p:nvGrpSpPr>
        <p:grpSpPr>
          <a:xfrm>
            <a:off x="3101359" y="2877366"/>
            <a:ext cx="2608458" cy="2185808"/>
            <a:chOff x="3420109" y="3169920"/>
            <a:chExt cx="2876550" cy="2410460"/>
          </a:xfrm>
        </p:grpSpPr>
        <p:sp>
          <p:nvSpPr>
            <p:cNvPr id="6" name="object 6"/>
            <p:cNvSpPr/>
            <p:nvPr/>
          </p:nvSpPr>
          <p:spPr>
            <a:xfrm>
              <a:off x="3420109" y="3169920"/>
              <a:ext cx="2876550" cy="2410460"/>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4500879" y="3600450"/>
              <a:ext cx="539750" cy="539750"/>
            </a:xfrm>
            <a:prstGeom prst="rect">
              <a:avLst/>
            </a:prstGeom>
            <a:blipFill>
              <a:blip r:embed="rId3" cstate="print"/>
              <a:stretch>
                <a:fillRect/>
              </a:stretch>
            </a:blipFill>
          </p:spPr>
          <p:txBody>
            <a:bodyPr wrap="square" lIns="0" tIns="0" rIns="0" bIns="0" rtlCol="0"/>
            <a:lstStyle/>
            <a:p>
              <a:endParaRPr sz="1270"/>
            </a:p>
          </p:txBody>
        </p:sp>
      </p:grpSp>
      <p:sp>
        <p:nvSpPr>
          <p:cNvPr id="8" name="object 8"/>
          <p:cNvSpPr txBox="1"/>
          <p:nvPr/>
        </p:nvSpPr>
        <p:spPr>
          <a:xfrm>
            <a:off x="673708" y="5512312"/>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9" name="object 9"/>
          <p:cNvSpPr txBox="1"/>
          <p:nvPr/>
        </p:nvSpPr>
        <p:spPr>
          <a:xfrm>
            <a:off x="1286378" y="5535344"/>
            <a:ext cx="3193490" cy="458226"/>
          </a:xfrm>
          <a:prstGeom prst="rect">
            <a:avLst/>
          </a:prstGeom>
        </p:spPr>
        <p:txBody>
          <a:bodyPr vert="horz" wrap="square" lIns="0" tIns="11516" rIns="0" bIns="0" rtlCol="0">
            <a:spAutoFit/>
          </a:bodyPr>
          <a:lstStyle/>
          <a:p>
            <a:pPr marL="11516">
              <a:spcBef>
                <a:spcPts val="91"/>
              </a:spcBef>
            </a:pPr>
            <a:r>
              <a:rPr sz="2902" dirty="0">
                <a:solidFill>
                  <a:srgbClr val="00007F"/>
                </a:solidFill>
              </a:rPr>
              <a:t>No </a:t>
            </a:r>
            <a:r>
              <a:rPr sz="2902" spc="-9" dirty="0">
                <a:solidFill>
                  <a:srgbClr val="00007F"/>
                </a:solidFill>
              </a:rPr>
              <a:t>need </a:t>
            </a:r>
            <a:r>
              <a:rPr sz="2902" spc="-5" dirty="0">
                <a:solidFill>
                  <a:srgbClr val="00007F"/>
                </a:solidFill>
              </a:rPr>
              <a:t>for</a:t>
            </a:r>
            <a:r>
              <a:rPr sz="2902" spc="-45" dirty="0">
                <a:solidFill>
                  <a:srgbClr val="00007F"/>
                </a:solidFill>
              </a:rPr>
              <a:t> </a:t>
            </a:r>
            <a:r>
              <a:rPr sz="2902" spc="-9" dirty="0">
                <a:solidFill>
                  <a:srgbClr val="00007F"/>
                </a:solidFill>
              </a:rPr>
              <a:t>trainer.</a:t>
            </a:r>
            <a:endParaRPr sz="2902"/>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3567772"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ChooseMove</a:t>
            </a:r>
            <a:r>
              <a:rPr sz="2902" spc="-5" dirty="0">
                <a:solidFill>
                  <a:srgbClr val="00007F"/>
                </a:solidFill>
              </a:rPr>
              <a:t>(</a:t>
            </a:r>
            <a:r>
              <a:rPr sz="2902" i="1" spc="-5" dirty="0">
                <a:solidFill>
                  <a:srgbClr val="00007F"/>
                </a:solidFill>
              </a:rPr>
              <a:t>B</a:t>
            </a:r>
            <a:r>
              <a:rPr sz="2902" spc="-5" dirty="0">
                <a:solidFill>
                  <a:srgbClr val="00007F"/>
                </a:solidFill>
              </a:rPr>
              <a:t>) </a:t>
            </a:r>
            <a:r>
              <a:rPr sz="2902" dirty="0">
                <a:solidFill>
                  <a:srgbClr val="00007F"/>
                </a:solidFill>
              </a:rPr>
              <a:t>→</a:t>
            </a:r>
            <a:r>
              <a:rPr sz="2902" spc="-59" dirty="0">
                <a:solidFill>
                  <a:srgbClr val="00007F"/>
                </a:solidFill>
              </a:rPr>
              <a:t> </a:t>
            </a:r>
            <a:r>
              <a:rPr sz="2902" i="1" dirty="0">
                <a:solidFill>
                  <a:srgbClr val="00007F"/>
                </a:solidFill>
              </a:rPr>
              <a:t>M</a:t>
            </a:r>
            <a:endParaRPr sz="2902"/>
          </a:p>
        </p:txBody>
      </p:sp>
      <p:sp>
        <p:nvSpPr>
          <p:cNvPr id="5" name="object 5"/>
          <p:cNvSpPr txBox="1"/>
          <p:nvPr/>
        </p:nvSpPr>
        <p:spPr>
          <a:xfrm>
            <a:off x="1502022" y="3631483"/>
            <a:ext cx="1432349" cy="288627"/>
          </a:xfrm>
          <a:prstGeom prst="rect">
            <a:avLst/>
          </a:prstGeom>
        </p:spPr>
        <p:txBody>
          <a:bodyPr vert="horz" wrap="square" lIns="0" tIns="11516" rIns="0" bIns="0" rtlCol="0">
            <a:spAutoFit/>
          </a:bodyPr>
          <a:lstStyle/>
          <a:p>
            <a:pPr marL="11516">
              <a:spcBef>
                <a:spcPts val="91"/>
              </a:spcBef>
            </a:pPr>
            <a:r>
              <a:rPr sz="1800" b="1" i="1" spc="-5" dirty="0"/>
              <a:t>C</a:t>
            </a:r>
            <a:r>
              <a:rPr sz="1800" b="1" i="1" spc="-14" dirty="0"/>
              <a:t>h</a:t>
            </a:r>
            <a:r>
              <a:rPr sz="1800" b="1" i="1" spc="-5" dirty="0"/>
              <a:t>o</a:t>
            </a:r>
            <a:r>
              <a:rPr sz="1800" b="1" i="1" spc="-14" dirty="0"/>
              <a:t>o</a:t>
            </a:r>
            <a:r>
              <a:rPr sz="1800" b="1" i="1" dirty="0"/>
              <a:t>seMove</a:t>
            </a:r>
          </a:p>
        </p:txBody>
      </p:sp>
      <p:grpSp>
        <p:nvGrpSpPr>
          <p:cNvPr id="6" name="object 6"/>
          <p:cNvGrpSpPr/>
          <p:nvPr/>
        </p:nvGrpSpPr>
        <p:grpSpPr>
          <a:xfrm>
            <a:off x="3030327" y="3020223"/>
            <a:ext cx="138772" cy="1511524"/>
            <a:chOff x="3341777" y="3703727"/>
            <a:chExt cx="153035" cy="1666875"/>
          </a:xfrm>
        </p:grpSpPr>
        <p:sp>
          <p:nvSpPr>
            <p:cNvPr id="7" name="object 7"/>
            <p:cNvSpPr/>
            <p:nvPr/>
          </p:nvSpPr>
          <p:spPr>
            <a:xfrm>
              <a:off x="3346450" y="3708400"/>
              <a:ext cx="143510" cy="1657350"/>
            </a:xfrm>
            <a:custGeom>
              <a:avLst/>
              <a:gdLst/>
              <a:ahLst/>
              <a:cxnLst/>
              <a:rect l="l" t="t" r="r" b="b"/>
              <a:pathLst>
                <a:path w="143510" h="1657350">
                  <a:moveTo>
                    <a:pt x="0" y="829310"/>
                  </a:moveTo>
                  <a:lnTo>
                    <a:pt x="591" y="904283"/>
                  </a:lnTo>
                  <a:lnTo>
                    <a:pt x="2329" y="977452"/>
                  </a:lnTo>
                  <a:lnTo>
                    <a:pt x="5162" y="1048514"/>
                  </a:lnTo>
                  <a:lnTo>
                    <a:pt x="9038" y="1117169"/>
                  </a:lnTo>
                  <a:lnTo>
                    <a:pt x="13904" y="1183117"/>
                  </a:lnTo>
                  <a:lnTo>
                    <a:pt x="19708" y="1246058"/>
                  </a:lnTo>
                  <a:lnTo>
                    <a:pt x="26398" y="1305690"/>
                  </a:lnTo>
                  <a:lnTo>
                    <a:pt x="33922" y="1361713"/>
                  </a:lnTo>
                  <a:lnTo>
                    <a:pt x="42227" y="1413827"/>
                  </a:lnTo>
                  <a:lnTo>
                    <a:pt x="51261" y="1461731"/>
                  </a:lnTo>
                  <a:lnTo>
                    <a:pt x="60972" y="1505125"/>
                  </a:lnTo>
                  <a:lnTo>
                    <a:pt x="71308" y="1543708"/>
                  </a:lnTo>
                  <a:lnTo>
                    <a:pt x="93643" y="1605239"/>
                  </a:lnTo>
                  <a:lnTo>
                    <a:pt x="117850" y="1643921"/>
                  </a:lnTo>
                  <a:lnTo>
                    <a:pt x="143510" y="1657350"/>
                  </a:lnTo>
                  <a:lnTo>
                    <a:pt x="131468" y="1653798"/>
                  </a:lnTo>
                  <a:lnTo>
                    <a:pt x="119522" y="1643378"/>
                  </a:lnTo>
                  <a:lnTo>
                    <a:pt x="96204" y="1603337"/>
                  </a:lnTo>
                  <a:lnTo>
                    <a:pt x="74130" y="1540039"/>
                  </a:lnTo>
                  <a:lnTo>
                    <a:pt x="63739" y="1500547"/>
                  </a:lnTo>
                  <a:lnTo>
                    <a:pt x="53874" y="1456296"/>
                  </a:lnTo>
                  <a:lnTo>
                    <a:pt x="44608" y="1407636"/>
                  </a:lnTo>
                  <a:lnTo>
                    <a:pt x="36012" y="1354919"/>
                  </a:lnTo>
                  <a:lnTo>
                    <a:pt x="28159" y="1298496"/>
                  </a:lnTo>
                  <a:lnTo>
                    <a:pt x="21119" y="1238720"/>
                  </a:lnTo>
                  <a:lnTo>
                    <a:pt x="14965" y="1175941"/>
                  </a:lnTo>
                  <a:lnTo>
                    <a:pt x="9769" y="1110511"/>
                  </a:lnTo>
                  <a:lnTo>
                    <a:pt x="5603" y="1042781"/>
                  </a:lnTo>
                  <a:lnTo>
                    <a:pt x="2538" y="973103"/>
                  </a:lnTo>
                  <a:lnTo>
                    <a:pt x="646" y="901829"/>
                  </a:lnTo>
                  <a:lnTo>
                    <a:pt x="0" y="829310"/>
                  </a:lnTo>
                  <a:close/>
                </a:path>
                <a:path w="143510" h="1657350">
                  <a:moveTo>
                    <a:pt x="143510" y="0"/>
                  </a:moveTo>
                  <a:lnTo>
                    <a:pt x="105539" y="29768"/>
                  </a:lnTo>
                  <a:lnTo>
                    <a:pt x="82215" y="80197"/>
                  </a:lnTo>
                  <a:lnTo>
                    <a:pt x="60972" y="152299"/>
                  </a:lnTo>
                  <a:lnTo>
                    <a:pt x="51261" y="195729"/>
                  </a:lnTo>
                  <a:lnTo>
                    <a:pt x="42227" y="243681"/>
                  </a:lnTo>
                  <a:lnTo>
                    <a:pt x="33922" y="295854"/>
                  </a:lnTo>
                  <a:lnTo>
                    <a:pt x="26398" y="351949"/>
                  </a:lnTo>
                  <a:lnTo>
                    <a:pt x="19708" y="411668"/>
                  </a:lnTo>
                  <a:lnTo>
                    <a:pt x="13904" y="474710"/>
                  </a:lnTo>
                  <a:lnTo>
                    <a:pt x="9038" y="540777"/>
                  </a:lnTo>
                  <a:lnTo>
                    <a:pt x="5162" y="609570"/>
                  </a:lnTo>
                  <a:lnTo>
                    <a:pt x="2329" y="680789"/>
                  </a:lnTo>
                  <a:lnTo>
                    <a:pt x="591" y="754135"/>
                  </a:lnTo>
                  <a:lnTo>
                    <a:pt x="0" y="829310"/>
                  </a:lnTo>
                  <a:lnTo>
                    <a:pt x="646" y="756590"/>
                  </a:lnTo>
                  <a:lnTo>
                    <a:pt x="2538" y="685137"/>
                  </a:lnTo>
                  <a:lnTo>
                    <a:pt x="5603" y="615303"/>
                  </a:lnTo>
                  <a:lnTo>
                    <a:pt x="9769" y="547436"/>
                  </a:lnTo>
                  <a:lnTo>
                    <a:pt x="14965" y="481887"/>
                  </a:lnTo>
                  <a:lnTo>
                    <a:pt x="21119" y="419005"/>
                  </a:lnTo>
                  <a:lnTo>
                    <a:pt x="28159" y="359143"/>
                  </a:lnTo>
                  <a:lnTo>
                    <a:pt x="36012" y="302648"/>
                  </a:lnTo>
                  <a:lnTo>
                    <a:pt x="44608" y="249872"/>
                  </a:lnTo>
                  <a:lnTo>
                    <a:pt x="53874" y="201165"/>
                  </a:lnTo>
                  <a:lnTo>
                    <a:pt x="63739" y="156876"/>
                  </a:lnTo>
                  <a:lnTo>
                    <a:pt x="74130" y="117357"/>
                  </a:lnTo>
                  <a:lnTo>
                    <a:pt x="96204" y="54026"/>
                  </a:lnTo>
                  <a:lnTo>
                    <a:pt x="119522" y="13973"/>
                  </a:lnTo>
                  <a:lnTo>
                    <a:pt x="131468" y="3551"/>
                  </a:lnTo>
                  <a:lnTo>
                    <a:pt x="143510" y="0"/>
                  </a:lnTo>
                  <a:close/>
                </a:path>
              </a:pathLst>
            </a:custGeom>
            <a:solidFill>
              <a:srgbClr val="BADFE2"/>
            </a:solidFill>
          </p:spPr>
          <p:txBody>
            <a:bodyPr wrap="square" lIns="0" tIns="0" rIns="0" bIns="0" rtlCol="0"/>
            <a:lstStyle/>
            <a:p>
              <a:endParaRPr sz="1270"/>
            </a:p>
          </p:txBody>
        </p:sp>
        <p:sp>
          <p:nvSpPr>
            <p:cNvPr id="8" name="object 8"/>
            <p:cNvSpPr/>
            <p:nvPr/>
          </p:nvSpPr>
          <p:spPr>
            <a:xfrm>
              <a:off x="3346450" y="3708400"/>
              <a:ext cx="143510" cy="1657350"/>
            </a:xfrm>
            <a:custGeom>
              <a:avLst/>
              <a:gdLst/>
              <a:ahLst/>
              <a:cxnLst/>
              <a:rect l="l" t="t" r="r" b="b"/>
              <a:pathLst>
                <a:path w="143510" h="1657350">
                  <a:moveTo>
                    <a:pt x="143510" y="0"/>
                  </a:moveTo>
                  <a:lnTo>
                    <a:pt x="107744" y="30915"/>
                  </a:lnTo>
                  <a:lnTo>
                    <a:pt x="84976" y="82957"/>
                  </a:lnTo>
                  <a:lnTo>
                    <a:pt x="63739" y="156876"/>
                  </a:lnTo>
                  <a:lnTo>
                    <a:pt x="53874" y="201165"/>
                  </a:lnTo>
                  <a:lnTo>
                    <a:pt x="44608" y="249872"/>
                  </a:lnTo>
                  <a:lnTo>
                    <a:pt x="36012" y="302648"/>
                  </a:lnTo>
                  <a:lnTo>
                    <a:pt x="28159" y="359143"/>
                  </a:lnTo>
                  <a:lnTo>
                    <a:pt x="21119" y="419005"/>
                  </a:lnTo>
                  <a:lnTo>
                    <a:pt x="14965" y="481887"/>
                  </a:lnTo>
                  <a:lnTo>
                    <a:pt x="9769" y="547436"/>
                  </a:lnTo>
                  <a:lnTo>
                    <a:pt x="5603" y="615303"/>
                  </a:lnTo>
                  <a:lnTo>
                    <a:pt x="2538" y="685137"/>
                  </a:lnTo>
                  <a:lnTo>
                    <a:pt x="646" y="756590"/>
                  </a:lnTo>
                  <a:lnTo>
                    <a:pt x="0" y="829310"/>
                  </a:lnTo>
                  <a:lnTo>
                    <a:pt x="646" y="901829"/>
                  </a:lnTo>
                  <a:lnTo>
                    <a:pt x="2538" y="973103"/>
                  </a:lnTo>
                  <a:lnTo>
                    <a:pt x="5603" y="1042781"/>
                  </a:lnTo>
                  <a:lnTo>
                    <a:pt x="9769" y="1110511"/>
                  </a:lnTo>
                  <a:lnTo>
                    <a:pt x="14965" y="1175941"/>
                  </a:lnTo>
                  <a:lnTo>
                    <a:pt x="21119" y="1238720"/>
                  </a:lnTo>
                  <a:lnTo>
                    <a:pt x="28159" y="1298496"/>
                  </a:lnTo>
                  <a:lnTo>
                    <a:pt x="36012" y="1354919"/>
                  </a:lnTo>
                  <a:lnTo>
                    <a:pt x="44608" y="1407636"/>
                  </a:lnTo>
                  <a:lnTo>
                    <a:pt x="53874" y="1456296"/>
                  </a:lnTo>
                  <a:lnTo>
                    <a:pt x="63739" y="1500547"/>
                  </a:lnTo>
                  <a:lnTo>
                    <a:pt x="74130" y="1540039"/>
                  </a:lnTo>
                  <a:lnTo>
                    <a:pt x="96204" y="1603337"/>
                  </a:lnTo>
                  <a:lnTo>
                    <a:pt x="119522" y="1643378"/>
                  </a:lnTo>
                  <a:lnTo>
                    <a:pt x="143510" y="1657350"/>
                  </a:lnTo>
                  <a:lnTo>
                    <a:pt x="130524" y="1653942"/>
                  </a:lnTo>
                  <a:lnTo>
                    <a:pt x="93643" y="1605239"/>
                  </a:lnTo>
                  <a:lnTo>
                    <a:pt x="71308" y="1543708"/>
                  </a:lnTo>
                  <a:lnTo>
                    <a:pt x="60972" y="1505125"/>
                  </a:lnTo>
                  <a:lnTo>
                    <a:pt x="51261" y="1461731"/>
                  </a:lnTo>
                  <a:lnTo>
                    <a:pt x="42227" y="1413827"/>
                  </a:lnTo>
                  <a:lnTo>
                    <a:pt x="33922" y="1361713"/>
                  </a:lnTo>
                  <a:lnTo>
                    <a:pt x="26398" y="1305690"/>
                  </a:lnTo>
                  <a:lnTo>
                    <a:pt x="19708" y="1246058"/>
                  </a:lnTo>
                  <a:lnTo>
                    <a:pt x="13904" y="1183117"/>
                  </a:lnTo>
                  <a:lnTo>
                    <a:pt x="9038" y="1117169"/>
                  </a:lnTo>
                  <a:lnTo>
                    <a:pt x="5162" y="1048514"/>
                  </a:lnTo>
                  <a:lnTo>
                    <a:pt x="2329" y="977452"/>
                  </a:lnTo>
                  <a:lnTo>
                    <a:pt x="591" y="904283"/>
                  </a:lnTo>
                  <a:lnTo>
                    <a:pt x="0" y="829310"/>
                  </a:lnTo>
                  <a:lnTo>
                    <a:pt x="591" y="754135"/>
                  </a:lnTo>
                  <a:lnTo>
                    <a:pt x="2329" y="680789"/>
                  </a:lnTo>
                  <a:lnTo>
                    <a:pt x="5162" y="609570"/>
                  </a:lnTo>
                  <a:lnTo>
                    <a:pt x="9038" y="540777"/>
                  </a:lnTo>
                  <a:lnTo>
                    <a:pt x="13904" y="474710"/>
                  </a:lnTo>
                  <a:lnTo>
                    <a:pt x="19708" y="411668"/>
                  </a:lnTo>
                  <a:lnTo>
                    <a:pt x="26398" y="351949"/>
                  </a:lnTo>
                  <a:lnTo>
                    <a:pt x="33922" y="295854"/>
                  </a:lnTo>
                  <a:lnTo>
                    <a:pt x="42227" y="243681"/>
                  </a:lnTo>
                  <a:lnTo>
                    <a:pt x="51261" y="195729"/>
                  </a:lnTo>
                  <a:lnTo>
                    <a:pt x="60972" y="152299"/>
                  </a:lnTo>
                  <a:lnTo>
                    <a:pt x="71308" y="113688"/>
                  </a:lnTo>
                  <a:lnTo>
                    <a:pt x="93643" y="52124"/>
                  </a:lnTo>
                  <a:lnTo>
                    <a:pt x="117850" y="13429"/>
                  </a:lnTo>
                  <a:lnTo>
                    <a:pt x="143510" y="0"/>
                  </a:lnTo>
                  <a:close/>
                </a:path>
              </a:pathLst>
            </a:custGeom>
            <a:ln w="9344">
              <a:solidFill>
                <a:srgbClr val="000000"/>
              </a:solidFill>
            </a:ln>
          </p:spPr>
          <p:txBody>
            <a:bodyPr wrap="square" lIns="0" tIns="0" rIns="0" bIns="0" rtlCol="0"/>
            <a:lstStyle/>
            <a:p>
              <a:endParaRPr sz="1270"/>
            </a:p>
          </p:txBody>
        </p:sp>
      </p:grpSp>
      <p:grpSp>
        <p:nvGrpSpPr>
          <p:cNvPr id="9" name="object 9"/>
          <p:cNvGrpSpPr/>
          <p:nvPr/>
        </p:nvGrpSpPr>
        <p:grpSpPr>
          <a:xfrm>
            <a:off x="5576597" y="3020223"/>
            <a:ext cx="139924" cy="1511524"/>
            <a:chOff x="6149747" y="3703727"/>
            <a:chExt cx="154305" cy="1666875"/>
          </a:xfrm>
        </p:grpSpPr>
        <p:sp>
          <p:nvSpPr>
            <p:cNvPr id="10" name="object 10"/>
            <p:cNvSpPr/>
            <p:nvPr/>
          </p:nvSpPr>
          <p:spPr>
            <a:xfrm>
              <a:off x="6154419" y="3708400"/>
              <a:ext cx="144780" cy="1657350"/>
            </a:xfrm>
            <a:custGeom>
              <a:avLst/>
              <a:gdLst/>
              <a:ahLst/>
              <a:cxnLst/>
              <a:rect l="l" t="t" r="r" b="b"/>
              <a:pathLst>
                <a:path w="144779" h="1657350">
                  <a:moveTo>
                    <a:pt x="144779" y="829310"/>
                  </a:moveTo>
                  <a:lnTo>
                    <a:pt x="144122" y="901829"/>
                  </a:lnTo>
                  <a:lnTo>
                    <a:pt x="142198" y="973103"/>
                  </a:lnTo>
                  <a:lnTo>
                    <a:pt x="139082" y="1042781"/>
                  </a:lnTo>
                  <a:lnTo>
                    <a:pt x="134849" y="1110511"/>
                  </a:lnTo>
                  <a:lnTo>
                    <a:pt x="129574" y="1175941"/>
                  </a:lnTo>
                  <a:lnTo>
                    <a:pt x="123331" y="1238720"/>
                  </a:lnTo>
                  <a:lnTo>
                    <a:pt x="116193" y="1298496"/>
                  </a:lnTo>
                  <a:lnTo>
                    <a:pt x="108237" y="1354919"/>
                  </a:lnTo>
                  <a:lnTo>
                    <a:pt x="99536" y="1407636"/>
                  </a:lnTo>
                  <a:lnTo>
                    <a:pt x="90164" y="1456296"/>
                  </a:lnTo>
                  <a:lnTo>
                    <a:pt x="80197" y="1500547"/>
                  </a:lnTo>
                  <a:lnTo>
                    <a:pt x="69708" y="1540039"/>
                  </a:lnTo>
                  <a:lnTo>
                    <a:pt x="47465" y="1603337"/>
                  </a:lnTo>
                  <a:lnTo>
                    <a:pt x="24030" y="1643378"/>
                  </a:lnTo>
                  <a:lnTo>
                    <a:pt x="0" y="1657350"/>
                  </a:lnTo>
                  <a:lnTo>
                    <a:pt x="13185" y="1653942"/>
                  </a:lnTo>
                  <a:lnTo>
                    <a:pt x="50538" y="1605239"/>
                  </a:lnTo>
                  <a:lnTo>
                    <a:pt x="73095" y="1543708"/>
                  </a:lnTo>
                  <a:lnTo>
                    <a:pt x="83517" y="1505125"/>
                  </a:lnTo>
                  <a:lnTo>
                    <a:pt x="93300" y="1461731"/>
                  </a:lnTo>
                  <a:lnTo>
                    <a:pt x="102393" y="1413827"/>
                  </a:lnTo>
                  <a:lnTo>
                    <a:pt x="110746" y="1361713"/>
                  </a:lnTo>
                  <a:lnTo>
                    <a:pt x="118306" y="1305690"/>
                  </a:lnTo>
                  <a:lnTo>
                    <a:pt x="125024" y="1246058"/>
                  </a:lnTo>
                  <a:lnTo>
                    <a:pt x="130848" y="1183117"/>
                  </a:lnTo>
                  <a:lnTo>
                    <a:pt x="135727" y="1117169"/>
                  </a:lnTo>
                  <a:lnTo>
                    <a:pt x="139611" y="1048514"/>
                  </a:lnTo>
                  <a:lnTo>
                    <a:pt x="142449" y="977452"/>
                  </a:lnTo>
                  <a:lnTo>
                    <a:pt x="144188" y="904283"/>
                  </a:lnTo>
                  <a:lnTo>
                    <a:pt x="144779" y="829310"/>
                  </a:lnTo>
                  <a:close/>
                </a:path>
                <a:path w="144779" h="1657350">
                  <a:moveTo>
                    <a:pt x="0" y="0"/>
                  </a:moveTo>
                  <a:lnTo>
                    <a:pt x="35859" y="30915"/>
                  </a:lnTo>
                  <a:lnTo>
                    <a:pt x="58773" y="82957"/>
                  </a:lnTo>
                  <a:lnTo>
                    <a:pt x="80197" y="156876"/>
                  </a:lnTo>
                  <a:lnTo>
                    <a:pt x="90164" y="201165"/>
                  </a:lnTo>
                  <a:lnTo>
                    <a:pt x="99536" y="249872"/>
                  </a:lnTo>
                  <a:lnTo>
                    <a:pt x="108237" y="302648"/>
                  </a:lnTo>
                  <a:lnTo>
                    <a:pt x="116193" y="359143"/>
                  </a:lnTo>
                  <a:lnTo>
                    <a:pt x="123331" y="419005"/>
                  </a:lnTo>
                  <a:lnTo>
                    <a:pt x="129574" y="481887"/>
                  </a:lnTo>
                  <a:lnTo>
                    <a:pt x="134849" y="547436"/>
                  </a:lnTo>
                  <a:lnTo>
                    <a:pt x="139082" y="615303"/>
                  </a:lnTo>
                  <a:lnTo>
                    <a:pt x="142198" y="685137"/>
                  </a:lnTo>
                  <a:lnTo>
                    <a:pt x="144122" y="756590"/>
                  </a:lnTo>
                  <a:lnTo>
                    <a:pt x="144779" y="829310"/>
                  </a:lnTo>
                  <a:lnTo>
                    <a:pt x="144188" y="754135"/>
                  </a:lnTo>
                  <a:lnTo>
                    <a:pt x="142449" y="680789"/>
                  </a:lnTo>
                  <a:lnTo>
                    <a:pt x="139611" y="609570"/>
                  </a:lnTo>
                  <a:lnTo>
                    <a:pt x="135727" y="540777"/>
                  </a:lnTo>
                  <a:lnTo>
                    <a:pt x="130848" y="474710"/>
                  </a:lnTo>
                  <a:lnTo>
                    <a:pt x="125024" y="411668"/>
                  </a:lnTo>
                  <a:lnTo>
                    <a:pt x="118306" y="351949"/>
                  </a:lnTo>
                  <a:lnTo>
                    <a:pt x="110746" y="295854"/>
                  </a:lnTo>
                  <a:lnTo>
                    <a:pt x="102393" y="243681"/>
                  </a:lnTo>
                  <a:lnTo>
                    <a:pt x="93300" y="195729"/>
                  </a:lnTo>
                  <a:lnTo>
                    <a:pt x="83517" y="152299"/>
                  </a:lnTo>
                  <a:lnTo>
                    <a:pt x="73095" y="113688"/>
                  </a:lnTo>
                  <a:lnTo>
                    <a:pt x="50538" y="52124"/>
                  </a:lnTo>
                  <a:lnTo>
                    <a:pt x="26037" y="13429"/>
                  </a:lnTo>
                  <a:lnTo>
                    <a:pt x="13185" y="3407"/>
                  </a:lnTo>
                  <a:lnTo>
                    <a:pt x="0" y="0"/>
                  </a:lnTo>
                  <a:close/>
                </a:path>
              </a:pathLst>
            </a:custGeom>
            <a:solidFill>
              <a:srgbClr val="BADFE2"/>
            </a:solidFill>
          </p:spPr>
          <p:txBody>
            <a:bodyPr wrap="square" lIns="0" tIns="0" rIns="0" bIns="0" rtlCol="0"/>
            <a:lstStyle/>
            <a:p>
              <a:endParaRPr sz="1270"/>
            </a:p>
          </p:txBody>
        </p:sp>
        <p:sp>
          <p:nvSpPr>
            <p:cNvPr id="11" name="object 11"/>
            <p:cNvSpPr/>
            <p:nvPr/>
          </p:nvSpPr>
          <p:spPr>
            <a:xfrm>
              <a:off x="6154419" y="3708400"/>
              <a:ext cx="144780" cy="1657350"/>
            </a:xfrm>
            <a:custGeom>
              <a:avLst/>
              <a:gdLst/>
              <a:ahLst/>
              <a:cxnLst/>
              <a:rect l="l" t="t" r="r" b="b"/>
              <a:pathLst>
                <a:path w="144779" h="1657350">
                  <a:moveTo>
                    <a:pt x="0" y="0"/>
                  </a:moveTo>
                  <a:lnTo>
                    <a:pt x="35859" y="30915"/>
                  </a:lnTo>
                  <a:lnTo>
                    <a:pt x="58773" y="82957"/>
                  </a:lnTo>
                  <a:lnTo>
                    <a:pt x="80197" y="156876"/>
                  </a:lnTo>
                  <a:lnTo>
                    <a:pt x="90164" y="201165"/>
                  </a:lnTo>
                  <a:lnTo>
                    <a:pt x="99536" y="249872"/>
                  </a:lnTo>
                  <a:lnTo>
                    <a:pt x="108237" y="302648"/>
                  </a:lnTo>
                  <a:lnTo>
                    <a:pt x="116193" y="359143"/>
                  </a:lnTo>
                  <a:lnTo>
                    <a:pt x="123331" y="419005"/>
                  </a:lnTo>
                  <a:lnTo>
                    <a:pt x="129574" y="481887"/>
                  </a:lnTo>
                  <a:lnTo>
                    <a:pt x="134849" y="547436"/>
                  </a:lnTo>
                  <a:lnTo>
                    <a:pt x="139082" y="615303"/>
                  </a:lnTo>
                  <a:lnTo>
                    <a:pt x="142198" y="685137"/>
                  </a:lnTo>
                  <a:lnTo>
                    <a:pt x="144122" y="756590"/>
                  </a:lnTo>
                  <a:lnTo>
                    <a:pt x="144779" y="829310"/>
                  </a:lnTo>
                  <a:lnTo>
                    <a:pt x="144122" y="901829"/>
                  </a:lnTo>
                  <a:lnTo>
                    <a:pt x="142198" y="973103"/>
                  </a:lnTo>
                  <a:lnTo>
                    <a:pt x="139082" y="1042781"/>
                  </a:lnTo>
                  <a:lnTo>
                    <a:pt x="134849" y="1110511"/>
                  </a:lnTo>
                  <a:lnTo>
                    <a:pt x="129574" y="1175941"/>
                  </a:lnTo>
                  <a:lnTo>
                    <a:pt x="123331" y="1238720"/>
                  </a:lnTo>
                  <a:lnTo>
                    <a:pt x="116193" y="1298496"/>
                  </a:lnTo>
                  <a:lnTo>
                    <a:pt x="108237" y="1354919"/>
                  </a:lnTo>
                  <a:lnTo>
                    <a:pt x="99536" y="1407636"/>
                  </a:lnTo>
                  <a:lnTo>
                    <a:pt x="90164" y="1456296"/>
                  </a:lnTo>
                  <a:lnTo>
                    <a:pt x="80197" y="1500547"/>
                  </a:lnTo>
                  <a:lnTo>
                    <a:pt x="69708" y="1540039"/>
                  </a:lnTo>
                  <a:lnTo>
                    <a:pt x="47465" y="1603337"/>
                  </a:lnTo>
                  <a:lnTo>
                    <a:pt x="24030" y="1643378"/>
                  </a:lnTo>
                  <a:lnTo>
                    <a:pt x="0" y="1657350"/>
                  </a:lnTo>
                  <a:lnTo>
                    <a:pt x="13185" y="1653942"/>
                  </a:lnTo>
                  <a:lnTo>
                    <a:pt x="50538" y="1605239"/>
                  </a:lnTo>
                  <a:lnTo>
                    <a:pt x="73095" y="1543708"/>
                  </a:lnTo>
                  <a:lnTo>
                    <a:pt x="83517" y="1505125"/>
                  </a:lnTo>
                  <a:lnTo>
                    <a:pt x="93300" y="1461731"/>
                  </a:lnTo>
                  <a:lnTo>
                    <a:pt x="102393" y="1413827"/>
                  </a:lnTo>
                  <a:lnTo>
                    <a:pt x="110746" y="1361713"/>
                  </a:lnTo>
                  <a:lnTo>
                    <a:pt x="118306" y="1305690"/>
                  </a:lnTo>
                  <a:lnTo>
                    <a:pt x="125024" y="1246058"/>
                  </a:lnTo>
                  <a:lnTo>
                    <a:pt x="130848" y="1183117"/>
                  </a:lnTo>
                  <a:lnTo>
                    <a:pt x="135727" y="1117169"/>
                  </a:lnTo>
                  <a:lnTo>
                    <a:pt x="139611" y="1048514"/>
                  </a:lnTo>
                  <a:lnTo>
                    <a:pt x="142449" y="977452"/>
                  </a:lnTo>
                  <a:lnTo>
                    <a:pt x="144188" y="904283"/>
                  </a:lnTo>
                  <a:lnTo>
                    <a:pt x="144779" y="829310"/>
                  </a:lnTo>
                  <a:lnTo>
                    <a:pt x="144188" y="754135"/>
                  </a:lnTo>
                  <a:lnTo>
                    <a:pt x="142449" y="680789"/>
                  </a:lnTo>
                  <a:lnTo>
                    <a:pt x="139611" y="609570"/>
                  </a:lnTo>
                  <a:lnTo>
                    <a:pt x="135727" y="540777"/>
                  </a:lnTo>
                  <a:lnTo>
                    <a:pt x="130848" y="474710"/>
                  </a:lnTo>
                  <a:lnTo>
                    <a:pt x="125024" y="411668"/>
                  </a:lnTo>
                  <a:lnTo>
                    <a:pt x="118306" y="351949"/>
                  </a:lnTo>
                  <a:lnTo>
                    <a:pt x="110746" y="295854"/>
                  </a:lnTo>
                  <a:lnTo>
                    <a:pt x="102393" y="243681"/>
                  </a:lnTo>
                  <a:lnTo>
                    <a:pt x="93300" y="195729"/>
                  </a:lnTo>
                  <a:lnTo>
                    <a:pt x="83517" y="152299"/>
                  </a:lnTo>
                  <a:lnTo>
                    <a:pt x="73095" y="113688"/>
                  </a:lnTo>
                  <a:lnTo>
                    <a:pt x="50538" y="52124"/>
                  </a:lnTo>
                  <a:lnTo>
                    <a:pt x="26037" y="13429"/>
                  </a:lnTo>
                  <a:lnTo>
                    <a:pt x="0" y="0"/>
                  </a:lnTo>
                  <a:close/>
                </a:path>
              </a:pathLst>
            </a:custGeom>
            <a:ln w="9344">
              <a:solidFill>
                <a:srgbClr val="000000"/>
              </a:solidFill>
            </a:ln>
          </p:spPr>
          <p:txBody>
            <a:bodyPr wrap="square" lIns="0" tIns="0" rIns="0" bIns="0" rtlCol="0"/>
            <a:lstStyle/>
            <a:p>
              <a:endParaRPr sz="1270"/>
            </a:p>
          </p:txBody>
        </p:sp>
      </p:grpSp>
      <p:sp>
        <p:nvSpPr>
          <p:cNvPr id="12" name="object 12"/>
          <p:cNvSpPr txBox="1"/>
          <p:nvPr/>
        </p:nvSpPr>
        <p:spPr>
          <a:xfrm>
            <a:off x="5912506" y="3691258"/>
            <a:ext cx="1259315" cy="262787"/>
          </a:xfrm>
          <a:prstGeom prst="rect">
            <a:avLst/>
          </a:prstGeom>
        </p:spPr>
        <p:txBody>
          <a:bodyPr vert="horz" wrap="square" lIns="0" tIns="11516" rIns="0" bIns="0" rtlCol="0">
            <a:spAutoFit/>
          </a:bodyPr>
          <a:lstStyle/>
          <a:p>
            <a:pPr marL="11516">
              <a:spcBef>
                <a:spcPts val="91"/>
              </a:spcBef>
              <a:tabLst>
                <a:tab pos="468140" algn="l"/>
              </a:tabLst>
            </a:pPr>
            <a:r>
              <a:rPr sz="1632" dirty="0" smtClean="0"/>
              <a:t>=</a:t>
            </a:r>
            <a:r>
              <a:rPr lang="en-IN" sz="1632" dirty="0" smtClean="0"/>
              <a:t>  </a:t>
            </a:r>
            <a:r>
              <a:rPr sz="1632" spc="-9" dirty="0" smtClean="0"/>
              <a:t>16</a:t>
            </a:r>
            <a:r>
              <a:rPr lang="en-IN" sz="1632" spc="-23" dirty="0">
                <a:latin typeface="Times New Roman"/>
                <a:cs typeface="Times New Roman"/>
              </a:rPr>
              <a:t> </a:t>
            </a:r>
            <a:r>
              <a:rPr lang="en-IN" sz="1632" spc="-23" dirty="0" smtClean="0">
                <a:latin typeface="Times New Roman"/>
                <a:cs typeface="Times New Roman"/>
                <a:sym typeface="Wingdings" panose="05000000000000000000" pitchFamily="2" charset="2"/>
              </a:rPr>
              <a:t> </a:t>
            </a:r>
            <a:r>
              <a:rPr sz="1632" spc="-5" dirty="0" smtClean="0"/>
              <a:t>19</a:t>
            </a:r>
            <a:endParaRPr sz="1632" dirty="0"/>
          </a:p>
        </p:txBody>
      </p:sp>
      <p:sp>
        <p:nvSpPr>
          <p:cNvPr id="13" name="object 13"/>
          <p:cNvSpPr>
            <a:spLocks noChangeAspect="1"/>
          </p:cNvSpPr>
          <p:nvPr/>
        </p:nvSpPr>
        <p:spPr>
          <a:xfrm>
            <a:off x="3225143" y="2694792"/>
            <a:ext cx="2332065" cy="2332065"/>
          </a:xfrm>
          <a:prstGeom prst="rect">
            <a:avLst/>
          </a:prstGeom>
          <a:blipFill>
            <a:blip r:embed="rId2" cstate="print"/>
            <a:stretch>
              <a:fillRect/>
            </a:stretch>
          </a:blipFill>
        </p:spPr>
        <p:txBody>
          <a:bodyPr wrap="square" lIns="0" tIns="0" rIns="0" bIns="0" rtlCol="0"/>
          <a:lstStyle/>
          <a:p>
            <a:endParaRPr sz="1270"/>
          </a:p>
        </p:txBody>
      </p:sp>
      <p:sp>
        <p:nvSpPr>
          <p:cNvPr id="14" name="object 14"/>
          <p:cNvSpPr txBox="1"/>
          <p:nvPr/>
        </p:nvSpPr>
        <p:spPr>
          <a:xfrm>
            <a:off x="885609" y="5600988"/>
            <a:ext cx="5411544"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Difficult, </a:t>
            </a:r>
            <a:r>
              <a:rPr sz="2539" dirty="0">
                <a:solidFill>
                  <a:srgbClr val="FF0000"/>
                </a:solidFill>
              </a:rPr>
              <a:t>given our </a:t>
            </a:r>
            <a:r>
              <a:rPr sz="2539" spc="-5" dirty="0">
                <a:solidFill>
                  <a:srgbClr val="FF0000"/>
                </a:solidFill>
              </a:rPr>
              <a:t>training</a:t>
            </a:r>
            <a:r>
              <a:rPr sz="2539" spc="18" dirty="0">
                <a:solidFill>
                  <a:srgbClr val="FF0000"/>
                </a:solidFill>
              </a:rPr>
              <a:t> </a:t>
            </a:r>
            <a:r>
              <a:rPr sz="2539" dirty="0">
                <a:solidFill>
                  <a:srgbClr val="FF0000"/>
                </a:solidFill>
              </a:rPr>
              <a:t>experience</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624383"/>
            <a:ext cx="7069901" cy="1514060"/>
          </a:xfrm>
          <a:prstGeom prst="rect">
            <a:avLst/>
          </a:prstGeom>
        </p:spPr>
        <p:txBody>
          <a:bodyPr vert="horz" wrap="square" lIns="0" tIns="168139" rIns="0" bIns="0" rtlCol="0">
            <a:spAutoFit/>
          </a:bodyPr>
          <a:lstStyle/>
          <a:p>
            <a:pPr marL="11516">
              <a:spcBef>
                <a:spcPts val="1324"/>
              </a:spcBef>
            </a:pPr>
            <a:r>
              <a:rPr sz="2902" i="1" dirty="0">
                <a:solidFill>
                  <a:srgbClr val="00007F"/>
                </a:solidFill>
              </a:rPr>
              <a:t>V</a:t>
            </a:r>
            <a:r>
              <a:rPr sz="2902" dirty="0">
                <a:solidFill>
                  <a:srgbClr val="00007F"/>
                </a:solidFill>
              </a:rPr>
              <a:t>(</a:t>
            </a:r>
            <a:r>
              <a:rPr sz="2902" i="1" dirty="0">
                <a:solidFill>
                  <a:srgbClr val="00007F"/>
                </a:solidFill>
              </a:rPr>
              <a:t>b</a:t>
            </a:r>
            <a:r>
              <a:rPr sz="2902" dirty="0">
                <a:solidFill>
                  <a:srgbClr val="00007F"/>
                </a:solidFill>
              </a:rPr>
              <a:t>) →</a:t>
            </a:r>
            <a:r>
              <a:rPr sz="2902" spc="-5" dirty="0">
                <a:solidFill>
                  <a:srgbClr val="00007F"/>
                </a:solidFill>
              </a:rPr>
              <a:t> </a:t>
            </a:r>
            <a:r>
              <a:rPr sz="2902" i="1" dirty="0">
                <a:solidFill>
                  <a:srgbClr val="00007F"/>
                </a:solidFill>
              </a:rPr>
              <a:t>R</a:t>
            </a:r>
            <a:endParaRPr sz="2902"/>
          </a:p>
          <a:p>
            <a:pPr marL="737047" marR="4607" indent="-509023">
              <a:lnSpc>
                <a:spcPts val="2829"/>
              </a:lnSpc>
              <a:spcBef>
                <a:spcPts val="1356"/>
              </a:spcBef>
              <a:tabLst>
                <a:tab pos="736471" algn="l"/>
              </a:tabLst>
            </a:pPr>
            <a:r>
              <a:rPr sz="3809" baseline="2976" dirty="0">
                <a:latin typeface="Times New Roman"/>
                <a:cs typeface="Times New Roman"/>
              </a:rPr>
              <a:t>–	</a:t>
            </a:r>
            <a:r>
              <a:rPr sz="2539" dirty="0">
                <a:solidFill>
                  <a:srgbClr val="00007F"/>
                </a:solidFill>
              </a:rPr>
              <a:t>Where </a:t>
            </a:r>
            <a:r>
              <a:rPr sz="2539" i="1" dirty="0">
                <a:solidFill>
                  <a:srgbClr val="00007F"/>
                </a:solidFill>
              </a:rPr>
              <a:t>V </a:t>
            </a:r>
            <a:r>
              <a:rPr sz="2539" spc="-5" dirty="0">
                <a:solidFill>
                  <a:srgbClr val="00007F"/>
                </a:solidFill>
              </a:rPr>
              <a:t>is </a:t>
            </a:r>
            <a:r>
              <a:rPr sz="2539" dirty="0">
                <a:solidFill>
                  <a:srgbClr val="00007F"/>
                </a:solidFill>
              </a:rPr>
              <a:t>an evaluation function that </a:t>
            </a:r>
            <a:r>
              <a:rPr sz="2539" spc="-5" dirty="0">
                <a:solidFill>
                  <a:srgbClr val="00007F"/>
                </a:solidFill>
              </a:rPr>
              <a:t>maps  </a:t>
            </a:r>
            <a:r>
              <a:rPr sz="2539" dirty="0">
                <a:solidFill>
                  <a:srgbClr val="00007F"/>
                </a:solidFill>
              </a:rPr>
              <a:t>board, </a:t>
            </a:r>
            <a:r>
              <a:rPr sz="2539" i="1" dirty="0">
                <a:solidFill>
                  <a:srgbClr val="00007F"/>
                </a:solidFill>
              </a:rPr>
              <a:t>b</a:t>
            </a:r>
            <a:r>
              <a:rPr sz="2539" dirty="0">
                <a:solidFill>
                  <a:srgbClr val="00007F"/>
                </a:solidFill>
              </a:rPr>
              <a:t>, to </a:t>
            </a:r>
            <a:r>
              <a:rPr sz="2539" spc="-5" dirty="0">
                <a:solidFill>
                  <a:srgbClr val="00007F"/>
                </a:solidFill>
              </a:rPr>
              <a:t>some </a:t>
            </a:r>
            <a:r>
              <a:rPr sz="2539" dirty="0">
                <a:solidFill>
                  <a:srgbClr val="00007F"/>
                </a:solidFill>
              </a:rPr>
              <a:t>real </a:t>
            </a:r>
            <a:r>
              <a:rPr sz="2539" spc="-5" dirty="0">
                <a:solidFill>
                  <a:srgbClr val="00007F"/>
                </a:solidFill>
              </a:rPr>
              <a:t>number</a:t>
            </a:r>
            <a:r>
              <a:rPr sz="2539" spc="9" dirty="0">
                <a:solidFill>
                  <a:srgbClr val="00007F"/>
                </a:solidFill>
              </a:rPr>
              <a:t> </a:t>
            </a:r>
            <a:r>
              <a:rPr sz="2539" i="1" spc="-9" dirty="0">
                <a:solidFill>
                  <a:srgbClr val="00007F"/>
                </a:solidFill>
              </a:rPr>
              <a:t>R.</a:t>
            </a:r>
            <a:endParaRPr sz="2539"/>
          </a:p>
        </p:txBody>
      </p:sp>
      <p:sp>
        <p:nvSpPr>
          <p:cNvPr id="5" name="object 5"/>
          <p:cNvSpPr txBox="1"/>
          <p:nvPr/>
        </p:nvSpPr>
        <p:spPr>
          <a:xfrm>
            <a:off x="2321701" y="4482749"/>
            <a:ext cx="161805" cy="262787"/>
          </a:xfrm>
          <a:prstGeom prst="rect">
            <a:avLst/>
          </a:prstGeom>
        </p:spPr>
        <p:txBody>
          <a:bodyPr vert="horz" wrap="square" lIns="0" tIns="11516" rIns="0" bIns="0" rtlCol="0">
            <a:spAutoFit/>
          </a:bodyPr>
          <a:lstStyle/>
          <a:p>
            <a:pPr marL="11516">
              <a:spcBef>
                <a:spcPts val="91"/>
              </a:spcBef>
            </a:pPr>
            <a:r>
              <a:rPr sz="1632" dirty="0"/>
              <a:t>V</a:t>
            </a:r>
            <a:endParaRPr sz="1632"/>
          </a:p>
        </p:txBody>
      </p:sp>
      <p:grpSp>
        <p:nvGrpSpPr>
          <p:cNvPr id="6" name="object 6"/>
          <p:cNvGrpSpPr/>
          <p:nvPr/>
        </p:nvGrpSpPr>
        <p:grpSpPr>
          <a:xfrm>
            <a:off x="2703262" y="3879660"/>
            <a:ext cx="139924" cy="1511524"/>
            <a:chOff x="2981097" y="4275227"/>
            <a:chExt cx="154305" cy="1666875"/>
          </a:xfrm>
        </p:grpSpPr>
        <p:sp>
          <p:nvSpPr>
            <p:cNvPr id="7" name="object 7"/>
            <p:cNvSpPr/>
            <p:nvPr/>
          </p:nvSpPr>
          <p:spPr>
            <a:xfrm>
              <a:off x="2985770" y="4279900"/>
              <a:ext cx="144780" cy="1657350"/>
            </a:xfrm>
            <a:custGeom>
              <a:avLst/>
              <a:gdLst/>
              <a:ahLst/>
              <a:cxnLst/>
              <a:rect l="l" t="t" r="r" b="b"/>
              <a:pathLst>
                <a:path w="144780" h="1657350">
                  <a:moveTo>
                    <a:pt x="0" y="828039"/>
                  </a:moveTo>
                  <a:lnTo>
                    <a:pt x="591" y="903025"/>
                  </a:lnTo>
                  <a:lnTo>
                    <a:pt x="2330" y="976225"/>
                  </a:lnTo>
                  <a:lnTo>
                    <a:pt x="5168" y="1047338"/>
                  </a:lnTo>
                  <a:lnTo>
                    <a:pt x="9052" y="1116059"/>
                  </a:lnTo>
                  <a:lnTo>
                    <a:pt x="13931" y="1182087"/>
                  </a:lnTo>
                  <a:lnTo>
                    <a:pt x="19755" y="1245117"/>
                  </a:lnTo>
                  <a:lnTo>
                    <a:pt x="26473" y="1304847"/>
                  </a:lnTo>
                  <a:lnTo>
                    <a:pt x="34033" y="1360973"/>
                  </a:lnTo>
                  <a:lnTo>
                    <a:pt x="42386" y="1413192"/>
                  </a:lnTo>
                  <a:lnTo>
                    <a:pt x="51479" y="1461202"/>
                  </a:lnTo>
                  <a:lnTo>
                    <a:pt x="61262" y="1504698"/>
                  </a:lnTo>
                  <a:lnTo>
                    <a:pt x="71684" y="1543379"/>
                  </a:lnTo>
                  <a:lnTo>
                    <a:pt x="94241" y="1605079"/>
                  </a:lnTo>
                  <a:lnTo>
                    <a:pt x="118742" y="1643878"/>
                  </a:lnTo>
                  <a:lnTo>
                    <a:pt x="144780" y="1657350"/>
                  </a:lnTo>
                  <a:lnTo>
                    <a:pt x="132727" y="1653798"/>
                  </a:lnTo>
                  <a:lnTo>
                    <a:pt x="120749" y="1643376"/>
                  </a:lnTo>
                  <a:lnTo>
                    <a:pt x="97314" y="1603323"/>
                  </a:lnTo>
                  <a:lnTo>
                    <a:pt x="75071" y="1539992"/>
                  </a:lnTo>
                  <a:lnTo>
                    <a:pt x="64582" y="1500473"/>
                  </a:lnTo>
                  <a:lnTo>
                    <a:pt x="54615" y="1456184"/>
                  </a:lnTo>
                  <a:lnTo>
                    <a:pt x="45243" y="1407477"/>
                  </a:lnTo>
                  <a:lnTo>
                    <a:pt x="36542" y="1354701"/>
                  </a:lnTo>
                  <a:lnTo>
                    <a:pt x="28586" y="1298206"/>
                  </a:lnTo>
                  <a:lnTo>
                    <a:pt x="21448" y="1238344"/>
                  </a:lnTo>
                  <a:lnTo>
                    <a:pt x="15205" y="1175462"/>
                  </a:lnTo>
                  <a:lnTo>
                    <a:pt x="9930" y="1109913"/>
                  </a:lnTo>
                  <a:lnTo>
                    <a:pt x="5697" y="1042046"/>
                  </a:lnTo>
                  <a:lnTo>
                    <a:pt x="2581" y="972212"/>
                  </a:lnTo>
                  <a:lnTo>
                    <a:pt x="657" y="900759"/>
                  </a:lnTo>
                  <a:lnTo>
                    <a:pt x="0" y="828039"/>
                  </a:lnTo>
                  <a:close/>
                </a:path>
                <a:path w="144780" h="1657350">
                  <a:moveTo>
                    <a:pt x="144780" y="0"/>
                  </a:moveTo>
                  <a:lnTo>
                    <a:pt x="106274" y="29762"/>
                  </a:lnTo>
                  <a:lnTo>
                    <a:pt x="82694" y="80169"/>
                  </a:lnTo>
                  <a:lnTo>
                    <a:pt x="61262" y="152224"/>
                  </a:lnTo>
                  <a:lnTo>
                    <a:pt x="51479" y="195618"/>
                  </a:lnTo>
                  <a:lnTo>
                    <a:pt x="42386" y="243522"/>
                  </a:lnTo>
                  <a:lnTo>
                    <a:pt x="34033" y="295636"/>
                  </a:lnTo>
                  <a:lnTo>
                    <a:pt x="26473" y="351659"/>
                  </a:lnTo>
                  <a:lnTo>
                    <a:pt x="19755" y="411291"/>
                  </a:lnTo>
                  <a:lnTo>
                    <a:pt x="13931" y="474232"/>
                  </a:lnTo>
                  <a:lnTo>
                    <a:pt x="9052" y="540180"/>
                  </a:lnTo>
                  <a:lnTo>
                    <a:pt x="5168" y="608835"/>
                  </a:lnTo>
                  <a:lnTo>
                    <a:pt x="2330" y="679897"/>
                  </a:lnTo>
                  <a:lnTo>
                    <a:pt x="591" y="753066"/>
                  </a:lnTo>
                  <a:lnTo>
                    <a:pt x="0" y="828039"/>
                  </a:lnTo>
                  <a:lnTo>
                    <a:pt x="657" y="755520"/>
                  </a:lnTo>
                  <a:lnTo>
                    <a:pt x="2581" y="684246"/>
                  </a:lnTo>
                  <a:lnTo>
                    <a:pt x="5697" y="614568"/>
                  </a:lnTo>
                  <a:lnTo>
                    <a:pt x="9930" y="546838"/>
                  </a:lnTo>
                  <a:lnTo>
                    <a:pt x="15205" y="481408"/>
                  </a:lnTo>
                  <a:lnTo>
                    <a:pt x="21448" y="418629"/>
                  </a:lnTo>
                  <a:lnTo>
                    <a:pt x="28586" y="358853"/>
                  </a:lnTo>
                  <a:lnTo>
                    <a:pt x="36542" y="302430"/>
                  </a:lnTo>
                  <a:lnTo>
                    <a:pt x="45243" y="249713"/>
                  </a:lnTo>
                  <a:lnTo>
                    <a:pt x="54615" y="201053"/>
                  </a:lnTo>
                  <a:lnTo>
                    <a:pt x="64582" y="156802"/>
                  </a:lnTo>
                  <a:lnTo>
                    <a:pt x="75071" y="117310"/>
                  </a:lnTo>
                  <a:lnTo>
                    <a:pt x="97314" y="54012"/>
                  </a:lnTo>
                  <a:lnTo>
                    <a:pt x="120749" y="13971"/>
                  </a:lnTo>
                  <a:lnTo>
                    <a:pt x="132727" y="3551"/>
                  </a:lnTo>
                  <a:lnTo>
                    <a:pt x="144780" y="0"/>
                  </a:lnTo>
                  <a:close/>
                </a:path>
              </a:pathLst>
            </a:custGeom>
            <a:solidFill>
              <a:srgbClr val="BADFE2"/>
            </a:solidFill>
          </p:spPr>
          <p:txBody>
            <a:bodyPr wrap="square" lIns="0" tIns="0" rIns="0" bIns="0" rtlCol="0"/>
            <a:lstStyle/>
            <a:p>
              <a:endParaRPr sz="1270"/>
            </a:p>
          </p:txBody>
        </p:sp>
        <p:sp>
          <p:nvSpPr>
            <p:cNvPr id="8" name="object 8"/>
            <p:cNvSpPr/>
            <p:nvPr/>
          </p:nvSpPr>
          <p:spPr>
            <a:xfrm>
              <a:off x="2985770" y="4279900"/>
              <a:ext cx="144780" cy="1657350"/>
            </a:xfrm>
            <a:custGeom>
              <a:avLst/>
              <a:gdLst/>
              <a:ahLst/>
              <a:cxnLst/>
              <a:rect l="l" t="t" r="r" b="b"/>
              <a:pathLst>
                <a:path w="144780" h="1657350">
                  <a:moveTo>
                    <a:pt x="144780" y="0"/>
                  </a:moveTo>
                  <a:lnTo>
                    <a:pt x="108920" y="30909"/>
                  </a:lnTo>
                  <a:lnTo>
                    <a:pt x="86006" y="82929"/>
                  </a:lnTo>
                  <a:lnTo>
                    <a:pt x="64582" y="156802"/>
                  </a:lnTo>
                  <a:lnTo>
                    <a:pt x="54615" y="201053"/>
                  </a:lnTo>
                  <a:lnTo>
                    <a:pt x="45243" y="249713"/>
                  </a:lnTo>
                  <a:lnTo>
                    <a:pt x="36542" y="302430"/>
                  </a:lnTo>
                  <a:lnTo>
                    <a:pt x="28586" y="358853"/>
                  </a:lnTo>
                  <a:lnTo>
                    <a:pt x="21448" y="418629"/>
                  </a:lnTo>
                  <a:lnTo>
                    <a:pt x="15205" y="481408"/>
                  </a:lnTo>
                  <a:lnTo>
                    <a:pt x="9930" y="546838"/>
                  </a:lnTo>
                  <a:lnTo>
                    <a:pt x="5697" y="614568"/>
                  </a:lnTo>
                  <a:lnTo>
                    <a:pt x="2581" y="684246"/>
                  </a:lnTo>
                  <a:lnTo>
                    <a:pt x="657" y="755520"/>
                  </a:lnTo>
                  <a:lnTo>
                    <a:pt x="0" y="828039"/>
                  </a:lnTo>
                  <a:lnTo>
                    <a:pt x="657" y="900759"/>
                  </a:lnTo>
                  <a:lnTo>
                    <a:pt x="2581" y="972212"/>
                  </a:lnTo>
                  <a:lnTo>
                    <a:pt x="5697" y="1042046"/>
                  </a:lnTo>
                  <a:lnTo>
                    <a:pt x="9930" y="1109913"/>
                  </a:lnTo>
                  <a:lnTo>
                    <a:pt x="15205" y="1175462"/>
                  </a:lnTo>
                  <a:lnTo>
                    <a:pt x="21448" y="1238344"/>
                  </a:lnTo>
                  <a:lnTo>
                    <a:pt x="28586" y="1298206"/>
                  </a:lnTo>
                  <a:lnTo>
                    <a:pt x="36542" y="1354701"/>
                  </a:lnTo>
                  <a:lnTo>
                    <a:pt x="45243" y="1407477"/>
                  </a:lnTo>
                  <a:lnTo>
                    <a:pt x="54615" y="1456184"/>
                  </a:lnTo>
                  <a:lnTo>
                    <a:pt x="64582" y="1500473"/>
                  </a:lnTo>
                  <a:lnTo>
                    <a:pt x="75071" y="1539992"/>
                  </a:lnTo>
                  <a:lnTo>
                    <a:pt x="97314" y="1603323"/>
                  </a:lnTo>
                  <a:lnTo>
                    <a:pt x="120749" y="1643376"/>
                  </a:lnTo>
                  <a:lnTo>
                    <a:pt x="144780" y="1657350"/>
                  </a:lnTo>
                  <a:lnTo>
                    <a:pt x="131594" y="1653931"/>
                  </a:lnTo>
                  <a:lnTo>
                    <a:pt x="94241" y="1605079"/>
                  </a:lnTo>
                  <a:lnTo>
                    <a:pt x="71684" y="1543379"/>
                  </a:lnTo>
                  <a:lnTo>
                    <a:pt x="61262" y="1504698"/>
                  </a:lnTo>
                  <a:lnTo>
                    <a:pt x="51479" y="1461202"/>
                  </a:lnTo>
                  <a:lnTo>
                    <a:pt x="42386" y="1413192"/>
                  </a:lnTo>
                  <a:lnTo>
                    <a:pt x="34033" y="1360973"/>
                  </a:lnTo>
                  <a:lnTo>
                    <a:pt x="26473" y="1304847"/>
                  </a:lnTo>
                  <a:lnTo>
                    <a:pt x="19755" y="1245117"/>
                  </a:lnTo>
                  <a:lnTo>
                    <a:pt x="13931" y="1182087"/>
                  </a:lnTo>
                  <a:lnTo>
                    <a:pt x="9052" y="1116059"/>
                  </a:lnTo>
                  <a:lnTo>
                    <a:pt x="5168" y="1047338"/>
                  </a:lnTo>
                  <a:lnTo>
                    <a:pt x="2330" y="976225"/>
                  </a:lnTo>
                  <a:lnTo>
                    <a:pt x="591" y="903025"/>
                  </a:lnTo>
                  <a:lnTo>
                    <a:pt x="0" y="828039"/>
                  </a:lnTo>
                  <a:lnTo>
                    <a:pt x="591" y="753066"/>
                  </a:lnTo>
                  <a:lnTo>
                    <a:pt x="2330" y="679897"/>
                  </a:lnTo>
                  <a:lnTo>
                    <a:pt x="5168" y="608835"/>
                  </a:lnTo>
                  <a:lnTo>
                    <a:pt x="9052" y="540180"/>
                  </a:lnTo>
                  <a:lnTo>
                    <a:pt x="13931" y="474232"/>
                  </a:lnTo>
                  <a:lnTo>
                    <a:pt x="19755" y="411291"/>
                  </a:lnTo>
                  <a:lnTo>
                    <a:pt x="26473" y="351659"/>
                  </a:lnTo>
                  <a:lnTo>
                    <a:pt x="34033" y="295636"/>
                  </a:lnTo>
                  <a:lnTo>
                    <a:pt x="42386" y="243522"/>
                  </a:lnTo>
                  <a:lnTo>
                    <a:pt x="51479" y="195618"/>
                  </a:lnTo>
                  <a:lnTo>
                    <a:pt x="61262" y="152224"/>
                  </a:lnTo>
                  <a:lnTo>
                    <a:pt x="71684" y="113641"/>
                  </a:lnTo>
                  <a:lnTo>
                    <a:pt x="94241" y="52110"/>
                  </a:lnTo>
                  <a:lnTo>
                    <a:pt x="118742" y="13428"/>
                  </a:lnTo>
                  <a:lnTo>
                    <a:pt x="144780" y="0"/>
                  </a:lnTo>
                  <a:close/>
                </a:path>
              </a:pathLst>
            </a:custGeom>
            <a:ln w="9344">
              <a:solidFill>
                <a:srgbClr val="000000"/>
              </a:solidFill>
            </a:ln>
          </p:spPr>
          <p:txBody>
            <a:bodyPr wrap="square" lIns="0" tIns="0" rIns="0" bIns="0" rtlCol="0"/>
            <a:lstStyle/>
            <a:p>
              <a:endParaRPr sz="1270"/>
            </a:p>
          </p:txBody>
        </p:sp>
      </p:grpSp>
      <p:grpSp>
        <p:nvGrpSpPr>
          <p:cNvPr id="9" name="object 9"/>
          <p:cNvGrpSpPr/>
          <p:nvPr/>
        </p:nvGrpSpPr>
        <p:grpSpPr>
          <a:xfrm>
            <a:off x="5249532" y="3879660"/>
            <a:ext cx="139924" cy="1511524"/>
            <a:chOff x="5789067" y="4275227"/>
            <a:chExt cx="154305" cy="1666875"/>
          </a:xfrm>
        </p:grpSpPr>
        <p:sp>
          <p:nvSpPr>
            <p:cNvPr id="10" name="object 10"/>
            <p:cNvSpPr/>
            <p:nvPr/>
          </p:nvSpPr>
          <p:spPr>
            <a:xfrm>
              <a:off x="5793739" y="4279900"/>
              <a:ext cx="144780" cy="1657350"/>
            </a:xfrm>
            <a:custGeom>
              <a:avLst/>
              <a:gdLst/>
              <a:ahLst/>
              <a:cxnLst/>
              <a:rect l="l" t="t" r="r" b="b"/>
              <a:pathLst>
                <a:path w="144779" h="1657350">
                  <a:moveTo>
                    <a:pt x="144780" y="828039"/>
                  </a:moveTo>
                  <a:lnTo>
                    <a:pt x="144122" y="900759"/>
                  </a:lnTo>
                  <a:lnTo>
                    <a:pt x="142198" y="972212"/>
                  </a:lnTo>
                  <a:lnTo>
                    <a:pt x="139082" y="1042046"/>
                  </a:lnTo>
                  <a:lnTo>
                    <a:pt x="134849" y="1109913"/>
                  </a:lnTo>
                  <a:lnTo>
                    <a:pt x="129574" y="1175462"/>
                  </a:lnTo>
                  <a:lnTo>
                    <a:pt x="123331" y="1238344"/>
                  </a:lnTo>
                  <a:lnTo>
                    <a:pt x="116193" y="1298206"/>
                  </a:lnTo>
                  <a:lnTo>
                    <a:pt x="108237" y="1354701"/>
                  </a:lnTo>
                  <a:lnTo>
                    <a:pt x="99536" y="1407477"/>
                  </a:lnTo>
                  <a:lnTo>
                    <a:pt x="90164" y="1456184"/>
                  </a:lnTo>
                  <a:lnTo>
                    <a:pt x="80197" y="1500473"/>
                  </a:lnTo>
                  <a:lnTo>
                    <a:pt x="69708" y="1539992"/>
                  </a:lnTo>
                  <a:lnTo>
                    <a:pt x="47465" y="1603323"/>
                  </a:lnTo>
                  <a:lnTo>
                    <a:pt x="24030" y="1643376"/>
                  </a:lnTo>
                  <a:lnTo>
                    <a:pt x="0" y="1657350"/>
                  </a:lnTo>
                  <a:lnTo>
                    <a:pt x="13185" y="1653931"/>
                  </a:lnTo>
                  <a:lnTo>
                    <a:pt x="50538" y="1605079"/>
                  </a:lnTo>
                  <a:lnTo>
                    <a:pt x="73095" y="1543379"/>
                  </a:lnTo>
                  <a:lnTo>
                    <a:pt x="83517" y="1504698"/>
                  </a:lnTo>
                  <a:lnTo>
                    <a:pt x="93300" y="1461202"/>
                  </a:lnTo>
                  <a:lnTo>
                    <a:pt x="102393" y="1413192"/>
                  </a:lnTo>
                  <a:lnTo>
                    <a:pt x="110746" y="1360973"/>
                  </a:lnTo>
                  <a:lnTo>
                    <a:pt x="118306" y="1304847"/>
                  </a:lnTo>
                  <a:lnTo>
                    <a:pt x="125024" y="1245117"/>
                  </a:lnTo>
                  <a:lnTo>
                    <a:pt x="130848" y="1182087"/>
                  </a:lnTo>
                  <a:lnTo>
                    <a:pt x="135727" y="1116059"/>
                  </a:lnTo>
                  <a:lnTo>
                    <a:pt x="139611" y="1047338"/>
                  </a:lnTo>
                  <a:lnTo>
                    <a:pt x="142449" y="976225"/>
                  </a:lnTo>
                  <a:lnTo>
                    <a:pt x="144188" y="903025"/>
                  </a:lnTo>
                  <a:lnTo>
                    <a:pt x="144780" y="828039"/>
                  </a:lnTo>
                  <a:close/>
                </a:path>
                <a:path w="144779" h="1657350">
                  <a:moveTo>
                    <a:pt x="0" y="0"/>
                  </a:moveTo>
                  <a:lnTo>
                    <a:pt x="35859" y="30909"/>
                  </a:lnTo>
                  <a:lnTo>
                    <a:pt x="58773" y="82929"/>
                  </a:lnTo>
                  <a:lnTo>
                    <a:pt x="80197" y="156802"/>
                  </a:lnTo>
                  <a:lnTo>
                    <a:pt x="90164" y="201053"/>
                  </a:lnTo>
                  <a:lnTo>
                    <a:pt x="99536" y="249713"/>
                  </a:lnTo>
                  <a:lnTo>
                    <a:pt x="108237" y="302430"/>
                  </a:lnTo>
                  <a:lnTo>
                    <a:pt x="116193" y="358853"/>
                  </a:lnTo>
                  <a:lnTo>
                    <a:pt x="123331" y="418629"/>
                  </a:lnTo>
                  <a:lnTo>
                    <a:pt x="129574" y="481408"/>
                  </a:lnTo>
                  <a:lnTo>
                    <a:pt x="134849" y="546838"/>
                  </a:lnTo>
                  <a:lnTo>
                    <a:pt x="139082" y="614568"/>
                  </a:lnTo>
                  <a:lnTo>
                    <a:pt x="142198" y="684246"/>
                  </a:lnTo>
                  <a:lnTo>
                    <a:pt x="144122" y="755520"/>
                  </a:lnTo>
                  <a:lnTo>
                    <a:pt x="144780" y="828039"/>
                  </a:lnTo>
                  <a:lnTo>
                    <a:pt x="144188" y="753066"/>
                  </a:lnTo>
                  <a:lnTo>
                    <a:pt x="142449" y="679897"/>
                  </a:lnTo>
                  <a:lnTo>
                    <a:pt x="139611" y="608835"/>
                  </a:lnTo>
                  <a:lnTo>
                    <a:pt x="135727" y="540180"/>
                  </a:lnTo>
                  <a:lnTo>
                    <a:pt x="130848" y="474232"/>
                  </a:lnTo>
                  <a:lnTo>
                    <a:pt x="125024" y="411291"/>
                  </a:lnTo>
                  <a:lnTo>
                    <a:pt x="118306" y="351659"/>
                  </a:lnTo>
                  <a:lnTo>
                    <a:pt x="110746" y="295636"/>
                  </a:lnTo>
                  <a:lnTo>
                    <a:pt x="102393" y="243522"/>
                  </a:lnTo>
                  <a:lnTo>
                    <a:pt x="93300" y="195618"/>
                  </a:lnTo>
                  <a:lnTo>
                    <a:pt x="83517" y="152224"/>
                  </a:lnTo>
                  <a:lnTo>
                    <a:pt x="73095" y="113641"/>
                  </a:lnTo>
                  <a:lnTo>
                    <a:pt x="50538" y="52110"/>
                  </a:lnTo>
                  <a:lnTo>
                    <a:pt x="26037" y="13428"/>
                  </a:lnTo>
                  <a:lnTo>
                    <a:pt x="13185" y="3407"/>
                  </a:lnTo>
                  <a:lnTo>
                    <a:pt x="0" y="0"/>
                  </a:lnTo>
                  <a:close/>
                </a:path>
              </a:pathLst>
            </a:custGeom>
            <a:solidFill>
              <a:srgbClr val="BADFE2"/>
            </a:solidFill>
          </p:spPr>
          <p:txBody>
            <a:bodyPr wrap="square" lIns="0" tIns="0" rIns="0" bIns="0" rtlCol="0"/>
            <a:lstStyle/>
            <a:p>
              <a:endParaRPr sz="1270"/>
            </a:p>
          </p:txBody>
        </p:sp>
        <p:sp>
          <p:nvSpPr>
            <p:cNvPr id="11" name="object 11"/>
            <p:cNvSpPr/>
            <p:nvPr/>
          </p:nvSpPr>
          <p:spPr>
            <a:xfrm>
              <a:off x="5793739" y="4279900"/>
              <a:ext cx="144780" cy="1657350"/>
            </a:xfrm>
            <a:custGeom>
              <a:avLst/>
              <a:gdLst/>
              <a:ahLst/>
              <a:cxnLst/>
              <a:rect l="l" t="t" r="r" b="b"/>
              <a:pathLst>
                <a:path w="144779" h="1657350">
                  <a:moveTo>
                    <a:pt x="0" y="0"/>
                  </a:moveTo>
                  <a:lnTo>
                    <a:pt x="35859" y="30909"/>
                  </a:lnTo>
                  <a:lnTo>
                    <a:pt x="58773" y="82929"/>
                  </a:lnTo>
                  <a:lnTo>
                    <a:pt x="80197" y="156802"/>
                  </a:lnTo>
                  <a:lnTo>
                    <a:pt x="90164" y="201053"/>
                  </a:lnTo>
                  <a:lnTo>
                    <a:pt x="99536" y="249713"/>
                  </a:lnTo>
                  <a:lnTo>
                    <a:pt x="108237" y="302430"/>
                  </a:lnTo>
                  <a:lnTo>
                    <a:pt x="116193" y="358853"/>
                  </a:lnTo>
                  <a:lnTo>
                    <a:pt x="123331" y="418629"/>
                  </a:lnTo>
                  <a:lnTo>
                    <a:pt x="129574" y="481408"/>
                  </a:lnTo>
                  <a:lnTo>
                    <a:pt x="134849" y="546838"/>
                  </a:lnTo>
                  <a:lnTo>
                    <a:pt x="139082" y="614568"/>
                  </a:lnTo>
                  <a:lnTo>
                    <a:pt x="142198" y="684246"/>
                  </a:lnTo>
                  <a:lnTo>
                    <a:pt x="144122" y="755520"/>
                  </a:lnTo>
                  <a:lnTo>
                    <a:pt x="144780" y="828039"/>
                  </a:lnTo>
                  <a:lnTo>
                    <a:pt x="144122" y="900759"/>
                  </a:lnTo>
                  <a:lnTo>
                    <a:pt x="142198" y="972212"/>
                  </a:lnTo>
                  <a:lnTo>
                    <a:pt x="139082" y="1042046"/>
                  </a:lnTo>
                  <a:lnTo>
                    <a:pt x="134849" y="1109913"/>
                  </a:lnTo>
                  <a:lnTo>
                    <a:pt x="129574" y="1175462"/>
                  </a:lnTo>
                  <a:lnTo>
                    <a:pt x="123331" y="1238344"/>
                  </a:lnTo>
                  <a:lnTo>
                    <a:pt x="116193" y="1298206"/>
                  </a:lnTo>
                  <a:lnTo>
                    <a:pt x="108237" y="1354701"/>
                  </a:lnTo>
                  <a:lnTo>
                    <a:pt x="99536" y="1407477"/>
                  </a:lnTo>
                  <a:lnTo>
                    <a:pt x="90164" y="1456184"/>
                  </a:lnTo>
                  <a:lnTo>
                    <a:pt x="80197" y="1500473"/>
                  </a:lnTo>
                  <a:lnTo>
                    <a:pt x="69708" y="1539992"/>
                  </a:lnTo>
                  <a:lnTo>
                    <a:pt x="47465" y="1603323"/>
                  </a:lnTo>
                  <a:lnTo>
                    <a:pt x="24030" y="1643376"/>
                  </a:lnTo>
                  <a:lnTo>
                    <a:pt x="0" y="1657350"/>
                  </a:lnTo>
                  <a:lnTo>
                    <a:pt x="13185" y="1653931"/>
                  </a:lnTo>
                  <a:lnTo>
                    <a:pt x="50538" y="1605079"/>
                  </a:lnTo>
                  <a:lnTo>
                    <a:pt x="73095" y="1543379"/>
                  </a:lnTo>
                  <a:lnTo>
                    <a:pt x="83517" y="1504698"/>
                  </a:lnTo>
                  <a:lnTo>
                    <a:pt x="93300" y="1461202"/>
                  </a:lnTo>
                  <a:lnTo>
                    <a:pt x="102393" y="1413192"/>
                  </a:lnTo>
                  <a:lnTo>
                    <a:pt x="110746" y="1360973"/>
                  </a:lnTo>
                  <a:lnTo>
                    <a:pt x="118306" y="1304847"/>
                  </a:lnTo>
                  <a:lnTo>
                    <a:pt x="125024" y="1245117"/>
                  </a:lnTo>
                  <a:lnTo>
                    <a:pt x="130848" y="1182087"/>
                  </a:lnTo>
                  <a:lnTo>
                    <a:pt x="135727" y="1116059"/>
                  </a:lnTo>
                  <a:lnTo>
                    <a:pt x="139611" y="1047338"/>
                  </a:lnTo>
                  <a:lnTo>
                    <a:pt x="142449" y="976225"/>
                  </a:lnTo>
                  <a:lnTo>
                    <a:pt x="144188" y="903025"/>
                  </a:lnTo>
                  <a:lnTo>
                    <a:pt x="144780" y="828039"/>
                  </a:lnTo>
                  <a:lnTo>
                    <a:pt x="144188" y="753066"/>
                  </a:lnTo>
                  <a:lnTo>
                    <a:pt x="142449" y="679897"/>
                  </a:lnTo>
                  <a:lnTo>
                    <a:pt x="139611" y="608835"/>
                  </a:lnTo>
                  <a:lnTo>
                    <a:pt x="135727" y="540180"/>
                  </a:lnTo>
                  <a:lnTo>
                    <a:pt x="130848" y="474232"/>
                  </a:lnTo>
                  <a:lnTo>
                    <a:pt x="125024" y="411291"/>
                  </a:lnTo>
                  <a:lnTo>
                    <a:pt x="118306" y="351659"/>
                  </a:lnTo>
                  <a:lnTo>
                    <a:pt x="110746" y="295636"/>
                  </a:lnTo>
                  <a:lnTo>
                    <a:pt x="102393" y="243522"/>
                  </a:lnTo>
                  <a:lnTo>
                    <a:pt x="93300" y="195618"/>
                  </a:lnTo>
                  <a:lnTo>
                    <a:pt x="83517" y="152224"/>
                  </a:lnTo>
                  <a:lnTo>
                    <a:pt x="73095" y="113641"/>
                  </a:lnTo>
                  <a:lnTo>
                    <a:pt x="50538" y="52110"/>
                  </a:lnTo>
                  <a:lnTo>
                    <a:pt x="26037" y="13428"/>
                  </a:lnTo>
                  <a:lnTo>
                    <a:pt x="0" y="0"/>
                  </a:lnTo>
                  <a:close/>
                </a:path>
              </a:pathLst>
            </a:custGeom>
            <a:ln w="9344">
              <a:solidFill>
                <a:srgbClr val="000000"/>
              </a:solidFill>
            </a:ln>
          </p:spPr>
          <p:txBody>
            <a:bodyPr wrap="square" lIns="0" tIns="0" rIns="0" bIns="0" rtlCol="0"/>
            <a:lstStyle/>
            <a:p>
              <a:endParaRPr sz="1270"/>
            </a:p>
          </p:txBody>
        </p:sp>
      </p:grpSp>
      <p:sp>
        <p:nvSpPr>
          <p:cNvPr id="12" name="object 12"/>
          <p:cNvSpPr txBox="1"/>
          <p:nvPr/>
        </p:nvSpPr>
        <p:spPr>
          <a:xfrm>
            <a:off x="5586593" y="4550694"/>
            <a:ext cx="1318049" cy="262787"/>
          </a:xfrm>
          <a:prstGeom prst="rect">
            <a:avLst/>
          </a:prstGeom>
        </p:spPr>
        <p:txBody>
          <a:bodyPr vert="horz" wrap="square" lIns="0" tIns="11516" rIns="0" bIns="0" rtlCol="0">
            <a:spAutoFit/>
          </a:bodyPr>
          <a:lstStyle/>
          <a:p>
            <a:pPr marL="11516">
              <a:spcBef>
                <a:spcPts val="91"/>
              </a:spcBef>
              <a:tabLst>
                <a:tab pos="466987" algn="l"/>
              </a:tabLst>
            </a:pPr>
            <a:r>
              <a:rPr sz="1632" dirty="0"/>
              <a:t>=	</a:t>
            </a:r>
            <a:r>
              <a:rPr sz="1632" spc="-5" dirty="0"/>
              <a:t>30</a:t>
            </a:r>
            <a:r>
              <a:rPr sz="1632" spc="-59" dirty="0"/>
              <a:t> </a:t>
            </a:r>
            <a:r>
              <a:rPr sz="1632" spc="-9" dirty="0"/>
              <a:t>points</a:t>
            </a:r>
            <a:endParaRPr sz="1632"/>
          </a:p>
        </p:txBody>
      </p:sp>
      <p:sp>
        <p:nvSpPr>
          <p:cNvPr id="13" name="object 13"/>
          <p:cNvSpPr>
            <a:spLocks noChangeAspect="1"/>
          </p:cNvSpPr>
          <p:nvPr/>
        </p:nvSpPr>
        <p:spPr>
          <a:xfrm>
            <a:off x="2880245" y="3369115"/>
            <a:ext cx="2332065" cy="2332065"/>
          </a:xfrm>
          <a:prstGeom prst="rect">
            <a:avLst/>
          </a:prstGeom>
          <a:blipFill>
            <a:blip r:embed="rId2" cstate="print"/>
            <a:stretch>
              <a:fillRect/>
            </a:stretch>
          </a:blipFill>
        </p:spPr>
        <p:txBody>
          <a:bodyPr wrap="square" lIns="0" tIns="0" rIns="0" bIns="0" rtlCol="0"/>
          <a:lstStyle/>
          <a:p>
            <a:endParaRPr sz="1270"/>
          </a:p>
        </p:txBody>
      </p:sp>
      <p:sp>
        <p:nvSpPr>
          <p:cNvPr id="14" name="object 14"/>
          <p:cNvSpPr txBox="1"/>
          <p:nvPr/>
        </p:nvSpPr>
        <p:spPr>
          <a:xfrm>
            <a:off x="885609" y="5701180"/>
            <a:ext cx="2105193"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Easier </a:t>
            </a:r>
            <a:r>
              <a:rPr sz="2539" dirty="0">
                <a:solidFill>
                  <a:srgbClr val="FF0000"/>
                </a:solidFill>
              </a:rPr>
              <a:t>to</a:t>
            </a:r>
            <a:r>
              <a:rPr sz="2539" spc="-54" dirty="0">
                <a:solidFill>
                  <a:srgbClr val="FF0000"/>
                </a:solidFill>
              </a:rPr>
              <a:t> </a:t>
            </a:r>
            <a:r>
              <a:rPr sz="2539" dirty="0">
                <a:solidFill>
                  <a:srgbClr val="FF0000"/>
                </a:solidFill>
              </a:rPr>
              <a:t>learn</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663014"/>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590789" y="1851257"/>
            <a:ext cx="1816708" cy="262787"/>
          </a:xfrm>
          <a:prstGeom prst="rect">
            <a:avLst/>
          </a:prstGeom>
        </p:spPr>
        <p:txBody>
          <a:bodyPr vert="horz" wrap="square" lIns="0" tIns="11516" rIns="0" bIns="0" rtlCol="0">
            <a:spAutoFit/>
          </a:bodyPr>
          <a:lstStyle/>
          <a:p>
            <a:pPr marL="11516">
              <a:spcBef>
                <a:spcPts val="91"/>
              </a:spcBef>
            </a:pPr>
            <a:r>
              <a:rPr sz="1632" spc="-5" dirty="0"/>
              <a:t>For all </a:t>
            </a:r>
            <a:r>
              <a:rPr sz="1632" spc="-9" dirty="0"/>
              <a:t>legal</a:t>
            </a:r>
            <a:r>
              <a:rPr sz="1632" spc="-41" dirty="0"/>
              <a:t> </a:t>
            </a:r>
            <a:r>
              <a:rPr sz="1632" spc="-5" dirty="0"/>
              <a:t>moves:</a:t>
            </a:r>
            <a:endParaRPr sz="1632"/>
          </a:p>
        </p:txBody>
      </p:sp>
      <p:sp>
        <p:nvSpPr>
          <p:cNvPr id="4" name="object 4"/>
          <p:cNvSpPr txBox="1"/>
          <p:nvPr/>
        </p:nvSpPr>
        <p:spPr>
          <a:xfrm>
            <a:off x="996166" y="3291956"/>
            <a:ext cx="1888108" cy="262787"/>
          </a:xfrm>
          <a:prstGeom prst="rect">
            <a:avLst/>
          </a:prstGeom>
        </p:spPr>
        <p:txBody>
          <a:bodyPr vert="horz" wrap="square" lIns="0" tIns="11516" rIns="0" bIns="0" rtlCol="0">
            <a:spAutoFit/>
          </a:bodyPr>
          <a:lstStyle/>
          <a:p>
            <a:pPr marL="11516">
              <a:spcBef>
                <a:spcPts val="91"/>
              </a:spcBef>
            </a:pPr>
            <a:r>
              <a:rPr sz="1632" dirty="0"/>
              <a:t>- </a:t>
            </a:r>
            <a:r>
              <a:rPr sz="1632" spc="-5" dirty="0"/>
              <a:t>simulate that</a:t>
            </a:r>
            <a:r>
              <a:rPr sz="1632" spc="-54" dirty="0"/>
              <a:t> </a:t>
            </a:r>
            <a:r>
              <a:rPr sz="1632" spc="-5" dirty="0"/>
              <a:t>move</a:t>
            </a:r>
            <a:endParaRPr sz="1632"/>
          </a:p>
        </p:txBody>
      </p:sp>
      <p:sp>
        <p:nvSpPr>
          <p:cNvPr id="5" name="object 5"/>
          <p:cNvSpPr txBox="1"/>
          <p:nvPr/>
        </p:nvSpPr>
        <p:spPr>
          <a:xfrm>
            <a:off x="996166" y="4733805"/>
            <a:ext cx="2728229" cy="262787"/>
          </a:xfrm>
          <a:prstGeom prst="rect">
            <a:avLst/>
          </a:prstGeom>
        </p:spPr>
        <p:txBody>
          <a:bodyPr vert="horz" wrap="square" lIns="0" tIns="11516" rIns="0" bIns="0" rtlCol="0">
            <a:spAutoFit/>
          </a:bodyPr>
          <a:lstStyle/>
          <a:p>
            <a:pPr marL="11516">
              <a:spcBef>
                <a:spcPts val="91"/>
              </a:spcBef>
            </a:pPr>
            <a:r>
              <a:rPr sz="1632" dirty="0"/>
              <a:t>- </a:t>
            </a:r>
            <a:r>
              <a:rPr sz="1632" spc="-5" dirty="0"/>
              <a:t>check the value of the</a:t>
            </a:r>
            <a:r>
              <a:rPr sz="1632" spc="-45" dirty="0"/>
              <a:t> </a:t>
            </a:r>
            <a:r>
              <a:rPr sz="1632" spc="-5" dirty="0"/>
              <a:t>result</a:t>
            </a:r>
            <a:endParaRPr sz="1632" dirty="0"/>
          </a:p>
        </p:txBody>
      </p:sp>
      <p:sp>
        <p:nvSpPr>
          <p:cNvPr id="6" name="object 6"/>
          <p:cNvSpPr txBox="1"/>
          <p:nvPr/>
        </p:nvSpPr>
        <p:spPr>
          <a:xfrm>
            <a:off x="590790" y="5454730"/>
            <a:ext cx="1774097" cy="262787"/>
          </a:xfrm>
          <a:prstGeom prst="rect">
            <a:avLst/>
          </a:prstGeom>
        </p:spPr>
        <p:txBody>
          <a:bodyPr vert="horz" wrap="square" lIns="0" tIns="11516" rIns="0" bIns="0" rtlCol="0">
            <a:spAutoFit/>
          </a:bodyPr>
          <a:lstStyle/>
          <a:p>
            <a:pPr marL="11516">
              <a:spcBef>
                <a:spcPts val="91"/>
              </a:spcBef>
            </a:pPr>
            <a:r>
              <a:rPr sz="1632" spc="-5" dirty="0"/>
              <a:t>Pick the best</a:t>
            </a:r>
            <a:r>
              <a:rPr sz="1632" spc="-59" dirty="0"/>
              <a:t> </a:t>
            </a:r>
            <a:r>
              <a:rPr sz="1632" dirty="0"/>
              <a:t>move</a:t>
            </a:r>
            <a:endParaRPr sz="1632"/>
          </a:p>
        </p:txBody>
      </p:sp>
      <p:sp>
        <p:nvSpPr>
          <p:cNvPr id="7" name="object 7"/>
          <p:cNvSpPr txBox="1"/>
          <p:nvPr/>
        </p:nvSpPr>
        <p:spPr>
          <a:xfrm>
            <a:off x="4312587" y="1857097"/>
            <a:ext cx="849114" cy="173211"/>
          </a:xfrm>
          <a:prstGeom prst="rect">
            <a:avLst/>
          </a:prstGeom>
        </p:spPr>
        <p:txBody>
          <a:bodyPr vert="horz" wrap="square" lIns="0" tIns="11516" rIns="0" bIns="0" rtlCol="0">
            <a:spAutoFit/>
          </a:bodyPr>
          <a:lstStyle/>
          <a:p>
            <a:pPr marL="11516">
              <a:spcBef>
                <a:spcPts val="91"/>
              </a:spcBef>
            </a:pPr>
            <a:r>
              <a:rPr sz="1050" spc="-5" dirty="0"/>
              <a:t>LegalMoves</a:t>
            </a:r>
            <a:endParaRPr sz="1050" dirty="0"/>
          </a:p>
        </p:txBody>
      </p:sp>
      <p:grpSp>
        <p:nvGrpSpPr>
          <p:cNvPr id="8" name="object 8"/>
          <p:cNvGrpSpPr/>
          <p:nvPr/>
        </p:nvGrpSpPr>
        <p:grpSpPr>
          <a:xfrm>
            <a:off x="5227651" y="1511894"/>
            <a:ext cx="77736" cy="809025"/>
            <a:chOff x="5764937" y="1664107"/>
            <a:chExt cx="85725" cy="892175"/>
          </a:xfrm>
        </p:grpSpPr>
        <p:sp>
          <p:nvSpPr>
            <p:cNvPr id="9" name="object 9"/>
            <p:cNvSpPr/>
            <p:nvPr/>
          </p:nvSpPr>
          <p:spPr>
            <a:xfrm>
              <a:off x="5769609" y="1668780"/>
              <a:ext cx="76200" cy="882650"/>
            </a:xfrm>
            <a:custGeom>
              <a:avLst/>
              <a:gdLst/>
              <a:ahLst/>
              <a:cxnLst/>
              <a:rect l="l" t="t" r="r" b="b"/>
              <a:pathLst>
                <a:path w="76200" h="882650">
                  <a:moveTo>
                    <a:pt x="0" y="440690"/>
                  </a:moveTo>
                  <a:lnTo>
                    <a:pt x="1002" y="512009"/>
                  </a:lnTo>
                  <a:lnTo>
                    <a:pt x="3901" y="579800"/>
                  </a:lnTo>
                  <a:lnTo>
                    <a:pt x="8538" y="643126"/>
                  </a:lnTo>
                  <a:lnTo>
                    <a:pt x="14752" y="701050"/>
                  </a:lnTo>
                  <a:lnTo>
                    <a:pt x="22383" y="752633"/>
                  </a:lnTo>
                  <a:lnTo>
                    <a:pt x="31272" y="796940"/>
                  </a:lnTo>
                  <a:lnTo>
                    <a:pt x="52181" y="859972"/>
                  </a:lnTo>
                  <a:lnTo>
                    <a:pt x="76200" y="882650"/>
                  </a:lnTo>
                  <a:lnTo>
                    <a:pt x="64808" y="876584"/>
                  </a:lnTo>
                  <a:lnTo>
                    <a:pt x="53644" y="859119"/>
                  </a:lnTo>
                  <a:lnTo>
                    <a:pt x="32918" y="794379"/>
                  </a:lnTo>
                  <a:lnTo>
                    <a:pt x="23812" y="749300"/>
                  </a:lnTo>
                  <a:lnTo>
                    <a:pt x="15849" y="697209"/>
                  </a:lnTo>
                  <a:lnTo>
                    <a:pt x="9258" y="639206"/>
                  </a:lnTo>
                  <a:lnTo>
                    <a:pt x="4267" y="576386"/>
                  </a:lnTo>
                  <a:lnTo>
                    <a:pt x="1104" y="509849"/>
                  </a:lnTo>
                  <a:lnTo>
                    <a:pt x="0" y="440690"/>
                  </a:lnTo>
                  <a:close/>
                </a:path>
                <a:path w="76200" h="882650">
                  <a:moveTo>
                    <a:pt x="76200" y="0"/>
                  </a:moveTo>
                  <a:lnTo>
                    <a:pt x="41258" y="49343"/>
                  </a:lnTo>
                  <a:lnTo>
                    <a:pt x="22383" y="129381"/>
                  </a:lnTo>
                  <a:lnTo>
                    <a:pt x="14752" y="180776"/>
                  </a:lnTo>
                  <a:lnTo>
                    <a:pt x="8538" y="238527"/>
                  </a:lnTo>
                  <a:lnTo>
                    <a:pt x="3901" y="301711"/>
                  </a:lnTo>
                  <a:lnTo>
                    <a:pt x="1002" y="369406"/>
                  </a:lnTo>
                  <a:lnTo>
                    <a:pt x="0" y="440690"/>
                  </a:lnTo>
                  <a:lnTo>
                    <a:pt x="1358" y="364031"/>
                  </a:lnTo>
                  <a:lnTo>
                    <a:pt x="5226" y="290833"/>
                  </a:lnTo>
                  <a:lnTo>
                    <a:pt x="11288" y="222579"/>
                  </a:lnTo>
                  <a:lnTo>
                    <a:pt x="19232" y="160753"/>
                  </a:lnTo>
                  <a:lnTo>
                    <a:pt x="28744" y="106840"/>
                  </a:lnTo>
                  <a:lnTo>
                    <a:pt x="39511" y="62324"/>
                  </a:lnTo>
                  <a:lnTo>
                    <a:pt x="63552" y="7419"/>
                  </a:lnTo>
                  <a:lnTo>
                    <a:pt x="76200" y="0"/>
                  </a:lnTo>
                  <a:close/>
                </a:path>
              </a:pathLst>
            </a:custGeom>
            <a:solidFill>
              <a:srgbClr val="BADFE2"/>
            </a:solidFill>
          </p:spPr>
          <p:txBody>
            <a:bodyPr wrap="square" lIns="0" tIns="0" rIns="0" bIns="0" rtlCol="0"/>
            <a:lstStyle/>
            <a:p>
              <a:endParaRPr sz="1270"/>
            </a:p>
          </p:txBody>
        </p:sp>
        <p:sp>
          <p:nvSpPr>
            <p:cNvPr id="10" name="object 10"/>
            <p:cNvSpPr/>
            <p:nvPr/>
          </p:nvSpPr>
          <p:spPr>
            <a:xfrm>
              <a:off x="5769609" y="1668780"/>
              <a:ext cx="76200" cy="882650"/>
            </a:xfrm>
            <a:custGeom>
              <a:avLst/>
              <a:gdLst/>
              <a:ahLst/>
              <a:cxnLst/>
              <a:rect l="l" t="t" r="r" b="b"/>
              <a:pathLst>
                <a:path w="76200" h="882650">
                  <a:moveTo>
                    <a:pt x="76200" y="0"/>
                  </a:moveTo>
                  <a:lnTo>
                    <a:pt x="39511" y="62324"/>
                  </a:lnTo>
                  <a:lnTo>
                    <a:pt x="28744" y="106840"/>
                  </a:lnTo>
                  <a:lnTo>
                    <a:pt x="19232" y="160753"/>
                  </a:lnTo>
                  <a:lnTo>
                    <a:pt x="11288" y="222579"/>
                  </a:lnTo>
                  <a:lnTo>
                    <a:pt x="5226" y="290833"/>
                  </a:lnTo>
                  <a:lnTo>
                    <a:pt x="1358" y="364031"/>
                  </a:lnTo>
                  <a:lnTo>
                    <a:pt x="0" y="440690"/>
                  </a:lnTo>
                  <a:lnTo>
                    <a:pt x="1104" y="509849"/>
                  </a:lnTo>
                  <a:lnTo>
                    <a:pt x="4267" y="576386"/>
                  </a:lnTo>
                  <a:lnTo>
                    <a:pt x="9258" y="639206"/>
                  </a:lnTo>
                  <a:lnTo>
                    <a:pt x="15849" y="697209"/>
                  </a:lnTo>
                  <a:lnTo>
                    <a:pt x="23812" y="749300"/>
                  </a:lnTo>
                  <a:lnTo>
                    <a:pt x="32918" y="794379"/>
                  </a:lnTo>
                  <a:lnTo>
                    <a:pt x="42938" y="831352"/>
                  </a:lnTo>
                  <a:lnTo>
                    <a:pt x="64808" y="876584"/>
                  </a:lnTo>
                  <a:lnTo>
                    <a:pt x="76200" y="882650"/>
                  </a:lnTo>
                  <a:lnTo>
                    <a:pt x="63882" y="876824"/>
                  </a:lnTo>
                  <a:lnTo>
                    <a:pt x="41258" y="833032"/>
                  </a:lnTo>
                  <a:lnTo>
                    <a:pt x="22383" y="752633"/>
                  </a:lnTo>
                  <a:lnTo>
                    <a:pt x="14752" y="701050"/>
                  </a:lnTo>
                  <a:lnTo>
                    <a:pt x="8538" y="643126"/>
                  </a:lnTo>
                  <a:lnTo>
                    <a:pt x="3901" y="579800"/>
                  </a:lnTo>
                  <a:lnTo>
                    <a:pt x="1002" y="512009"/>
                  </a:lnTo>
                  <a:lnTo>
                    <a:pt x="0" y="440690"/>
                  </a:lnTo>
                  <a:lnTo>
                    <a:pt x="1002" y="369406"/>
                  </a:lnTo>
                  <a:lnTo>
                    <a:pt x="3901" y="301711"/>
                  </a:lnTo>
                  <a:lnTo>
                    <a:pt x="8538" y="238527"/>
                  </a:lnTo>
                  <a:lnTo>
                    <a:pt x="14752" y="180776"/>
                  </a:lnTo>
                  <a:lnTo>
                    <a:pt x="22383" y="129381"/>
                  </a:lnTo>
                  <a:lnTo>
                    <a:pt x="31272" y="85262"/>
                  </a:lnTo>
                  <a:lnTo>
                    <a:pt x="52181" y="22545"/>
                  </a:lnTo>
                  <a:lnTo>
                    <a:pt x="76200" y="0"/>
                  </a:lnTo>
                  <a:close/>
                </a:path>
              </a:pathLst>
            </a:custGeom>
            <a:ln w="9344">
              <a:solidFill>
                <a:srgbClr val="000000"/>
              </a:solidFill>
            </a:ln>
          </p:spPr>
          <p:txBody>
            <a:bodyPr wrap="square" lIns="0" tIns="0" rIns="0" bIns="0" rtlCol="0"/>
            <a:lstStyle/>
            <a:p>
              <a:endParaRPr sz="1270"/>
            </a:p>
          </p:txBody>
        </p:sp>
      </p:grpSp>
      <p:grpSp>
        <p:nvGrpSpPr>
          <p:cNvPr id="11" name="object 11"/>
          <p:cNvGrpSpPr/>
          <p:nvPr/>
        </p:nvGrpSpPr>
        <p:grpSpPr>
          <a:xfrm>
            <a:off x="6577370" y="1511894"/>
            <a:ext cx="77736" cy="809025"/>
            <a:chOff x="7253377" y="1664107"/>
            <a:chExt cx="85725" cy="892175"/>
          </a:xfrm>
        </p:grpSpPr>
        <p:sp>
          <p:nvSpPr>
            <p:cNvPr id="12" name="object 12"/>
            <p:cNvSpPr/>
            <p:nvPr/>
          </p:nvSpPr>
          <p:spPr>
            <a:xfrm>
              <a:off x="7258049" y="1668780"/>
              <a:ext cx="76200" cy="882650"/>
            </a:xfrm>
            <a:custGeom>
              <a:avLst/>
              <a:gdLst/>
              <a:ahLst/>
              <a:cxnLst/>
              <a:rect l="l" t="t" r="r" b="b"/>
              <a:pathLst>
                <a:path w="76200" h="882650">
                  <a:moveTo>
                    <a:pt x="76200" y="440690"/>
                  </a:moveTo>
                  <a:lnTo>
                    <a:pt x="75095" y="509849"/>
                  </a:lnTo>
                  <a:lnTo>
                    <a:pt x="71932" y="576386"/>
                  </a:lnTo>
                  <a:lnTo>
                    <a:pt x="66941" y="639206"/>
                  </a:lnTo>
                  <a:lnTo>
                    <a:pt x="60350" y="697209"/>
                  </a:lnTo>
                  <a:lnTo>
                    <a:pt x="52387" y="749300"/>
                  </a:lnTo>
                  <a:lnTo>
                    <a:pt x="43281" y="794379"/>
                  </a:lnTo>
                  <a:lnTo>
                    <a:pt x="33261" y="831352"/>
                  </a:lnTo>
                  <a:lnTo>
                    <a:pt x="11391" y="876584"/>
                  </a:lnTo>
                  <a:lnTo>
                    <a:pt x="0" y="882650"/>
                  </a:lnTo>
                  <a:lnTo>
                    <a:pt x="12317" y="876824"/>
                  </a:lnTo>
                  <a:lnTo>
                    <a:pt x="34941" y="833032"/>
                  </a:lnTo>
                  <a:lnTo>
                    <a:pt x="53816" y="752633"/>
                  </a:lnTo>
                  <a:lnTo>
                    <a:pt x="61447" y="701050"/>
                  </a:lnTo>
                  <a:lnTo>
                    <a:pt x="67661" y="643126"/>
                  </a:lnTo>
                  <a:lnTo>
                    <a:pt x="72298" y="579800"/>
                  </a:lnTo>
                  <a:lnTo>
                    <a:pt x="75197" y="512009"/>
                  </a:lnTo>
                  <a:lnTo>
                    <a:pt x="76200" y="440690"/>
                  </a:lnTo>
                  <a:close/>
                </a:path>
                <a:path w="76200" h="882650">
                  <a:moveTo>
                    <a:pt x="0" y="0"/>
                  </a:moveTo>
                  <a:lnTo>
                    <a:pt x="36688" y="62324"/>
                  </a:lnTo>
                  <a:lnTo>
                    <a:pt x="47455" y="106840"/>
                  </a:lnTo>
                  <a:lnTo>
                    <a:pt x="56967" y="160753"/>
                  </a:lnTo>
                  <a:lnTo>
                    <a:pt x="64911" y="222579"/>
                  </a:lnTo>
                  <a:lnTo>
                    <a:pt x="70973" y="290833"/>
                  </a:lnTo>
                  <a:lnTo>
                    <a:pt x="74841" y="364031"/>
                  </a:lnTo>
                  <a:lnTo>
                    <a:pt x="76200" y="440690"/>
                  </a:lnTo>
                  <a:lnTo>
                    <a:pt x="75197" y="369406"/>
                  </a:lnTo>
                  <a:lnTo>
                    <a:pt x="72298" y="301711"/>
                  </a:lnTo>
                  <a:lnTo>
                    <a:pt x="67661" y="238527"/>
                  </a:lnTo>
                  <a:lnTo>
                    <a:pt x="61447" y="180776"/>
                  </a:lnTo>
                  <a:lnTo>
                    <a:pt x="53816" y="129381"/>
                  </a:lnTo>
                  <a:lnTo>
                    <a:pt x="44927" y="85262"/>
                  </a:lnTo>
                  <a:lnTo>
                    <a:pt x="24018" y="22545"/>
                  </a:lnTo>
                  <a:lnTo>
                    <a:pt x="12317" y="5789"/>
                  </a:lnTo>
                  <a:lnTo>
                    <a:pt x="0" y="0"/>
                  </a:lnTo>
                  <a:close/>
                </a:path>
              </a:pathLst>
            </a:custGeom>
            <a:solidFill>
              <a:srgbClr val="BADFE2"/>
            </a:solidFill>
          </p:spPr>
          <p:txBody>
            <a:bodyPr wrap="square" lIns="0" tIns="0" rIns="0" bIns="0" rtlCol="0"/>
            <a:lstStyle/>
            <a:p>
              <a:endParaRPr sz="1270"/>
            </a:p>
          </p:txBody>
        </p:sp>
        <p:sp>
          <p:nvSpPr>
            <p:cNvPr id="13" name="object 13"/>
            <p:cNvSpPr/>
            <p:nvPr/>
          </p:nvSpPr>
          <p:spPr>
            <a:xfrm>
              <a:off x="7258049" y="1668780"/>
              <a:ext cx="76200" cy="882650"/>
            </a:xfrm>
            <a:custGeom>
              <a:avLst/>
              <a:gdLst/>
              <a:ahLst/>
              <a:cxnLst/>
              <a:rect l="l" t="t" r="r" b="b"/>
              <a:pathLst>
                <a:path w="76200" h="882650">
                  <a:moveTo>
                    <a:pt x="0" y="0"/>
                  </a:moveTo>
                  <a:lnTo>
                    <a:pt x="36688" y="62324"/>
                  </a:lnTo>
                  <a:lnTo>
                    <a:pt x="47455" y="106840"/>
                  </a:lnTo>
                  <a:lnTo>
                    <a:pt x="56967" y="160753"/>
                  </a:lnTo>
                  <a:lnTo>
                    <a:pt x="64911" y="222579"/>
                  </a:lnTo>
                  <a:lnTo>
                    <a:pt x="70973" y="290833"/>
                  </a:lnTo>
                  <a:lnTo>
                    <a:pt x="74841" y="364031"/>
                  </a:lnTo>
                  <a:lnTo>
                    <a:pt x="76200" y="440690"/>
                  </a:lnTo>
                  <a:lnTo>
                    <a:pt x="75095" y="509849"/>
                  </a:lnTo>
                  <a:lnTo>
                    <a:pt x="71932" y="576386"/>
                  </a:lnTo>
                  <a:lnTo>
                    <a:pt x="66941" y="639206"/>
                  </a:lnTo>
                  <a:lnTo>
                    <a:pt x="60350" y="697209"/>
                  </a:lnTo>
                  <a:lnTo>
                    <a:pt x="52387" y="749300"/>
                  </a:lnTo>
                  <a:lnTo>
                    <a:pt x="43281" y="794379"/>
                  </a:lnTo>
                  <a:lnTo>
                    <a:pt x="33261" y="831352"/>
                  </a:lnTo>
                  <a:lnTo>
                    <a:pt x="11391" y="876584"/>
                  </a:lnTo>
                  <a:lnTo>
                    <a:pt x="0" y="882650"/>
                  </a:lnTo>
                  <a:lnTo>
                    <a:pt x="12317" y="876824"/>
                  </a:lnTo>
                  <a:lnTo>
                    <a:pt x="34941" y="833032"/>
                  </a:lnTo>
                  <a:lnTo>
                    <a:pt x="53816" y="752633"/>
                  </a:lnTo>
                  <a:lnTo>
                    <a:pt x="61447" y="701050"/>
                  </a:lnTo>
                  <a:lnTo>
                    <a:pt x="67661" y="643126"/>
                  </a:lnTo>
                  <a:lnTo>
                    <a:pt x="72298" y="579800"/>
                  </a:lnTo>
                  <a:lnTo>
                    <a:pt x="75197" y="512009"/>
                  </a:lnTo>
                  <a:lnTo>
                    <a:pt x="76200" y="440690"/>
                  </a:lnTo>
                  <a:lnTo>
                    <a:pt x="75197" y="369406"/>
                  </a:lnTo>
                  <a:lnTo>
                    <a:pt x="72298" y="301711"/>
                  </a:lnTo>
                  <a:lnTo>
                    <a:pt x="67661" y="238527"/>
                  </a:lnTo>
                  <a:lnTo>
                    <a:pt x="61447" y="180776"/>
                  </a:lnTo>
                  <a:lnTo>
                    <a:pt x="53816" y="129381"/>
                  </a:lnTo>
                  <a:lnTo>
                    <a:pt x="44927" y="85262"/>
                  </a:lnTo>
                  <a:lnTo>
                    <a:pt x="24018" y="22545"/>
                  </a:lnTo>
                  <a:lnTo>
                    <a:pt x="0" y="0"/>
                  </a:lnTo>
                  <a:close/>
                </a:path>
              </a:pathLst>
            </a:custGeom>
            <a:ln w="9344">
              <a:solidFill>
                <a:srgbClr val="000000"/>
              </a:solidFill>
            </a:ln>
          </p:spPr>
          <p:txBody>
            <a:bodyPr wrap="square" lIns="0" tIns="0" rIns="0" bIns="0" rtlCol="0"/>
            <a:lstStyle/>
            <a:p>
              <a:endParaRPr sz="1270"/>
            </a:p>
          </p:txBody>
        </p:sp>
      </p:grpSp>
      <p:sp>
        <p:nvSpPr>
          <p:cNvPr id="14" name="object 14"/>
          <p:cNvSpPr txBox="1"/>
          <p:nvPr/>
        </p:nvSpPr>
        <p:spPr>
          <a:xfrm>
            <a:off x="7117694" y="1420306"/>
            <a:ext cx="779083" cy="173211"/>
          </a:xfrm>
          <a:prstGeom prst="rect">
            <a:avLst/>
          </a:prstGeom>
        </p:spPr>
        <p:txBody>
          <a:bodyPr vert="horz" wrap="square" lIns="0" tIns="11516" rIns="0" bIns="0" rtlCol="0">
            <a:spAutoFit/>
          </a:bodyPr>
          <a:lstStyle/>
          <a:p>
            <a:pPr marL="11516">
              <a:spcBef>
                <a:spcPts val="91"/>
              </a:spcBef>
            </a:pPr>
            <a:r>
              <a:rPr sz="1050" dirty="0" smtClean="0"/>
              <a:t>12</a:t>
            </a:r>
            <a:r>
              <a:rPr lang="en-IN" sz="1050" dirty="0" smtClean="0"/>
              <a:t>  </a:t>
            </a:r>
            <a:r>
              <a:rPr lang="en-IN" sz="1050" dirty="0" smtClean="0">
                <a:sym typeface="Wingdings" panose="05000000000000000000" pitchFamily="2" charset="2"/>
              </a:rPr>
              <a:t></a:t>
            </a:r>
            <a:r>
              <a:rPr lang="en-IN" sz="1050" dirty="0" smtClean="0"/>
              <a:t> </a:t>
            </a:r>
            <a:r>
              <a:rPr sz="1050" dirty="0" smtClean="0"/>
              <a:t>16</a:t>
            </a:r>
            <a:r>
              <a:rPr sz="1050" dirty="0"/>
              <a:t>,</a:t>
            </a:r>
            <a:r>
              <a:rPr sz="1050" spc="-36" dirty="0"/>
              <a:t> </a:t>
            </a:r>
            <a:r>
              <a:rPr sz="1050" spc="-5" dirty="0"/>
              <a:t>or</a:t>
            </a:r>
            <a:endParaRPr sz="1050" dirty="0"/>
          </a:p>
        </p:txBody>
      </p:sp>
      <p:sp>
        <p:nvSpPr>
          <p:cNvPr id="15" name="object 15"/>
          <p:cNvSpPr txBox="1"/>
          <p:nvPr/>
        </p:nvSpPr>
        <p:spPr>
          <a:xfrm>
            <a:off x="6832774" y="1717666"/>
            <a:ext cx="838968" cy="165517"/>
          </a:xfrm>
          <a:prstGeom prst="rect">
            <a:avLst/>
          </a:prstGeom>
        </p:spPr>
        <p:txBody>
          <a:bodyPr vert="horz" wrap="square" lIns="0" tIns="11516" rIns="0" bIns="0" rtlCol="0">
            <a:spAutoFit/>
          </a:bodyPr>
          <a:lstStyle/>
          <a:p>
            <a:pPr marL="11516">
              <a:spcBef>
                <a:spcPts val="91"/>
              </a:spcBef>
            </a:pPr>
            <a:r>
              <a:rPr sz="1000" dirty="0" smtClean="0"/>
              <a:t>11</a:t>
            </a:r>
            <a:r>
              <a:rPr lang="en-IN" sz="1000" dirty="0" smtClean="0"/>
              <a:t> </a:t>
            </a:r>
            <a:r>
              <a:rPr lang="en-IN" sz="1000" dirty="0" smtClean="0">
                <a:sym typeface="Wingdings" panose="05000000000000000000" pitchFamily="2" charset="2"/>
              </a:rPr>
              <a:t></a:t>
            </a:r>
            <a:r>
              <a:rPr sz="1000" dirty="0" smtClean="0"/>
              <a:t>15</a:t>
            </a:r>
            <a:r>
              <a:rPr sz="1000" dirty="0"/>
              <a:t>,</a:t>
            </a:r>
            <a:r>
              <a:rPr sz="1000" spc="-36" dirty="0"/>
              <a:t> </a:t>
            </a:r>
            <a:r>
              <a:rPr sz="1000" spc="-5" dirty="0"/>
              <a:t>or</a:t>
            </a:r>
            <a:endParaRPr sz="1000" dirty="0"/>
          </a:p>
        </p:txBody>
      </p:sp>
      <p:sp>
        <p:nvSpPr>
          <p:cNvPr id="16" name="object 16"/>
          <p:cNvSpPr txBox="1"/>
          <p:nvPr/>
        </p:nvSpPr>
        <p:spPr>
          <a:xfrm>
            <a:off x="7033049" y="1989453"/>
            <a:ext cx="169291" cy="151218"/>
          </a:xfrm>
          <a:prstGeom prst="rect">
            <a:avLst/>
          </a:prstGeom>
        </p:spPr>
        <p:txBody>
          <a:bodyPr vert="horz" wrap="square" lIns="0" tIns="11516" rIns="0" bIns="0" rtlCol="0">
            <a:spAutoFit/>
          </a:bodyPr>
          <a:lstStyle/>
          <a:p>
            <a:pPr marL="11516">
              <a:spcBef>
                <a:spcPts val="91"/>
              </a:spcBef>
            </a:pPr>
            <a:r>
              <a:rPr sz="907" spc="-9" dirty="0"/>
              <a:t>…</a:t>
            </a:r>
            <a:r>
              <a:rPr sz="907" dirty="0"/>
              <a:t>.</a:t>
            </a:r>
            <a:endParaRPr sz="907"/>
          </a:p>
        </p:txBody>
      </p:sp>
      <p:sp>
        <p:nvSpPr>
          <p:cNvPr id="17" name="object 17"/>
          <p:cNvSpPr txBox="1"/>
          <p:nvPr/>
        </p:nvSpPr>
        <p:spPr>
          <a:xfrm>
            <a:off x="6327096" y="3291956"/>
            <a:ext cx="705953" cy="165517"/>
          </a:xfrm>
          <a:prstGeom prst="rect">
            <a:avLst/>
          </a:prstGeom>
        </p:spPr>
        <p:txBody>
          <a:bodyPr vert="horz" wrap="square" lIns="0" tIns="11516" rIns="0" bIns="0" rtlCol="0">
            <a:spAutoFit/>
          </a:bodyPr>
          <a:lstStyle/>
          <a:p>
            <a:pPr marL="11516">
              <a:spcBef>
                <a:spcPts val="91"/>
              </a:spcBef>
            </a:pPr>
            <a:r>
              <a:rPr sz="1000" dirty="0" smtClean="0"/>
              <a:t>12</a:t>
            </a:r>
            <a:r>
              <a:rPr lang="en-IN" sz="1000" spc="-59" dirty="0" smtClean="0"/>
              <a:t>-&gt;</a:t>
            </a:r>
            <a:r>
              <a:rPr sz="1000" dirty="0" smtClean="0"/>
              <a:t>16</a:t>
            </a:r>
            <a:r>
              <a:rPr lang="en-IN" sz="1000" dirty="0" smtClean="0"/>
              <a:t>      =</a:t>
            </a:r>
            <a:endParaRPr sz="1000" dirty="0"/>
          </a:p>
        </p:txBody>
      </p:sp>
      <p:sp>
        <p:nvSpPr>
          <p:cNvPr id="18" name="object 18"/>
          <p:cNvSpPr txBox="1"/>
          <p:nvPr/>
        </p:nvSpPr>
        <p:spPr>
          <a:xfrm>
            <a:off x="4395357" y="3303789"/>
            <a:ext cx="1124293" cy="196294"/>
          </a:xfrm>
          <a:prstGeom prst="rect">
            <a:avLst/>
          </a:prstGeom>
        </p:spPr>
        <p:txBody>
          <a:bodyPr vert="horz" wrap="square" lIns="0" tIns="11516" rIns="0" bIns="0" rtlCol="0">
            <a:spAutoFit/>
          </a:bodyPr>
          <a:lstStyle/>
          <a:p>
            <a:pPr marL="11516">
              <a:spcBef>
                <a:spcPts val="91"/>
              </a:spcBef>
            </a:pPr>
            <a:r>
              <a:rPr sz="1200" spc="5" dirty="0"/>
              <a:t>S</a:t>
            </a:r>
            <a:r>
              <a:rPr sz="1200" dirty="0"/>
              <a:t>i</a:t>
            </a:r>
            <a:r>
              <a:rPr sz="1200" spc="9" dirty="0"/>
              <a:t>m</a:t>
            </a:r>
            <a:r>
              <a:rPr sz="1200" spc="5" dirty="0"/>
              <a:t>u</a:t>
            </a:r>
            <a:r>
              <a:rPr sz="1200" dirty="0"/>
              <a:t>l</a:t>
            </a:r>
            <a:r>
              <a:rPr sz="1200" spc="-5" dirty="0"/>
              <a:t>a</a:t>
            </a:r>
            <a:r>
              <a:rPr sz="1200" spc="5" dirty="0"/>
              <a:t>t</a:t>
            </a:r>
            <a:r>
              <a:rPr sz="1200" spc="-5" dirty="0"/>
              <a:t>e</a:t>
            </a:r>
            <a:r>
              <a:rPr sz="1200" spc="-9" dirty="0"/>
              <a:t>M</a:t>
            </a:r>
            <a:r>
              <a:rPr sz="1200" spc="5" dirty="0"/>
              <a:t>o</a:t>
            </a:r>
            <a:r>
              <a:rPr sz="1200" spc="-9" dirty="0"/>
              <a:t>v</a:t>
            </a:r>
            <a:r>
              <a:rPr sz="1200" dirty="0"/>
              <a:t>e</a:t>
            </a:r>
          </a:p>
        </p:txBody>
      </p:sp>
      <p:grpSp>
        <p:nvGrpSpPr>
          <p:cNvPr id="19" name="object 19"/>
          <p:cNvGrpSpPr/>
          <p:nvPr/>
        </p:nvGrpSpPr>
        <p:grpSpPr>
          <a:xfrm>
            <a:off x="5547806" y="3127641"/>
            <a:ext cx="54703" cy="548755"/>
            <a:chOff x="6117997" y="3445917"/>
            <a:chExt cx="60325" cy="605155"/>
          </a:xfrm>
        </p:grpSpPr>
        <p:sp>
          <p:nvSpPr>
            <p:cNvPr id="20" name="object 20"/>
            <p:cNvSpPr/>
            <p:nvPr/>
          </p:nvSpPr>
          <p:spPr>
            <a:xfrm>
              <a:off x="6122669" y="3450589"/>
              <a:ext cx="50800" cy="595630"/>
            </a:xfrm>
            <a:custGeom>
              <a:avLst/>
              <a:gdLst/>
              <a:ahLst/>
              <a:cxnLst/>
              <a:rect l="l" t="t" r="r" b="b"/>
              <a:pathLst>
                <a:path w="50800" h="595629">
                  <a:moveTo>
                    <a:pt x="0" y="298450"/>
                  </a:moveTo>
                  <a:lnTo>
                    <a:pt x="1822" y="376907"/>
                  </a:lnTo>
                  <a:lnTo>
                    <a:pt x="6961" y="447745"/>
                  </a:lnTo>
                  <a:lnTo>
                    <a:pt x="14922" y="508000"/>
                  </a:lnTo>
                  <a:lnTo>
                    <a:pt x="25211" y="554707"/>
                  </a:lnTo>
                  <a:lnTo>
                    <a:pt x="50800" y="595630"/>
                  </a:lnTo>
                  <a:lnTo>
                    <a:pt x="38217" y="584552"/>
                  </a:lnTo>
                  <a:lnTo>
                    <a:pt x="26340" y="553578"/>
                  </a:lnTo>
                  <a:lnTo>
                    <a:pt x="15874" y="506095"/>
                  </a:lnTo>
                  <a:lnTo>
                    <a:pt x="7525" y="445487"/>
                  </a:lnTo>
                  <a:lnTo>
                    <a:pt x="1999" y="375143"/>
                  </a:lnTo>
                  <a:lnTo>
                    <a:pt x="0" y="298450"/>
                  </a:lnTo>
                  <a:close/>
                </a:path>
                <a:path w="50800" h="595629">
                  <a:moveTo>
                    <a:pt x="50800" y="0"/>
                  </a:moveTo>
                  <a:lnTo>
                    <a:pt x="25211" y="40969"/>
                  </a:lnTo>
                  <a:lnTo>
                    <a:pt x="14922" y="87788"/>
                  </a:lnTo>
                  <a:lnTo>
                    <a:pt x="6961" y="148260"/>
                  </a:lnTo>
                  <a:lnTo>
                    <a:pt x="1822" y="219457"/>
                  </a:lnTo>
                  <a:lnTo>
                    <a:pt x="0" y="298450"/>
                  </a:lnTo>
                  <a:lnTo>
                    <a:pt x="1999" y="221221"/>
                  </a:lnTo>
                  <a:lnTo>
                    <a:pt x="7525" y="150518"/>
                  </a:lnTo>
                  <a:lnTo>
                    <a:pt x="15875" y="89693"/>
                  </a:lnTo>
                  <a:lnTo>
                    <a:pt x="26340" y="42098"/>
                  </a:lnTo>
                  <a:lnTo>
                    <a:pt x="38217" y="11083"/>
                  </a:lnTo>
                  <a:lnTo>
                    <a:pt x="50800" y="0"/>
                  </a:lnTo>
                  <a:close/>
                </a:path>
              </a:pathLst>
            </a:custGeom>
            <a:solidFill>
              <a:srgbClr val="BADFE2"/>
            </a:solidFill>
          </p:spPr>
          <p:txBody>
            <a:bodyPr wrap="square" lIns="0" tIns="0" rIns="0" bIns="0" rtlCol="0"/>
            <a:lstStyle/>
            <a:p>
              <a:endParaRPr sz="1270"/>
            </a:p>
          </p:txBody>
        </p:sp>
        <p:sp>
          <p:nvSpPr>
            <p:cNvPr id="21" name="object 21"/>
            <p:cNvSpPr/>
            <p:nvPr/>
          </p:nvSpPr>
          <p:spPr>
            <a:xfrm>
              <a:off x="6122669" y="3450589"/>
              <a:ext cx="50800" cy="595630"/>
            </a:xfrm>
            <a:custGeom>
              <a:avLst/>
              <a:gdLst/>
              <a:ahLst/>
              <a:cxnLst/>
              <a:rect l="l" t="t" r="r" b="b"/>
              <a:pathLst>
                <a:path w="50800" h="595629">
                  <a:moveTo>
                    <a:pt x="50800" y="0"/>
                  </a:moveTo>
                  <a:lnTo>
                    <a:pt x="26340" y="42098"/>
                  </a:lnTo>
                  <a:lnTo>
                    <a:pt x="15875" y="89693"/>
                  </a:lnTo>
                  <a:lnTo>
                    <a:pt x="7525" y="150518"/>
                  </a:lnTo>
                  <a:lnTo>
                    <a:pt x="1999" y="221221"/>
                  </a:lnTo>
                  <a:lnTo>
                    <a:pt x="0" y="298450"/>
                  </a:lnTo>
                  <a:lnTo>
                    <a:pt x="1999" y="375143"/>
                  </a:lnTo>
                  <a:lnTo>
                    <a:pt x="7525" y="445487"/>
                  </a:lnTo>
                  <a:lnTo>
                    <a:pt x="15874" y="506095"/>
                  </a:lnTo>
                  <a:lnTo>
                    <a:pt x="26340" y="553578"/>
                  </a:lnTo>
                  <a:lnTo>
                    <a:pt x="50800" y="595630"/>
                  </a:lnTo>
                  <a:lnTo>
                    <a:pt x="37335" y="584905"/>
                  </a:lnTo>
                  <a:lnTo>
                    <a:pt x="14922" y="508000"/>
                  </a:lnTo>
                  <a:lnTo>
                    <a:pt x="6961" y="447745"/>
                  </a:lnTo>
                  <a:lnTo>
                    <a:pt x="1822" y="376907"/>
                  </a:lnTo>
                  <a:lnTo>
                    <a:pt x="0" y="298450"/>
                  </a:lnTo>
                  <a:lnTo>
                    <a:pt x="1822" y="219457"/>
                  </a:lnTo>
                  <a:lnTo>
                    <a:pt x="6961" y="148260"/>
                  </a:lnTo>
                  <a:lnTo>
                    <a:pt x="14922" y="87788"/>
                  </a:lnTo>
                  <a:lnTo>
                    <a:pt x="25211" y="40969"/>
                  </a:lnTo>
                  <a:lnTo>
                    <a:pt x="50800" y="0"/>
                  </a:lnTo>
                  <a:close/>
                </a:path>
              </a:pathLst>
            </a:custGeom>
            <a:ln w="9344">
              <a:solidFill>
                <a:srgbClr val="000000"/>
              </a:solidFill>
            </a:ln>
          </p:spPr>
          <p:txBody>
            <a:bodyPr wrap="square" lIns="0" tIns="0" rIns="0" bIns="0" rtlCol="0"/>
            <a:lstStyle/>
            <a:p>
              <a:endParaRPr sz="1270"/>
            </a:p>
          </p:txBody>
        </p:sp>
      </p:grpSp>
      <p:grpSp>
        <p:nvGrpSpPr>
          <p:cNvPr id="22" name="object 22"/>
          <p:cNvGrpSpPr/>
          <p:nvPr/>
        </p:nvGrpSpPr>
        <p:grpSpPr>
          <a:xfrm>
            <a:off x="6715491" y="1589835"/>
            <a:ext cx="1252981" cy="2086767"/>
            <a:chOff x="7330440" y="1750060"/>
            <a:chExt cx="1381760" cy="2301240"/>
          </a:xfrm>
        </p:grpSpPr>
        <p:sp>
          <p:nvSpPr>
            <p:cNvPr id="23" name="object 23"/>
            <p:cNvSpPr/>
            <p:nvPr/>
          </p:nvSpPr>
          <p:spPr>
            <a:xfrm>
              <a:off x="7440930" y="3450589"/>
              <a:ext cx="52069" cy="595630"/>
            </a:xfrm>
            <a:custGeom>
              <a:avLst/>
              <a:gdLst/>
              <a:ahLst/>
              <a:cxnLst/>
              <a:rect l="l" t="t" r="r" b="b"/>
              <a:pathLst>
                <a:path w="52070" h="595629">
                  <a:moveTo>
                    <a:pt x="52070" y="298450"/>
                  </a:moveTo>
                  <a:lnTo>
                    <a:pt x="50065" y="375143"/>
                  </a:lnTo>
                  <a:lnTo>
                    <a:pt x="44497" y="445487"/>
                  </a:lnTo>
                  <a:lnTo>
                    <a:pt x="36036" y="506095"/>
                  </a:lnTo>
                  <a:lnTo>
                    <a:pt x="25352" y="553578"/>
                  </a:lnTo>
                  <a:lnTo>
                    <a:pt x="0" y="595630"/>
                  </a:lnTo>
                  <a:lnTo>
                    <a:pt x="13999" y="584905"/>
                  </a:lnTo>
                  <a:lnTo>
                    <a:pt x="26481" y="554707"/>
                  </a:lnTo>
                  <a:lnTo>
                    <a:pt x="36988" y="508000"/>
                  </a:lnTo>
                  <a:lnTo>
                    <a:pt x="45061" y="447745"/>
                  </a:lnTo>
                  <a:lnTo>
                    <a:pt x="50241" y="376907"/>
                  </a:lnTo>
                  <a:lnTo>
                    <a:pt x="52070" y="298450"/>
                  </a:lnTo>
                  <a:close/>
                </a:path>
                <a:path w="52070" h="595629">
                  <a:moveTo>
                    <a:pt x="0" y="0"/>
                  </a:moveTo>
                  <a:lnTo>
                    <a:pt x="25352" y="42098"/>
                  </a:lnTo>
                  <a:lnTo>
                    <a:pt x="36036" y="89693"/>
                  </a:lnTo>
                  <a:lnTo>
                    <a:pt x="44497" y="150518"/>
                  </a:lnTo>
                  <a:lnTo>
                    <a:pt x="50065" y="221221"/>
                  </a:lnTo>
                  <a:lnTo>
                    <a:pt x="52070" y="298450"/>
                  </a:lnTo>
                  <a:lnTo>
                    <a:pt x="50241" y="219457"/>
                  </a:lnTo>
                  <a:lnTo>
                    <a:pt x="45061" y="148260"/>
                  </a:lnTo>
                  <a:lnTo>
                    <a:pt x="36988" y="87788"/>
                  </a:lnTo>
                  <a:lnTo>
                    <a:pt x="26481" y="40969"/>
                  </a:lnTo>
                  <a:lnTo>
                    <a:pt x="13999" y="10730"/>
                  </a:lnTo>
                  <a:lnTo>
                    <a:pt x="0" y="0"/>
                  </a:lnTo>
                  <a:close/>
                </a:path>
              </a:pathLst>
            </a:custGeom>
            <a:solidFill>
              <a:srgbClr val="BADFE2"/>
            </a:solidFill>
          </p:spPr>
          <p:txBody>
            <a:bodyPr wrap="square" lIns="0" tIns="0" rIns="0" bIns="0" rtlCol="0"/>
            <a:lstStyle/>
            <a:p>
              <a:endParaRPr sz="1270"/>
            </a:p>
          </p:txBody>
        </p:sp>
        <p:sp>
          <p:nvSpPr>
            <p:cNvPr id="24" name="object 24"/>
            <p:cNvSpPr/>
            <p:nvPr/>
          </p:nvSpPr>
          <p:spPr>
            <a:xfrm>
              <a:off x="7440930" y="3450589"/>
              <a:ext cx="52069" cy="595630"/>
            </a:xfrm>
            <a:custGeom>
              <a:avLst/>
              <a:gdLst/>
              <a:ahLst/>
              <a:cxnLst/>
              <a:rect l="l" t="t" r="r" b="b"/>
              <a:pathLst>
                <a:path w="52070" h="595629">
                  <a:moveTo>
                    <a:pt x="0" y="0"/>
                  </a:moveTo>
                  <a:lnTo>
                    <a:pt x="25352" y="42098"/>
                  </a:lnTo>
                  <a:lnTo>
                    <a:pt x="36036" y="89693"/>
                  </a:lnTo>
                  <a:lnTo>
                    <a:pt x="44497" y="150518"/>
                  </a:lnTo>
                  <a:lnTo>
                    <a:pt x="50065" y="221221"/>
                  </a:lnTo>
                  <a:lnTo>
                    <a:pt x="52070" y="298450"/>
                  </a:lnTo>
                  <a:lnTo>
                    <a:pt x="50065" y="375143"/>
                  </a:lnTo>
                  <a:lnTo>
                    <a:pt x="44497" y="445487"/>
                  </a:lnTo>
                  <a:lnTo>
                    <a:pt x="36036" y="506095"/>
                  </a:lnTo>
                  <a:lnTo>
                    <a:pt x="25352" y="553578"/>
                  </a:lnTo>
                  <a:lnTo>
                    <a:pt x="0" y="595630"/>
                  </a:lnTo>
                  <a:lnTo>
                    <a:pt x="13999" y="584905"/>
                  </a:lnTo>
                  <a:lnTo>
                    <a:pt x="36988" y="508000"/>
                  </a:lnTo>
                  <a:lnTo>
                    <a:pt x="45061" y="447745"/>
                  </a:lnTo>
                  <a:lnTo>
                    <a:pt x="50241" y="376907"/>
                  </a:lnTo>
                  <a:lnTo>
                    <a:pt x="52070" y="298450"/>
                  </a:lnTo>
                  <a:lnTo>
                    <a:pt x="50241" y="219457"/>
                  </a:lnTo>
                  <a:lnTo>
                    <a:pt x="45061" y="148260"/>
                  </a:lnTo>
                  <a:lnTo>
                    <a:pt x="36988" y="87788"/>
                  </a:lnTo>
                  <a:lnTo>
                    <a:pt x="26481" y="40969"/>
                  </a:lnTo>
                  <a:lnTo>
                    <a:pt x="0" y="0"/>
                  </a:lnTo>
                  <a:close/>
                </a:path>
              </a:pathLst>
            </a:custGeom>
            <a:ln w="9344">
              <a:solidFill>
                <a:srgbClr val="000000"/>
              </a:solidFill>
            </a:ln>
          </p:spPr>
          <p:txBody>
            <a:bodyPr wrap="square" lIns="0" tIns="0" rIns="0" bIns="0" rtlCol="0"/>
            <a:lstStyle/>
            <a:p>
              <a:endParaRPr sz="1270"/>
            </a:p>
          </p:txBody>
        </p:sp>
        <p:sp>
          <p:nvSpPr>
            <p:cNvPr id="25" name="object 25"/>
            <p:cNvSpPr/>
            <p:nvPr/>
          </p:nvSpPr>
          <p:spPr>
            <a:xfrm>
              <a:off x="7330440" y="1750059"/>
              <a:ext cx="1381760" cy="1981200"/>
            </a:xfrm>
            <a:custGeom>
              <a:avLst/>
              <a:gdLst/>
              <a:ahLst/>
              <a:cxnLst/>
              <a:rect l="l" t="t" r="r" b="b"/>
              <a:pathLst>
                <a:path w="1381759" h="1981200">
                  <a:moveTo>
                    <a:pt x="1381760" y="50800"/>
                  </a:moveTo>
                  <a:lnTo>
                    <a:pt x="1379220" y="0"/>
                  </a:lnTo>
                  <a:lnTo>
                    <a:pt x="1346200" y="1270"/>
                  </a:lnTo>
                  <a:lnTo>
                    <a:pt x="1344930" y="2540"/>
                  </a:lnTo>
                  <a:lnTo>
                    <a:pt x="1311910" y="6350"/>
                  </a:lnTo>
                  <a:lnTo>
                    <a:pt x="1309370" y="6350"/>
                  </a:lnTo>
                  <a:lnTo>
                    <a:pt x="1245870" y="22860"/>
                  </a:lnTo>
                  <a:lnTo>
                    <a:pt x="1243330" y="22860"/>
                  </a:lnTo>
                  <a:lnTo>
                    <a:pt x="1242060" y="24130"/>
                  </a:lnTo>
                  <a:lnTo>
                    <a:pt x="1178560" y="49530"/>
                  </a:lnTo>
                  <a:lnTo>
                    <a:pt x="1177290" y="50800"/>
                  </a:lnTo>
                  <a:lnTo>
                    <a:pt x="1176020" y="50800"/>
                  </a:lnTo>
                  <a:lnTo>
                    <a:pt x="1115060" y="86360"/>
                  </a:lnTo>
                  <a:lnTo>
                    <a:pt x="1112520" y="86360"/>
                  </a:lnTo>
                  <a:lnTo>
                    <a:pt x="1112520" y="87630"/>
                  </a:lnTo>
                  <a:lnTo>
                    <a:pt x="1052830" y="130810"/>
                  </a:lnTo>
                  <a:lnTo>
                    <a:pt x="1051560" y="130810"/>
                  </a:lnTo>
                  <a:lnTo>
                    <a:pt x="1050290" y="132080"/>
                  </a:lnTo>
                  <a:lnTo>
                    <a:pt x="993140" y="182880"/>
                  </a:lnTo>
                  <a:lnTo>
                    <a:pt x="991870" y="184150"/>
                  </a:lnTo>
                  <a:lnTo>
                    <a:pt x="937260" y="242570"/>
                  </a:lnTo>
                  <a:lnTo>
                    <a:pt x="937260" y="243840"/>
                  </a:lnTo>
                  <a:lnTo>
                    <a:pt x="935990" y="243840"/>
                  </a:lnTo>
                  <a:lnTo>
                    <a:pt x="886460" y="308610"/>
                  </a:lnTo>
                  <a:lnTo>
                    <a:pt x="885190" y="309880"/>
                  </a:lnTo>
                  <a:lnTo>
                    <a:pt x="838200" y="379730"/>
                  </a:lnTo>
                  <a:lnTo>
                    <a:pt x="838200" y="381000"/>
                  </a:lnTo>
                  <a:lnTo>
                    <a:pt x="836930" y="381000"/>
                  </a:lnTo>
                  <a:lnTo>
                    <a:pt x="795020" y="455930"/>
                  </a:lnTo>
                  <a:lnTo>
                    <a:pt x="795020" y="458470"/>
                  </a:lnTo>
                  <a:lnTo>
                    <a:pt x="758190" y="537210"/>
                  </a:lnTo>
                  <a:lnTo>
                    <a:pt x="756920" y="537210"/>
                  </a:lnTo>
                  <a:lnTo>
                    <a:pt x="756920" y="538480"/>
                  </a:lnTo>
                  <a:lnTo>
                    <a:pt x="726440" y="621030"/>
                  </a:lnTo>
                  <a:lnTo>
                    <a:pt x="725170" y="622300"/>
                  </a:lnTo>
                  <a:lnTo>
                    <a:pt x="725170" y="623570"/>
                  </a:lnTo>
                  <a:lnTo>
                    <a:pt x="699770" y="707390"/>
                  </a:lnTo>
                  <a:lnTo>
                    <a:pt x="699770" y="709930"/>
                  </a:lnTo>
                  <a:lnTo>
                    <a:pt x="680720" y="797560"/>
                  </a:lnTo>
                  <a:lnTo>
                    <a:pt x="680720" y="798830"/>
                  </a:lnTo>
                  <a:lnTo>
                    <a:pt x="669290" y="887730"/>
                  </a:lnTo>
                  <a:lnTo>
                    <a:pt x="669290" y="890270"/>
                  </a:lnTo>
                  <a:lnTo>
                    <a:pt x="665480" y="980440"/>
                  </a:lnTo>
                  <a:lnTo>
                    <a:pt x="661771" y="1066825"/>
                  </a:lnTo>
                  <a:lnTo>
                    <a:pt x="650544" y="1153248"/>
                  </a:lnTo>
                  <a:lnTo>
                    <a:pt x="650240" y="1153160"/>
                  </a:lnTo>
                  <a:lnTo>
                    <a:pt x="631190" y="1240790"/>
                  </a:lnTo>
                  <a:lnTo>
                    <a:pt x="632028" y="1240967"/>
                  </a:lnTo>
                  <a:lnTo>
                    <a:pt x="607733" y="1322324"/>
                  </a:lnTo>
                  <a:lnTo>
                    <a:pt x="607060" y="1322070"/>
                  </a:lnTo>
                  <a:lnTo>
                    <a:pt x="576973" y="1403540"/>
                  </a:lnTo>
                  <a:lnTo>
                    <a:pt x="576580" y="1403350"/>
                  </a:lnTo>
                  <a:lnTo>
                    <a:pt x="539750" y="1482090"/>
                  </a:lnTo>
                  <a:lnTo>
                    <a:pt x="540181" y="1482293"/>
                  </a:lnTo>
                  <a:lnTo>
                    <a:pt x="499110" y="1554480"/>
                  </a:lnTo>
                  <a:lnTo>
                    <a:pt x="499402" y="1554657"/>
                  </a:lnTo>
                  <a:lnTo>
                    <a:pt x="453390" y="1623060"/>
                  </a:lnTo>
                  <a:lnTo>
                    <a:pt x="453580" y="1623199"/>
                  </a:lnTo>
                  <a:lnTo>
                    <a:pt x="406260" y="1685086"/>
                  </a:lnTo>
                  <a:lnTo>
                    <a:pt x="405130" y="1684020"/>
                  </a:lnTo>
                  <a:lnTo>
                    <a:pt x="352463" y="1741703"/>
                  </a:lnTo>
                  <a:lnTo>
                    <a:pt x="295910" y="1791970"/>
                  </a:lnTo>
                  <a:lnTo>
                    <a:pt x="296214" y="1792312"/>
                  </a:lnTo>
                  <a:lnTo>
                    <a:pt x="241566" y="1831848"/>
                  </a:lnTo>
                  <a:lnTo>
                    <a:pt x="241300" y="1831340"/>
                  </a:lnTo>
                  <a:lnTo>
                    <a:pt x="179070" y="1866900"/>
                  </a:lnTo>
                  <a:lnTo>
                    <a:pt x="179184" y="1867115"/>
                  </a:lnTo>
                  <a:lnTo>
                    <a:pt x="144310" y="1881060"/>
                  </a:lnTo>
                  <a:lnTo>
                    <a:pt x="134620" y="1831340"/>
                  </a:lnTo>
                  <a:lnTo>
                    <a:pt x="0" y="1935480"/>
                  </a:lnTo>
                  <a:lnTo>
                    <a:pt x="163830" y="1981200"/>
                  </a:lnTo>
                  <a:lnTo>
                    <a:pt x="154178" y="1931720"/>
                  </a:lnTo>
                  <a:lnTo>
                    <a:pt x="201930" y="1912620"/>
                  </a:lnTo>
                  <a:lnTo>
                    <a:pt x="203200" y="1911350"/>
                  </a:lnTo>
                  <a:lnTo>
                    <a:pt x="204470" y="1911350"/>
                  </a:lnTo>
                  <a:lnTo>
                    <a:pt x="266700" y="1875790"/>
                  </a:lnTo>
                  <a:lnTo>
                    <a:pt x="267970" y="1874520"/>
                  </a:lnTo>
                  <a:lnTo>
                    <a:pt x="269240" y="1874520"/>
                  </a:lnTo>
                  <a:lnTo>
                    <a:pt x="327660" y="1831340"/>
                  </a:lnTo>
                  <a:lnTo>
                    <a:pt x="330200" y="1828800"/>
                  </a:lnTo>
                  <a:lnTo>
                    <a:pt x="387350" y="1779270"/>
                  </a:lnTo>
                  <a:lnTo>
                    <a:pt x="387350" y="1778000"/>
                  </a:lnTo>
                  <a:lnTo>
                    <a:pt x="388620" y="1776730"/>
                  </a:lnTo>
                  <a:lnTo>
                    <a:pt x="443230" y="1718310"/>
                  </a:lnTo>
                  <a:lnTo>
                    <a:pt x="444500" y="1717040"/>
                  </a:lnTo>
                  <a:lnTo>
                    <a:pt x="495300" y="1653540"/>
                  </a:lnTo>
                  <a:lnTo>
                    <a:pt x="495300" y="1652270"/>
                  </a:lnTo>
                  <a:lnTo>
                    <a:pt x="496570" y="1651000"/>
                  </a:lnTo>
                  <a:lnTo>
                    <a:pt x="542290" y="1581150"/>
                  </a:lnTo>
                  <a:lnTo>
                    <a:pt x="543560" y="1579880"/>
                  </a:lnTo>
                  <a:lnTo>
                    <a:pt x="585470" y="1504950"/>
                  </a:lnTo>
                  <a:lnTo>
                    <a:pt x="585470" y="1503680"/>
                  </a:lnTo>
                  <a:lnTo>
                    <a:pt x="622300" y="1424940"/>
                  </a:lnTo>
                  <a:lnTo>
                    <a:pt x="623570" y="1423670"/>
                  </a:lnTo>
                  <a:lnTo>
                    <a:pt x="623570" y="1422400"/>
                  </a:lnTo>
                  <a:lnTo>
                    <a:pt x="655320" y="1341120"/>
                  </a:lnTo>
                  <a:lnTo>
                    <a:pt x="655320" y="1338580"/>
                  </a:lnTo>
                  <a:lnTo>
                    <a:pt x="680720" y="1253490"/>
                  </a:lnTo>
                  <a:lnTo>
                    <a:pt x="680720" y="1252220"/>
                  </a:lnTo>
                  <a:lnTo>
                    <a:pt x="699770" y="1164590"/>
                  </a:lnTo>
                  <a:lnTo>
                    <a:pt x="699770" y="1162050"/>
                  </a:lnTo>
                  <a:lnTo>
                    <a:pt x="711200" y="1073150"/>
                  </a:lnTo>
                  <a:lnTo>
                    <a:pt x="711200" y="1071880"/>
                  </a:lnTo>
                  <a:lnTo>
                    <a:pt x="685800" y="1070610"/>
                  </a:lnTo>
                  <a:lnTo>
                    <a:pt x="685482" y="1070571"/>
                  </a:lnTo>
                  <a:lnTo>
                    <a:pt x="711200" y="1071880"/>
                  </a:lnTo>
                  <a:lnTo>
                    <a:pt x="715010" y="981710"/>
                  </a:lnTo>
                  <a:lnTo>
                    <a:pt x="719937" y="895337"/>
                  </a:lnTo>
                  <a:lnTo>
                    <a:pt x="720090" y="895350"/>
                  </a:lnTo>
                  <a:lnTo>
                    <a:pt x="731520" y="806450"/>
                  </a:lnTo>
                  <a:lnTo>
                    <a:pt x="730554" y="806310"/>
                  </a:lnTo>
                  <a:lnTo>
                    <a:pt x="748779" y="722477"/>
                  </a:lnTo>
                  <a:lnTo>
                    <a:pt x="749300" y="722630"/>
                  </a:lnTo>
                  <a:lnTo>
                    <a:pt x="773099" y="638695"/>
                  </a:lnTo>
                  <a:lnTo>
                    <a:pt x="773430" y="638810"/>
                  </a:lnTo>
                  <a:lnTo>
                    <a:pt x="803109" y="558406"/>
                  </a:lnTo>
                  <a:lnTo>
                    <a:pt x="803910" y="558800"/>
                  </a:lnTo>
                  <a:lnTo>
                    <a:pt x="840028" y="480314"/>
                  </a:lnTo>
                  <a:lnTo>
                    <a:pt x="880846" y="407339"/>
                  </a:lnTo>
                  <a:lnTo>
                    <a:pt x="881380" y="407670"/>
                  </a:lnTo>
                  <a:lnTo>
                    <a:pt x="925563" y="340156"/>
                  </a:lnTo>
                  <a:lnTo>
                    <a:pt x="925830" y="340360"/>
                  </a:lnTo>
                  <a:lnTo>
                    <a:pt x="976630" y="275590"/>
                  </a:lnTo>
                  <a:lnTo>
                    <a:pt x="1027925" y="220548"/>
                  </a:lnTo>
                  <a:lnTo>
                    <a:pt x="1084580" y="170180"/>
                  </a:lnTo>
                  <a:lnTo>
                    <a:pt x="1084262" y="169849"/>
                  </a:lnTo>
                  <a:lnTo>
                    <a:pt x="1141730" y="128270"/>
                  </a:lnTo>
                  <a:lnTo>
                    <a:pt x="1201420" y="95250"/>
                  </a:lnTo>
                  <a:lnTo>
                    <a:pt x="1201293" y="95046"/>
                  </a:lnTo>
                  <a:lnTo>
                    <a:pt x="1259039" y="71945"/>
                  </a:lnTo>
                  <a:lnTo>
                    <a:pt x="1322070" y="55880"/>
                  </a:lnTo>
                  <a:lnTo>
                    <a:pt x="1321955" y="55460"/>
                  </a:lnTo>
                  <a:lnTo>
                    <a:pt x="1351280" y="52070"/>
                  </a:lnTo>
                  <a:lnTo>
                    <a:pt x="1381760" y="50800"/>
                  </a:lnTo>
                  <a:close/>
                </a:path>
              </a:pathLst>
            </a:custGeom>
            <a:solidFill>
              <a:srgbClr val="FF00FF"/>
            </a:solidFill>
          </p:spPr>
          <p:txBody>
            <a:bodyPr wrap="square" lIns="0" tIns="0" rIns="0" bIns="0" rtlCol="0"/>
            <a:lstStyle/>
            <a:p>
              <a:endParaRPr sz="1270"/>
            </a:p>
          </p:txBody>
        </p:sp>
        <p:sp>
          <p:nvSpPr>
            <p:cNvPr id="26" name="object 26"/>
            <p:cNvSpPr/>
            <p:nvPr/>
          </p:nvSpPr>
          <p:spPr>
            <a:xfrm>
              <a:off x="7773670" y="3281680"/>
              <a:ext cx="746759" cy="749300"/>
            </a:xfrm>
            <a:prstGeom prst="rect">
              <a:avLst/>
            </a:prstGeom>
            <a:blipFill>
              <a:blip r:embed="rId2" cstate="print"/>
              <a:stretch>
                <a:fillRect/>
              </a:stretch>
            </a:blipFill>
          </p:spPr>
          <p:txBody>
            <a:bodyPr wrap="square" lIns="0" tIns="0" rIns="0" bIns="0" rtlCol="0"/>
            <a:lstStyle/>
            <a:p>
              <a:endParaRPr sz="1270"/>
            </a:p>
          </p:txBody>
        </p:sp>
      </p:grpSp>
      <p:sp>
        <p:nvSpPr>
          <p:cNvPr id="27" name="object 27"/>
          <p:cNvSpPr txBox="1"/>
          <p:nvPr/>
        </p:nvSpPr>
        <p:spPr>
          <a:xfrm>
            <a:off x="5201946" y="4898489"/>
            <a:ext cx="84645" cy="123197"/>
          </a:xfrm>
          <a:prstGeom prst="rect">
            <a:avLst/>
          </a:prstGeom>
        </p:spPr>
        <p:txBody>
          <a:bodyPr vert="horz" wrap="square" lIns="0" tIns="11516" rIns="0" bIns="0" rtlCol="0">
            <a:spAutoFit/>
          </a:bodyPr>
          <a:lstStyle/>
          <a:p>
            <a:pPr marL="11516">
              <a:spcBef>
                <a:spcPts val="91"/>
              </a:spcBef>
            </a:pPr>
            <a:r>
              <a:rPr sz="725" dirty="0"/>
              <a:t>V</a:t>
            </a:r>
            <a:endParaRPr sz="725"/>
          </a:p>
        </p:txBody>
      </p:sp>
      <p:grpSp>
        <p:nvGrpSpPr>
          <p:cNvPr id="28" name="object 28"/>
          <p:cNvGrpSpPr/>
          <p:nvPr/>
        </p:nvGrpSpPr>
        <p:grpSpPr>
          <a:xfrm>
            <a:off x="6439173" y="4646650"/>
            <a:ext cx="58158" cy="585608"/>
            <a:chOff x="7100977" y="5121047"/>
            <a:chExt cx="64135" cy="645795"/>
          </a:xfrm>
        </p:grpSpPr>
        <p:sp>
          <p:nvSpPr>
            <p:cNvPr id="29" name="object 29"/>
            <p:cNvSpPr/>
            <p:nvPr/>
          </p:nvSpPr>
          <p:spPr>
            <a:xfrm>
              <a:off x="7105649" y="5125719"/>
              <a:ext cx="54610" cy="636270"/>
            </a:xfrm>
            <a:custGeom>
              <a:avLst/>
              <a:gdLst/>
              <a:ahLst/>
              <a:cxnLst/>
              <a:rect l="l" t="t" r="r" b="b"/>
              <a:pathLst>
                <a:path w="54609" h="636270">
                  <a:moveTo>
                    <a:pt x="54609" y="317499"/>
                  </a:moveTo>
                  <a:lnTo>
                    <a:pt x="52984" y="388342"/>
                  </a:lnTo>
                  <a:lnTo>
                    <a:pt x="48448" y="454563"/>
                  </a:lnTo>
                  <a:lnTo>
                    <a:pt x="41513" y="513876"/>
                  </a:lnTo>
                  <a:lnTo>
                    <a:pt x="32690" y="563991"/>
                  </a:lnTo>
                  <a:lnTo>
                    <a:pt x="22489" y="602620"/>
                  </a:lnTo>
                  <a:lnTo>
                    <a:pt x="0" y="636269"/>
                  </a:lnTo>
                  <a:lnTo>
                    <a:pt x="12222" y="627809"/>
                  </a:lnTo>
                  <a:lnTo>
                    <a:pt x="33756" y="565990"/>
                  </a:lnTo>
                  <a:lnTo>
                    <a:pt x="42313" y="516541"/>
                  </a:lnTo>
                  <a:lnTo>
                    <a:pt x="48893" y="457340"/>
                  </a:lnTo>
                  <a:lnTo>
                    <a:pt x="53117" y="390341"/>
                  </a:lnTo>
                  <a:lnTo>
                    <a:pt x="54609" y="317499"/>
                  </a:lnTo>
                  <a:close/>
                </a:path>
                <a:path w="54609" h="636270">
                  <a:moveTo>
                    <a:pt x="0" y="0"/>
                  </a:moveTo>
                  <a:lnTo>
                    <a:pt x="22489" y="33619"/>
                  </a:lnTo>
                  <a:lnTo>
                    <a:pt x="32690" y="72178"/>
                  </a:lnTo>
                  <a:lnTo>
                    <a:pt x="41513" y="122156"/>
                  </a:lnTo>
                  <a:lnTo>
                    <a:pt x="48448" y="181243"/>
                  </a:lnTo>
                  <a:lnTo>
                    <a:pt x="52984" y="247127"/>
                  </a:lnTo>
                  <a:lnTo>
                    <a:pt x="54609" y="317499"/>
                  </a:lnTo>
                  <a:lnTo>
                    <a:pt x="53117" y="245128"/>
                  </a:lnTo>
                  <a:lnTo>
                    <a:pt x="48893" y="178466"/>
                  </a:lnTo>
                  <a:lnTo>
                    <a:pt x="42313" y="119491"/>
                  </a:lnTo>
                  <a:lnTo>
                    <a:pt x="33756" y="70179"/>
                  </a:lnTo>
                  <a:lnTo>
                    <a:pt x="23600" y="32509"/>
                  </a:lnTo>
                  <a:lnTo>
                    <a:pt x="12222" y="8456"/>
                  </a:lnTo>
                  <a:lnTo>
                    <a:pt x="0" y="0"/>
                  </a:lnTo>
                  <a:close/>
                </a:path>
              </a:pathLst>
            </a:custGeom>
            <a:solidFill>
              <a:srgbClr val="BADFE2"/>
            </a:solidFill>
          </p:spPr>
          <p:txBody>
            <a:bodyPr wrap="square" lIns="0" tIns="0" rIns="0" bIns="0" rtlCol="0"/>
            <a:lstStyle/>
            <a:p>
              <a:endParaRPr sz="1270"/>
            </a:p>
          </p:txBody>
        </p:sp>
        <p:sp>
          <p:nvSpPr>
            <p:cNvPr id="30" name="object 30"/>
            <p:cNvSpPr/>
            <p:nvPr/>
          </p:nvSpPr>
          <p:spPr>
            <a:xfrm>
              <a:off x="7105649" y="5125719"/>
              <a:ext cx="54610" cy="636270"/>
            </a:xfrm>
            <a:custGeom>
              <a:avLst/>
              <a:gdLst/>
              <a:ahLst/>
              <a:cxnLst/>
              <a:rect l="l" t="t" r="r" b="b"/>
              <a:pathLst>
                <a:path w="54609" h="636270">
                  <a:moveTo>
                    <a:pt x="0" y="0"/>
                  </a:moveTo>
                  <a:lnTo>
                    <a:pt x="22489" y="33619"/>
                  </a:lnTo>
                  <a:lnTo>
                    <a:pt x="32690" y="72178"/>
                  </a:lnTo>
                  <a:lnTo>
                    <a:pt x="41513" y="122156"/>
                  </a:lnTo>
                  <a:lnTo>
                    <a:pt x="48448" y="181243"/>
                  </a:lnTo>
                  <a:lnTo>
                    <a:pt x="52984" y="247127"/>
                  </a:lnTo>
                  <a:lnTo>
                    <a:pt x="54609" y="317499"/>
                  </a:lnTo>
                  <a:lnTo>
                    <a:pt x="52984" y="388342"/>
                  </a:lnTo>
                  <a:lnTo>
                    <a:pt x="48448" y="454563"/>
                  </a:lnTo>
                  <a:lnTo>
                    <a:pt x="41513" y="513876"/>
                  </a:lnTo>
                  <a:lnTo>
                    <a:pt x="32690" y="563991"/>
                  </a:lnTo>
                  <a:lnTo>
                    <a:pt x="22489" y="602620"/>
                  </a:lnTo>
                  <a:lnTo>
                    <a:pt x="0" y="636269"/>
                  </a:lnTo>
                  <a:lnTo>
                    <a:pt x="12222" y="627809"/>
                  </a:lnTo>
                  <a:lnTo>
                    <a:pt x="33756" y="565990"/>
                  </a:lnTo>
                  <a:lnTo>
                    <a:pt x="42313" y="516541"/>
                  </a:lnTo>
                  <a:lnTo>
                    <a:pt x="48893" y="457340"/>
                  </a:lnTo>
                  <a:lnTo>
                    <a:pt x="53117" y="390341"/>
                  </a:lnTo>
                  <a:lnTo>
                    <a:pt x="54609" y="317499"/>
                  </a:lnTo>
                  <a:lnTo>
                    <a:pt x="53117" y="245128"/>
                  </a:lnTo>
                  <a:lnTo>
                    <a:pt x="48893" y="178466"/>
                  </a:lnTo>
                  <a:lnTo>
                    <a:pt x="42313" y="119491"/>
                  </a:lnTo>
                  <a:lnTo>
                    <a:pt x="33756" y="70179"/>
                  </a:lnTo>
                  <a:lnTo>
                    <a:pt x="23600" y="32509"/>
                  </a:lnTo>
                  <a:lnTo>
                    <a:pt x="0" y="0"/>
                  </a:lnTo>
                  <a:close/>
                </a:path>
              </a:pathLst>
            </a:custGeom>
            <a:ln w="9344">
              <a:solidFill>
                <a:srgbClr val="000000"/>
              </a:solidFill>
            </a:ln>
          </p:spPr>
          <p:txBody>
            <a:bodyPr wrap="square" lIns="0" tIns="0" rIns="0" bIns="0" rtlCol="0"/>
            <a:lstStyle/>
            <a:p>
              <a:endParaRPr sz="1270"/>
            </a:p>
          </p:txBody>
        </p:sp>
      </p:grpSp>
      <p:grpSp>
        <p:nvGrpSpPr>
          <p:cNvPr id="31" name="object 31"/>
          <p:cNvGrpSpPr/>
          <p:nvPr/>
        </p:nvGrpSpPr>
        <p:grpSpPr>
          <a:xfrm>
            <a:off x="5178913" y="3744547"/>
            <a:ext cx="1189641" cy="1531678"/>
            <a:chOff x="5711190" y="4126229"/>
            <a:chExt cx="1311910" cy="1689100"/>
          </a:xfrm>
        </p:grpSpPr>
        <p:sp>
          <p:nvSpPr>
            <p:cNvPr id="32" name="object 32"/>
            <p:cNvSpPr/>
            <p:nvPr/>
          </p:nvSpPr>
          <p:spPr>
            <a:xfrm>
              <a:off x="6028690" y="5125719"/>
              <a:ext cx="55880" cy="636270"/>
            </a:xfrm>
            <a:custGeom>
              <a:avLst/>
              <a:gdLst/>
              <a:ahLst/>
              <a:cxnLst/>
              <a:rect l="l" t="t" r="r" b="b"/>
              <a:pathLst>
                <a:path w="55879" h="636270">
                  <a:moveTo>
                    <a:pt x="0" y="317499"/>
                  </a:moveTo>
                  <a:lnTo>
                    <a:pt x="1495" y="390341"/>
                  </a:lnTo>
                  <a:lnTo>
                    <a:pt x="5746" y="457340"/>
                  </a:lnTo>
                  <a:lnTo>
                    <a:pt x="12396" y="516541"/>
                  </a:lnTo>
                  <a:lnTo>
                    <a:pt x="21090" y="565990"/>
                  </a:lnTo>
                  <a:lnTo>
                    <a:pt x="31472" y="603731"/>
                  </a:lnTo>
                  <a:lnTo>
                    <a:pt x="55880" y="636269"/>
                  </a:lnTo>
                  <a:lnTo>
                    <a:pt x="43987" y="627476"/>
                  </a:lnTo>
                  <a:lnTo>
                    <a:pt x="32583" y="602620"/>
                  </a:lnTo>
                  <a:lnTo>
                    <a:pt x="22156" y="563991"/>
                  </a:lnTo>
                  <a:lnTo>
                    <a:pt x="13196" y="513876"/>
                  </a:lnTo>
                  <a:lnTo>
                    <a:pt x="6190" y="454563"/>
                  </a:lnTo>
                  <a:lnTo>
                    <a:pt x="1629" y="388342"/>
                  </a:lnTo>
                  <a:lnTo>
                    <a:pt x="0" y="317499"/>
                  </a:lnTo>
                  <a:close/>
                </a:path>
                <a:path w="55879" h="636270">
                  <a:moveTo>
                    <a:pt x="55880" y="0"/>
                  </a:moveTo>
                  <a:lnTo>
                    <a:pt x="31472" y="32509"/>
                  </a:lnTo>
                  <a:lnTo>
                    <a:pt x="21090" y="70179"/>
                  </a:lnTo>
                  <a:lnTo>
                    <a:pt x="12396" y="119491"/>
                  </a:lnTo>
                  <a:lnTo>
                    <a:pt x="5746" y="178466"/>
                  </a:lnTo>
                  <a:lnTo>
                    <a:pt x="1495" y="245128"/>
                  </a:lnTo>
                  <a:lnTo>
                    <a:pt x="0" y="317499"/>
                  </a:lnTo>
                  <a:lnTo>
                    <a:pt x="1629" y="247127"/>
                  </a:lnTo>
                  <a:lnTo>
                    <a:pt x="6190" y="181243"/>
                  </a:lnTo>
                  <a:lnTo>
                    <a:pt x="13196" y="122156"/>
                  </a:lnTo>
                  <a:lnTo>
                    <a:pt x="22156" y="72178"/>
                  </a:lnTo>
                  <a:lnTo>
                    <a:pt x="32583" y="33619"/>
                  </a:lnTo>
                  <a:lnTo>
                    <a:pt x="43987" y="8790"/>
                  </a:lnTo>
                  <a:lnTo>
                    <a:pt x="55880" y="0"/>
                  </a:lnTo>
                  <a:close/>
                </a:path>
              </a:pathLst>
            </a:custGeom>
            <a:solidFill>
              <a:srgbClr val="BADFE2"/>
            </a:solidFill>
          </p:spPr>
          <p:txBody>
            <a:bodyPr wrap="square" lIns="0" tIns="0" rIns="0" bIns="0" rtlCol="0"/>
            <a:lstStyle/>
            <a:p>
              <a:endParaRPr sz="1270"/>
            </a:p>
          </p:txBody>
        </p:sp>
        <p:sp>
          <p:nvSpPr>
            <p:cNvPr id="33" name="object 33"/>
            <p:cNvSpPr/>
            <p:nvPr/>
          </p:nvSpPr>
          <p:spPr>
            <a:xfrm>
              <a:off x="6028690" y="5125719"/>
              <a:ext cx="55880" cy="636270"/>
            </a:xfrm>
            <a:custGeom>
              <a:avLst/>
              <a:gdLst/>
              <a:ahLst/>
              <a:cxnLst/>
              <a:rect l="l" t="t" r="r" b="b"/>
              <a:pathLst>
                <a:path w="55879" h="636270">
                  <a:moveTo>
                    <a:pt x="55880" y="0"/>
                  </a:moveTo>
                  <a:lnTo>
                    <a:pt x="32583" y="33619"/>
                  </a:lnTo>
                  <a:lnTo>
                    <a:pt x="22156" y="72178"/>
                  </a:lnTo>
                  <a:lnTo>
                    <a:pt x="13196" y="122156"/>
                  </a:lnTo>
                  <a:lnTo>
                    <a:pt x="6190" y="181243"/>
                  </a:lnTo>
                  <a:lnTo>
                    <a:pt x="1629" y="247127"/>
                  </a:lnTo>
                  <a:lnTo>
                    <a:pt x="0" y="317499"/>
                  </a:lnTo>
                  <a:lnTo>
                    <a:pt x="1629" y="388342"/>
                  </a:lnTo>
                  <a:lnTo>
                    <a:pt x="6190" y="454563"/>
                  </a:lnTo>
                  <a:lnTo>
                    <a:pt x="13196" y="513876"/>
                  </a:lnTo>
                  <a:lnTo>
                    <a:pt x="22156" y="563991"/>
                  </a:lnTo>
                  <a:lnTo>
                    <a:pt x="32583" y="602620"/>
                  </a:lnTo>
                  <a:lnTo>
                    <a:pt x="55880" y="636269"/>
                  </a:lnTo>
                  <a:lnTo>
                    <a:pt x="43187" y="627809"/>
                  </a:lnTo>
                  <a:lnTo>
                    <a:pt x="21090" y="565990"/>
                  </a:lnTo>
                  <a:lnTo>
                    <a:pt x="12396" y="516541"/>
                  </a:lnTo>
                  <a:lnTo>
                    <a:pt x="5746" y="457340"/>
                  </a:lnTo>
                  <a:lnTo>
                    <a:pt x="1495" y="390341"/>
                  </a:lnTo>
                  <a:lnTo>
                    <a:pt x="0" y="317499"/>
                  </a:lnTo>
                  <a:lnTo>
                    <a:pt x="1495" y="245128"/>
                  </a:lnTo>
                  <a:lnTo>
                    <a:pt x="5746" y="178466"/>
                  </a:lnTo>
                  <a:lnTo>
                    <a:pt x="12396" y="119491"/>
                  </a:lnTo>
                  <a:lnTo>
                    <a:pt x="21090" y="70179"/>
                  </a:lnTo>
                  <a:lnTo>
                    <a:pt x="31472" y="32509"/>
                  </a:lnTo>
                  <a:lnTo>
                    <a:pt x="55880" y="0"/>
                  </a:lnTo>
                  <a:close/>
                </a:path>
              </a:pathLst>
            </a:custGeom>
            <a:ln w="9344">
              <a:solidFill>
                <a:srgbClr val="000000"/>
              </a:solidFill>
            </a:ln>
          </p:spPr>
          <p:txBody>
            <a:bodyPr wrap="square" lIns="0" tIns="0" rIns="0" bIns="0" rtlCol="0"/>
            <a:lstStyle/>
            <a:p>
              <a:endParaRPr sz="1270"/>
            </a:p>
          </p:txBody>
        </p:sp>
        <p:sp>
          <p:nvSpPr>
            <p:cNvPr id="34" name="object 34"/>
            <p:cNvSpPr/>
            <p:nvPr/>
          </p:nvSpPr>
          <p:spPr>
            <a:xfrm>
              <a:off x="5711190" y="4126229"/>
              <a:ext cx="923290" cy="1545590"/>
            </a:xfrm>
            <a:custGeom>
              <a:avLst/>
              <a:gdLst/>
              <a:ahLst/>
              <a:cxnLst/>
              <a:rect l="l" t="t" r="r" b="b"/>
              <a:pathLst>
                <a:path w="923290" h="1545589">
                  <a:moveTo>
                    <a:pt x="923290" y="49530"/>
                  </a:moveTo>
                  <a:lnTo>
                    <a:pt x="922007" y="25400"/>
                  </a:lnTo>
                  <a:lnTo>
                    <a:pt x="919480" y="0"/>
                  </a:lnTo>
                  <a:lnTo>
                    <a:pt x="899160" y="1270"/>
                  </a:lnTo>
                  <a:lnTo>
                    <a:pt x="896607" y="1270"/>
                  </a:lnTo>
                  <a:lnTo>
                    <a:pt x="875030" y="3810"/>
                  </a:lnTo>
                  <a:lnTo>
                    <a:pt x="872490" y="3810"/>
                  </a:lnTo>
                  <a:lnTo>
                    <a:pt x="850900" y="10160"/>
                  </a:lnTo>
                  <a:lnTo>
                    <a:pt x="848360" y="10160"/>
                  </a:lnTo>
                  <a:lnTo>
                    <a:pt x="828040" y="17780"/>
                  </a:lnTo>
                  <a:lnTo>
                    <a:pt x="825500" y="17780"/>
                  </a:lnTo>
                  <a:lnTo>
                    <a:pt x="824230" y="19050"/>
                  </a:lnTo>
                  <a:lnTo>
                    <a:pt x="782320" y="39370"/>
                  </a:lnTo>
                  <a:lnTo>
                    <a:pt x="781050" y="39370"/>
                  </a:lnTo>
                  <a:lnTo>
                    <a:pt x="779780" y="40640"/>
                  </a:lnTo>
                  <a:lnTo>
                    <a:pt x="739140" y="68580"/>
                  </a:lnTo>
                  <a:lnTo>
                    <a:pt x="736600" y="68580"/>
                  </a:lnTo>
                  <a:lnTo>
                    <a:pt x="736600" y="69850"/>
                  </a:lnTo>
                  <a:lnTo>
                    <a:pt x="695960" y="104152"/>
                  </a:lnTo>
                  <a:lnTo>
                    <a:pt x="694690" y="105410"/>
                  </a:lnTo>
                  <a:lnTo>
                    <a:pt x="656590" y="146050"/>
                  </a:lnTo>
                  <a:lnTo>
                    <a:pt x="655320" y="146050"/>
                  </a:lnTo>
                  <a:lnTo>
                    <a:pt x="655320" y="147320"/>
                  </a:lnTo>
                  <a:lnTo>
                    <a:pt x="674027" y="162293"/>
                  </a:lnTo>
                  <a:lnTo>
                    <a:pt x="674928" y="163144"/>
                  </a:lnTo>
                  <a:lnTo>
                    <a:pt x="655320" y="147320"/>
                  </a:lnTo>
                  <a:lnTo>
                    <a:pt x="618490" y="191770"/>
                  </a:lnTo>
                  <a:lnTo>
                    <a:pt x="618490" y="193040"/>
                  </a:lnTo>
                  <a:lnTo>
                    <a:pt x="617220" y="194310"/>
                  </a:lnTo>
                  <a:lnTo>
                    <a:pt x="584200" y="245110"/>
                  </a:lnTo>
                  <a:lnTo>
                    <a:pt x="582930" y="245110"/>
                  </a:lnTo>
                  <a:lnTo>
                    <a:pt x="582930" y="246380"/>
                  </a:lnTo>
                  <a:lnTo>
                    <a:pt x="551180" y="300990"/>
                  </a:lnTo>
                  <a:lnTo>
                    <a:pt x="551180" y="302260"/>
                  </a:lnTo>
                  <a:lnTo>
                    <a:pt x="523240" y="360680"/>
                  </a:lnTo>
                  <a:lnTo>
                    <a:pt x="523240" y="361950"/>
                  </a:lnTo>
                  <a:lnTo>
                    <a:pt x="521970" y="361950"/>
                  </a:lnTo>
                  <a:lnTo>
                    <a:pt x="497840" y="424180"/>
                  </a:lnTo>
                  <a:lnTo>
                    <a:pt x="497840" y="425450"/>
                  </a:lnTo>
                  <a:lnTo>
                    <a:pt x="476250" y="490220"/>
                  </a:lnTo>
                  <a:lnTo>
                    <a:pt x="476250" y="491490"/>
                  </a:lnTo>
                  <a:lnTo>
                    <a:pt x="459740" y="558800"/>
                  </a:lnTo>
                  <a:lnTo>
                    <a:pt x="458470" y="560070"/>
                  </a:lnTo>
                  <a:lnTo>
                    <a:pt x="445770" y="628650"/>
                  </a:lnTo>
                  <a:lnTo>
                    <a:pt x="445770" y="629920"/>
                  </a:lnTo>
                  <a:lnTo>
                    <a:pt x="438150" y="699770"/>
                  </a:lnTo>
                  <a:lnTo>
                    <a:pt x="438150" y="702310"/>
                  </a:lnTo>
                  <a:lnTo>
                    <a:pt x="435610" y="772160"/>
                  </a:lnTo>
                  <a:lnTo>
                    <a:pt x="433158" y="839495"/>
                  </a:lnTo>
                  <a:lnTo>
                    <a:pt x="425577" y="908075"/>
                  </a:lnTo>
                  <a:lnTo>
                    <a:pt x="425450" y="908050"/>
                  </a:lnTo>
                  <a:lnTo>
                    <a:pt x="412750" y="976630"/>
                  </a:lnTo>
                  <a:lnTo>
                    <a:pt x="413372" y="976731"/>
                  </a:lnTo>
                  <a:lnTo>
                    <a:pt x="398068" y="1039075"/>
                  </a:lnTo>
                  <a:lnTo>
                    <a:pt x="397510" y="1038860"/>
                  </a:lnTo>
                  <a:lnTo>
                    <a:pt x="375920" y="1103630"/>
                  </a:lnTo>
                  <a:lnTo>
                    <a:pt x="376580" y="1103845"/>
                  </a:lnTo>
                  <a:lnTo>
                    <a:pt x="351790" y="1164590"/>
                  </a:lnTo>
                  <a:lnTo>
                    <a:pt x="352348" y="1164805"/>
                  </a:lnTo>
                  <a:lnTo>
                    <a:pt x="326034" y="1219822"/>
                  </a:lnTo>
                  <a:lnTo>
                    <a:pt x="296024" y="1272628"/>
                  </a:lnTo>
                  <a:lnTo>
                    <a:pt x="263436" y="1322489"/>
                  </a:lnTo>
                  <a:lnTo>
                    <a:pt x="262890" y="1322070"/>
                  </a:lnTo>
                  <a:lnTo>
                    <a:pt x="227330" y="1366520"/>
                  </a:lnTo>
                  <a:lnTo>
                    <a:pt x="190500" y="1404620"/>
                  </a:lnTo>
                  <a:lnTo>
                    <a:pt x="190982" y="1405089"/>
                  </a:lnTo>
                  <a:lnTo>
                    <a:pt x="155105" y="1435366"/>
                  </a:lnTo>
                  <a:lnTo>
                    <a:pt x="154940" y="1435100"/>
                  </a:lnTo>
                  <a:lnTo>
                    <a:pt x="136334" y="1447888"/>
                  </a:lnTo>
                  <a:lnTo>
                    <a:pt x="120650" y="1400810"/>
                  </a:lnTo>
                  <a:lnTo>
                    <a:pt x="0" y="1520190"/>
                  </a:lnTo>
                  <a:lnTo>
                    <a:pt x="168910" y="1545590"/>
                  </a:lnTo>
                  <a:lnTo>
                    <a:pt x="152908" y="1497622"/>
                  </a:lnTo>
                  <a:lnTo>
                    <a:pt x="182880" y="1477010"/>
                  </a:lnTo>
                  <a:lnTo>
                    <a:pt x="185420" y="1477010"/>
                  </a:lnTo>
                  <a:lnTo>
                    <a:pt x="185420" y="1475740"/>
                  </a:lnTo>
                  <a:lnTo>
                    <a:pt x="226060" y="1441450"/>
                  </a:lnTo>
                  <a:lnTo>
                    <a:pt x="227330" y="1440180"/>
                  </a:lnTo>
                  <a:lnTo>
                    <a:pt x="265430" y="1399540"/>
                  </a:lnTo>
                  <a:lnTo>
                    <a:pt x="266700" y="1399540"/>
                  </a:lnTo>
                  <a:lnTo>
                    <a:pt x="266700" y="1398270"/>
                  </a:lnTo>
                  <a:lnTo>
                    <a:pt x="247980" y="1383309"/>
                  </a:lnTo>
                  <a:lnTo>
                    <a:pt x="247015" y="1382395"/>
                  </a:lnTo>
                  <a:lnTo>
                    <a:pt x="266700" y="1398270"/>
                  </a:lnTo>
                  <a:lnTo>
                    <a:pt x="303530" y="1352550"/>
                  </a:lnTo>
                  <a:lnTo>
                    <a:pt x="304800" y="1351280"/>
                  </a:lnTo>
                  <a:lnTo>
                    <a:pt x="337820" y="1301750"/>
                  </a:lnTo>
                  <a:lnTo>
                    <a:pt x="339090" y="1300480"/>
                  </a:lnTo>
                  <a:lnTo>
                    <a:pt x="339090" y="1299210"/>
                  </a:lnTo>
                  <a:lnTo>
                    <a:pt x="369570" y="1244600"/>
                  </a:lnTo>
                  <a:lnTo>
                    <a:pt x="370840" y="1243330"/>
                  </a:lnTo>
                  <a:lnTo>
                    <a:pt x="398780" y="1184910"/>
                  </a:lnTo>
                  <a:lnTo>
                    <a:pt x="398780" y="1183640"/>
                  </a:lnTo>
                  <a:lnTo>
                    <a:pt x="400050" y="1183640"/>
                  </a:lnTo>
                  <a:lnTo>
                    <a:pt x="424180" y="1121410"/>
                  </a:lnTo>
                  <a:lnTo>
                    <a:pt x="424180" y="1120140"/>
                  </a:lnTo>
                  <a:lnTo>
                    <a:pt x="445770" y="1055370"/>
                  </a:lnTo>
                  <a:lnTo>
                    <a:pt x="445770" y="1052830"/>
                  </a:lnTo>
                  <a:lnTo>
                    <a:pt x="462280" y="986790"/>
                  </a:lnTo>
                  <a:lnTo>
                    <a:pt x="463550" y="985520"/>
                  </a:lnTo>
                  <a:lnTo>
                    <a:pt x="476250" y="916940"/>
                  </a:lnTo>
                  <a:lnTo>
                    <a:pt x="476250" y="914400"/>
                  </a:lnTo>
                  <a:lnTo>
                    <a:pt x="483870" y="845820"/>
                  </a:lnTo>
                  <a:lnTo>
                    <a:pt x="458470" y="843280"/>
                  </a:lnTo>
                  <a:lnTo>
                    <a:pt x="483870" y="843280"/>
                  </a:lnTo>
                  <a:lnTo>
                    <a:pt x="486410" y="773430"/>
                  </a:lnTo>
                  <a:lnTo>
                    <a:pt x="488899" y="704850"/>
                  </a:lnTo>
                  <a:lnTo>
                    <a:pt x="496430" y="637514"/>
                  </a:lnTo>
                  <a:lnTo>
                    <a:pt x="496570" y="637540"/>
                  </a:lnTo>
                  <a:lnTo>
                    <a:pt x="509270" y="568960"/>
                  </a:lnTo>
                  <a:lnTo>
                    <a:pt x="508635" y="568871"/>
                  </a:lnTo>
                  <a:lnTo>
                    <a:pt x="524217" y="505371"/>
                  </a:lnTo>
                  <a:lnTo>
                    <a:pt x="524510" y="505460"/>
                  </a:lnTo>
                  <a:lnTo>
                    <a:pt x="546100" y="441960"/>
                  </a:lnTo>
                  <a:lnTo>
                    <a:pt x="545439" y="441731"/>
                  </a:lnTo>
                  <a:lnTo>
                    <a:pt x="570230" y="381000"/>
                  </a:lnTo>
                  <a:lnTo>
                    <a:pt x="569658" y="380796"/>
                  </a:lnTo>
                  <a:lnTo>
                    <a:pt x="596900" y="323850"/>
                  </a:lnTo>
                  <a:lnTo>
                    <a:pt x="596480" y="323672"/>
                  </a:lnTo>
                  <a:lnTo>
                    <a:pt x="627380" y="271780"/>
                  </a:lnTo>
                  <a:lnTo>
                    <a:pt x="627049" y="271602"/>
                  </a:lnTo>
                  <a:lnTo>
                    <a:pt x="658571" y="223113"/>
                  </a:lnTo>
                  <a:lnTo>
                    <a:pt x="659130" y="223520"/>
                  </a:lnTo>
                  <a:lnTo>
                    <a:pt x="694690" y="179070"/>
                  </a:lnTo>
                  <a:lnTo>
                    <a:pt x="731520" y="140970"/>
                  </a:lnTo>
                  <a:lnTo>
                    <a:pt x="730999" y="140500"/>
                  </a:lnTo>
                  <a:lnTo>
                    <a:pt x="766470" y="109588"/>
                  </a:lnTo>
                  <a:lnTo>
                    <a:pt x="767080" y="110502"/>
                  </a:lnTo>
                  <a:lnTo>
                    <a:pt x="804240" y="84937"/>
                  </a:lnTo>
                  <a:lnTo>
                    <a:pt x="847090" y="64770"/>
                  </a:lnTo>
                  <a:lnTo>
                    <a:pt x="863409" y="58940"/>
                  </a:lnTo>
                  <a:lnTo>
                    <a:pt x="863600" y="59690"/>
                  </a:lnTo>
                  <a:lnTo>
                    <a:pt x="882523" y="53784"/>
                  </a:lnTo>
                  <a:lnTo>
                    <a:pt x="882650" y="54610"/>
                  </a:lnTo>
                  <a:lnTo>
                    <a:pt x="902957" y="50800"/>
                  </a:lnTo>
                  <a:lnTo>
                    <a:pt x="923290" y="49530"/>
                  </a:lnTo>
                  <a:close/>
                </a:path>
              </a:pathLst>
            </a:custGeom>
            <a:solidFill>
              <a:srgbClr val="FF00FF"/>
            </a:solidFill>
          </p:spPr>
          <p:txBody>
            <a:bodyPr wrap="square" lIns="0" tIns="0" rIns="0" bIns="0" rtlCol="0"/>
            <a:lstStyle/>
            <a:p>
              <a:endParaRPr sz="1270"/>
            </a:p>
          </p:txBody>
        </p:sp>
        <p:sp>
          <p:nvSpPr>
            <p:cNvPr id="35" name="object 35"/>
            <p:cNvSpPr/>
            <p:nvPr/>
          </p:nvSpPr>
          <p:spPr>
            <a:xfrm>
              <a:off x="6276340" y="5066029"/>
              <a:ext cx="746760" cy="749300"/>
            </a:xfrm>
            <a:prstGeom prst="rect">
              <a:avLst/>
            </a:prstGeom>
            <a:blipFill>
              <a:blip r:embed="rId2" cstate="print"/>
              <a:stretch>
                <a:fillRect/>
              </a:stretch>
            </a:blipFill>
          </p:spPr>
          <p:txBody>
            <a:bodyPr wrap="square" lIns="0" tIns="0" rIns="0" bIns="0" rtlCol="0"/>
            <a:lstStyle/>
            <a:p>
              <a:endParaRPr sz="1270"/>
            </a:p>
          </p:txBody>
        </p:sp>
      </p:grpSp>
      <p:sp>
        <p:nvSpPr>
          <p:cNvPr id="36" name="object 36"/>
          <p:cNvSpPr txBox="1"/>
          <p:nvPr/>
        </p:nvSpPr>
        <p:spPr>
          <a:xfrm>
            <a:off x="6641509" y="4871509"/>
            <a:ext cx="829161" cy="180906"/>
          </a:xfrm>
          <a:prstGeom prst="rect">
            <a:avLst/>
          </a:prstGeom>
        </p:spPr>
        <p:txBody>
          <a:bodyPr vert="horz" wrap="square" lIns="0" tIns="11516" rIns="0" bIns="0" rtlCol="0">
            <a:spAutoFit/>
          </a:bodyPr>
          <a:lstStyle/>
          <a:p>
            <a:pPr marL="11516">
              <a:spcBef>
                <a:spcPts val="91"/>
              </a:spcBef>
            </a:pPr>
            <a:r>
              <a:rPr lang="en-IN" sz="1100" dirty="0" smtClean="0"/>
              <a:t>= </a:t>
            </a:r>
            <a:r>
              <a:rPr sz="1100" dirty="0" smtClean="0"/>
              <a:t>30</a:t>
            </a:r>
            <a:r>
              <a:rPr sz="1100" spc="-59" dirty="0" smtClean="0"/>
              <a:t> </a:t>
            </a:r>
            <a:r>
              <a:rPr sz="1100" dirty="0"/>
              <a:t>points</a:t>
            </a:r>
          </a:p>
        </p:txBody>
      </p:sp>
      <p:sp>
        <p:nvSpPr>
          <p:cNvPr id="37" name="object 37"/>
          <p:cNvSpPr txBox="1"/>
          <p:nvPr/>
        </p:nvSpPr>
        <p:spPr>
          <a:xfrm>
            <a:off x="6696771" y="1714213"/>
            <a:ext cx="144530" cy="262787"/>
          </a:xfrm>
          <a:prstGeom prst="rect">
            <a:avLst/>
          </a:prstGeom>
        </p:spPr>
        <p:txBody>
          <a:bodyPr vert="horz" wrap="square" lIns="0" tIns="11516" rIns="0" bIns="0" rtlCol="0">
            <a:spAutoFit/>
          </a:bodyPr>
          <a:lstStyle/>
          <a:p>
            <a:pPr marL="11516">
              <a:spcBef>
                <a:spcPts val="91"/>
              </a:spcBef>
            </a:pPr>
            <a:r>
              <a:rPr sz="1632" dirty="0"/>
              <a:t>=</a:t>
            </a:r>
            <a:endParaRPr sz="1632"/>
          </a:p>
        </p:txBody>
      </p:sp>
      <p:sp>
        <p:nvSpPr>
          <p:cNvPr id="38" name="object 38"/>
          <p:cNvSpPr>
            <a:spLocks noChangeAspect="1"/>
          </p:cNvSpPr>
          <p:nvPr/>
        </p:nvSpPr>
        <p:spPr>
          <a:xfrm>
            <a:off x="5371174" y="1400494"/>
            <a:ext cx="1145648" cy="1138376"/>
          </a:xfrm>
          <a:prstGeom prst="rect">
            <a:avLst/>
          </a:prstGeom>
          <a:blipFill>
            <a:blip r:embed="rId3" cstate="print"/>
            <a:stretch>
              <a:fillRect/>
            </a:stretch>
          </a:blipFill>
        </p:spPr>
        <p:txBody>
          <a:bodyPr wrap="square" lIns="0" tIns="0" rIns="0" bIns="0" rtlCol="0"/>
          <a:lstStyle/>
          <a:p>
            <a:endParaRPr sz="1270"/>
          </a:p>
        </p:txBody>
      </p:sp>
      <p:sp>
        <p:nvSpPr>
          <p:cNvPr id="39" name="object 39"/>
          <p:cNvSpPr/>
          <p:nvPr/>
        </p:nvSpPr>
        <p:spPr>
          <a:xfrm>
            <a:off x="5691392" y="3062780"/>
            <a:ext cx="598851" cy="601154"/>
          </a:xfrm>
          <a:prstGeom prst="rect">
            <a:avLst/>
          </a:prstGeom>
          <a:blipFill>
            <a:blip r:embed="rId3"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6839574" cy="871904"/>
          </a:xfrm>
          <a:prstGeom prst="rect">
            <a:avLst/>
          </a:prstGeom>
        </p:spPr>
        <p:txBody>
          <a:bodyPr vert="horz" wrap="square" lIns="0" tIns="50672" rIns="0" bIns="0" rtlCol="0">
            <a:spAutoFit/>
          </a:bodyPr>
          <a:lstStyle/>
          <a:p>
            <a:pPr marL="11516" marR="4607">
              <a:lnSpc>
                <a:spcPts val="3237"/>
              </a:lnSpc>
              <a:spcBef>
                <a:spcPts val="399"/>
              </a:spcBef>
            </a:pPr>
            <a:r>
              <a:rPr sz="2902" spc="-5" dirty="0">
                <a:solidFill>
                  <a:srgbClr val="00007F"/>
                </a:solidFill>
              </a:rPr>
              <a:t>What values should the </a:t>
            </a:r>
            <a:r>
              <a:rPr sz="2902" spc="-9" dirty="0">
                <a:solidFill>
                  <a:srgbClr val="00007F"/>
                </a:solidFill>
              </a:rPr>
              <a:t>target </a:t>
            </a:r>
            <a:r>
              <a:rPr sz="2902" spc="-5" dirty="0">
                <a:solidFill>
                  <a:srgbClr val="00007F"/>
                </a:solidFill>
              </a:rPr>
              <a:t>function, </a:t>
            </a:r>
            <a:r>
              <a:rPr sz="2902" i="1" dirty="0">
                <a:solidFill>
                  <a:srgbClr val="00007F"/>
                </a:solidFill>
              </a:rPr>
              <a:t>V</a:t>
            </a:r>
            <a:r>
              <a:rPr sz="2902" dirty="0">
                <a:solidFill>
                  <a:srgbClr val="00007F"/>
                </a:solidFill>
              </a:rPr>
              <a:t>,  </a:t>
            </a:r>
            <a:r>
              <a:rPr sz="2902" spc="-9" dirty="0">
                <a:solidFill>
                  <a:srgbClr val="00007F"/>
                </a:solidFill>
              </a:rPr>
              <a:t>produce?</a:t>
            </a:r>
            <a:endParaRPr sz="2902"/>
          </a:p>
        </p:txBody>
      </p:sp>
      <p:sp>
        <p:nvSpPr>
          <p:cNvPr id="5" name="object 5"/>
          <p:cNvSpPr/>
          <p:nvPr/>
        </p:nvSpPr>
        <p:spPr>
          <a:xfrm>
            <a:off x="1727456" y="3103087"/>
            <a:ext cx="5552043" cy="1143576"/>
          </a:xfrm>
          <a:prstGeom prst="rect">
            <a:avLst/>
          </a:prstGeom>
          <a:blipFill>
            <a:blip r:embed="rId2" cstate="print"/>
            <a:stretch>
              <a:fillRect/>
            </a:stretch>
          </a:blipFill>
        </p:spPr>
        <p:txBody>
          <a:bodyPr wrap="square" lIns="0" tIns="0" rIns="0" bIns="0" rtlCol="0"/>
          <a:lstStyle/>
          <a:p>
            <a:endParaRPr sz="1270"/>
          </a:p>
        </p:txBody>
      </p:sp>
      <p:sp>
        <p:nvSpPr>
          <p:cNvPr id="6" name="object 6"/>
          <p:cNvSpPr txBox="1"/>
          <p:nvPr/>
        </p:nvSpPr>
        <p:spPr>
          <a:xfrm>
            <a:off x="885610" y="4950313"/>
            <a:ext cx="7168366" cy="402376"/>
          </a:xfrm>
          <a:prstGeom prst="rect">
            <a:avLst/>
          </a:prstGeom>
        </p:spPr>
        <p:txBody>
          <a:bodyPr vert="horz" wrap="square" lIns="0" tIns="11516" rIns="0" bIns="0" rtlCol="0">
            <a:spAutoFit/>
          </a:bodyPr>
          <a:lstStyle/>
          <a:p>
            <a:pPr marL="11516">
              <a:spcBef>
                <a:spcPts val="91"/>
              </a:spcBef>
            </a:pPr>
            <a:r>
              <a:rPr sz="2539" dirty="0"/>
              <a:t>…but </a:t>
            </a:r>
            <a:r>
              <a:rPr sz="2539" spc="-5" dirty="0"/>
              <a:t>what </a:t>
            </a:r>
            <a:r>
              <a:rPr sz="2539" dirty="0"/>
              <a:t>about boards </a:t>
            </a:r>
            <a:r>
              <a:rPr sz="2539" spc="-5" dirty="0"/>
              <a:t>in the middle </a:t>
            </a:r>
            <a:r>
              <a:rPr sz="2539" dirty="0"/>
              <a:t>of a</a:t>
            </a:r>
            <a:r>
              <a:rPr sz="2539" spc="23" dirty="0"/>
              <a:t> </a:t>
            </a:r>
            <a:r>
              <a:rPr sz="2539" spc="-5" dirty="0"/>
              <a:t>game?</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p:nvPr/>
        </p:nvSpPr>
        <p:spPr>
          <a:xfrm>
            <a:off x="1795402" y="1634749"/>
            <a:ext cx="5549740" cy="678313"/>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1305957" y="3692724"/>
            <a:ext cx="1082539" cy="1082539"/>
          </a:xfrm>
          <a:prstGeom prst="rect">
            <a:avLst/>
          </a:prstGeom>
          <a:blipFill>
            <a:blip r:embed="rId3" cstate="print"/>
            <a:stretch>
              <a:fillRect/>
            </a:stretch>
          </a:blipFill>
        </p:spPr>
        <p:txBody>
          <a:bodyPr wrap="square" lIns="0" tIns="0" rIns="0" bIns="0" rtlCol="0"/>
          <a:lstStyle/>
          <a:p>
            <a:endParaRPr sz="1270"/>
          </a:p>
        </p:txBody>
      </p:sp>
      <p:sp>
        <p:nvSpPr>
          <p:cNvPr id="5" name="object 5"/>
          <p:cNvSpPr/>
          <p:nvPr/>
        </p:nvSpPr>
        <p:spPr>
          <a:xfrm>
            <a:off x="3525162" y="4081978"/>
            <a:ext cx="1174670" cy="1174670"/>
          </a:xfrm>
          <a:prstGeom prst="rect">
            <a:avLst/>
          </a:prstGeom>
          <a:blipFill>
            <a:blip r:embed="rId4" cstate="print"/>
            <a:stretch>
              <a:fillRect/>
            </a:stretch>
          </a:blipFill>
        </p:spPr>
        <p:txBody>
          <a:bodyPr wrap="square" lIns="0" tIns="0" rIns="0" bIns="0" rtlCol="0"/>
          <a:lstStyle/>
          <a:p>
            <a:endParaRPr sz="1270"/>
          </a:p>
        </p:txBody>
      </p:sp>
      <p:sp>
        <p:nvSpPr>
          <p:cNvPr id="6" name="object 6"/>
          <p:cNvSpPr/>
          <p:nvPr/>
        </p:nvSpPr>
        <p:spPr>
          <a:xfrm>
            <a:off x="6921340" y="3300016"/>
            <a:ext cx="1238010" cy="1216129"/>
          </a:xfrm>
          <a:prstGeom prst="rect">
            <a:avLst/>
          </a:prstGeom>
          <a:blipFill>
            <a:blip r:embed="rId5" cstate="print"/>
            <a:stretch>
              <a:fillRect/>
            </a:stretch>
          </a:blipFill>
        </p:spPr>
        <p:txBody>
          <a:bodyPr wrap="square" lIns="0" tIns="0" rIns="0" bIns="0" rtlCol="0"/>
          <a:lstStyle/>
          <a:p>
            <a:endParaRPr sz="1270"/>
          </a:p>
        </p:txBody>
      </p:sp>
      <p:sp>
        <p:nvSpPr>
          <p:cNvPr id="7" name="object 7"/>
          <p:cNvSpPr txBox="1"/>
          <p:nvPr/>
        </p:nvSpPr>
        <p:spPr>
          <a:xfrm>
            <a:off x="1636477" y="3115754"/>
            <a:ext cx="138772" cy="262787"/>
          </a:xfrm>
          <a:prstGeom prst="rect">
            <a:avLst/>
          </a:prstGeom>
        </p:spPr>
        <p:txBody>
          <a:bodyPr vert="horz" wrap="square" lIns="0" tIns="11516" rIns="0" bIns="0" rtlCol="0">
            <a:spAutoFit/>
          </a:bodyPr>
          <a:lstStyle/>
          <a:p>
            <a:pPr marL="11516">
              <a:spcBef>
                <a:spcPts val="91"/>
              </a:spcBef>
            </a:pPr>
            <a:r>
              <a:rPr sz="1632" dirty="0"/>
              <a:t>b</a:t>
            </a:r>
            <a:endParaRPr sz="1632"/>
          </a:p>
        </p:txBody>
      </p:sp>
      <p:sp>
        <p:nvSpPr>
          <p:cNvPr id="8" name="object 8"/>
          <p:cNvSpPr txBox="1"/>
          <p:nvPr/>
        </p:nvSpPr>
        <p:spPr>
          <a:xfrm>
            <a:off x="7447638" y="2792145"/>
            <a:ext cx="241844" cy="262787"/>
          </a:xfrm>
          <a:prstGeom prst="rect">
            <a:avLst/>
          </a:prstGeom>
        </p:spPr>
        <p:txBody>
          <a:bodyPr vert="horz" wrap="square" lIns="0" tIns="11516" rIns="0" bIns="0" rtlCol="0">
            <a:spAutoFit/>
          </a:bodyPr>
          <a:lstStyle/>
          <a:p>
            <a:pPr marL="11516">
              <a:spcBef>
                <a:spcPts val="91"/>
              </a:spcBef>
            </a:pPr>
            <a:r>
              <a:rPr sz="1632" dirty="0"/>
              <a:t>b</a:t>
            </a:r>
            <a:r>
              <a:rPr sz="1632" spc="-82" dirty="0"/>
              <a:t> </a:t>
            </a:r>
            <a:r>
              <a:rPr sz="1632" dirty="0"/>
              <a:t>‘</a:t>
            </a:r>
            <a:endParaRPr sz="1632"/>
          </a:p>
        </p:txBody>
      </p:sp>
      <p:sp>
        <p:nvSpPr>
          <p:cNvPr id="9" name="object 9"/>
          <p:cNvSpPr/>
          <p:nvPr/>
        </p:nvSpPr>
        <p:spPr>
          <a:xfrm>
            <a:off x="2476020" y="3093873"/>
            <a:ext cx="917855" cy="2425348"/>
          </a:xfrm>
          <a:custGeom>
            <a:avLst/>
            <a:gdLst/>
            <a:ahLst/>
            <a:cxnLst/>
            <a:rect l="l" t="t" r="r" b="b"/>
            <a:pathLst>
              <a:path w="1012189" h="2674620">
                <a:moveTo>
                  <a:pt x="1012190" y="1737360"/>
                </a:moveTo>
                <a:lnTo>
                  <a:pt x="957580" y="1673860"/>
                </a:lnTo>
                <a:lnTo>
                  <a:pt x="944956" y="1703489"/>
                </a:lnTo>
                <a:lnTo>
                  <a:pt x="16256" y="1306004"/>
                </a:lnTo>
                <a:lnTo>
                  <a:pt x="761631" y="66624"/>
                </a:lnTo>
                <a:lnTo>
                  <a:pt x="789940" y="83820"/>
                </a:lnTo>
                <a:lnTo>
                  <a:pt x="796290" y="0"/>
                </a:lnTo>
                <a:lnTo>
                  <a:pt x="725170" y="44450"/>
                </a:lnTo>
                <a:lnTo>
                  <a:pt x="753808" y="61874"/>
                </a:lnTo>
                <a:lnTo>
                  <a:pt x="7772" y="1302372"/>
                </a:lnTo>
                <a:lnTo>
                  <a:pt x="6350" y="1301750"/>
                </a:lnTo>
                <a:lnTo>
                  <a:pt x="4445" y="1306195"/>
                </a:lnTo>
                <a:lnTo>
                  <a:pt x="0" y="1308100"/>
                </a:lnTo>
                <a:lnTo>
                  <a:pt x="1485" y="1312811"/>
                </a:lnTo>
                <a:lnTo>
                  <a:pt x="1270" y="1313180"/>
                </a:lnTo>
                <a:lnTo>
                  <a:pt x="1689" y="1313472"/>
                </a:lnTo>
                <a:lnTo>
                  <a:pt x="410591" y="2603919"/>
                </a:lnTo>
                <a:lnTo>
                  <a:pt x="379730" y="2613660"/>
                </a:lnTo>
                <a:lnTo>
                  <a:pt x="438150" y="2674620"/>
                </a:lnTo>
                <a:lnTo>
                  <a:pt x="452120" y="2590800"/>
                </a:lnTo>
                <a:lnTo>
                  <a:pt x="419760" y="2601023"/>
                </a:lnTo>
                <a:lnTo>
                  <a:pt x="12204" y="1314792"/>
                </a:lnTo>
                <a:lnTo>
                  <a:pt x="941171" y="1712379"/>
                </a:lnTo>
                <a:lnTo>
                  <a:pt x="928370" y="1742440"/>
                </a:lnTo>
                <a:lnTo>
                  <a:pt x="1012190" y="1737360"/>
                </a:lnTo>
                <a:close/>
              </a:path>
            </a:pathLst>
          </a:custGeom>
          <a:solidFill>
            <a:srgbClr val="000000"/>
          </a:solidFill>
        </p:spPr>
        <p:txBody>
          <a:bodyPr wrap="square" lIns="0" tIns="0" rIns="0" bIns="0" rtlCol="0"/>
          <a:lstStyle/>
          <a:p>
            <a:endParaRPr sz="1270"/>
          </a:p>
        </p:txBody>
      </p:sp>
      <p:sp>
        <p:nvSpPr>
          <p:cNvPr id="10" name="object 10"/>
          <p:cNvSpPr/>
          <p:nvPr/>
        </p:nvSpPr>
        <p:spPr>
          <a:xfrm>
            <a:off x="4827664" y="3878138"/>
            <a:ext cx="656433" cy="1445305"/>
          </a:xfrm>
          <a:custGeom>
            <a:avLst/>
            <a:gdLst/>
            <a:ahLst/>
            <a:cxnLst/>
            <a:rect l="l" t="t" r="r" b="b"/>
            <a:pathLst>
              <a:path w="723900" h="1593850">
                <a:moveTo>
                  <a:pt x="723900" y="718820"/>
                </a:moveTo>
                <a:lnTo>
                  <a:pt x="645160" y="690880"/>
                </a:lnTo>
                <a:lnTo>
                  <a:pt x="649008" y="723315"/>
                </a:lnTo>
                <a:lnTo>
                  <a:pt x="12344" y="805205"/>
                </a:lnTo>
                <a:lnTo>
                  <a:pt x="472020" y="66255"/>
                </a:lnTo>
                <a:lnTo>
                  <a:pt x="500380" y="83820"/>
                </a:lnTo>
                <a:lnTo>
                  <a:pt x="508000" y="0"/>
                </a:lnTo>
                <a:lnTo>
                  <a:pt x="436880" y="44450"/>
                </a:lnTo>
                <a:lnTo>
                  <a:pt x="464248" y="61429"/>
                </a:lnTo>
                <a:lnTo>
                  <a:pt x="3276" y="802449"/>
                </a:lnTo>
                <a:lnTo>
                  <a:pt x="0" y="805180"/>
                </a:lnTo>
                <a:lnTo>
                  <a:pt x="850" y="806361"/>
                </a:lnTo>
                <a:lnTo>
                  <a:pt x="0" y="807720"/>
                </a:lnTo>
                <a:lnTo>
                  <a:pt x="3581" y="810107"/>
                </a:lnTo>
                <a:lnTo>
                  <a:pt x="5080" y="815340"/>
                </a:lnTo>
                <a:lnTo>
                  <a:pt x="7200" y="815073"/>
                </a:lnTo>
                <a:lnTo>
                  <a:pt x="531698" y="1535353"/>
                </a:lnTo>
                <a:lnTo>
                  <a:pt x="505460" y="1554480"/>
                </a:lnTo>
                <a:lnTo>
                  <a:pt x="580390" y="1593850"/>
                </a:lnTo>
                <a:lnTo>
                  <a:pt x="566420" y="1510030"/>
                </a:lnTo>
                <a:lnTo>
                  <a:pt x="539699" y="1529511"/>
                </a:lnTo>
                <a:lnTo>
                  <a:pt x="18402" y="813650"/>
                </a:lnTo>
                <a:lnTo>
                  <a:pt x="650201" y="733463"/>
                </a:lnTo>
                <a:lnTo>
                  <a:pt x="654050" y="765810"/>
                </a:lnTo>
                <a:lnTo>
                  <a:pt x="723900" y="718820"/>
                </a:lnTo>
                <a:close/>
              </a:path>
            </a:pathLst>
          </a:custGeom>
          <a:solidFill>
            <a:srgbClr val="000000"/>
          </a:solidFill>
        </p:spPr>
        <p:txBody>
          <a:bodyPr wrap="square" lIns="0" tIns="0" rIns="0" bIns="0" rtlCol="0"/>
          <a:lstStyle/>
          <a:p>
            <a:endParaRPr sz="1270"/>
          </a:p>
        </p:txBody>
      </p:sp>
      <p:sp>
        <p:nvSpPr>
          <p:cNvPr id="11" name="object 11"/>
          <p:cNvSpPr txBox="1"/>
          <p:nvPr/>
        </p:nvSpPr>
        <p:spPr>
          <a:xfrm>
            <a:off x="3316716" y="2855485"/>
            <a:ext cx="288485" cy="262787"/>
          </a:xfrm>
          <a:prstGeom prst="rect">
            <a:avLst/>
          </a:prstGeom>
        </p:spPr>
        <p:txBody>
          <a:bodyPr vert="horz" wrap="square" lIns="0" tIns="11516" rIns="0" bIns="0" rtlCol="0">
            <a:spAutoFit/>
          </a:bodyPr>
          <a:lstStyle/>
          <a:p>
            <a:pPr marL="11516">
              <a:spcBef>
                <a:spcPts val="91"/>
              </a:spcBef>
            </a:pPr>
            <a:r>
              <a:rPr sz="1632" dirty="0"/>
              <a:t>….</a:t>
            </a:r>
            <a:endParaRPr sz="1632"/>
          </a:p>
        </p:txBody>
      </p:sp>
      <p:sp>
        <p:nvSpPr>
          <p:cNvPr id="12" name="object 12"/>
          <p:cNvSpPr/>
          <p:nvPr/>
        </p:nvSpPr>
        <p:spPr>
          <a:xfrm>
            <a:off x="6331702" y="3942629"/>
            <a:ext cx="458351" cy="283303"/>
          </a:xfrm>
          <a:custGeom>
            <a:avLst/>
            <a:gdLst/>
            <a:ahLst/>
            <a:cxnLst/>
            <a:rect l="l" t="t" r="r" b="b"/>
            <a:pathLst>
              <a:path w="505459" h="312420">
                <a:moveTo>
                  <a:pt x="505460" y="0"/>
                </a:moveTo>
                <a:lnTo>
                  <a:pt x="421640" y="7620"/>
                </a:lnTo>
                <a:lnTo>
                  <a:pt x="438899" y="36042"/>
                </a:lnTo>
                <a:lnTo>
                  <a:pt x="0" y="304800"/>
                </a:lnTo>
                <a:lnTo>
                  <a:pt x="5080" y="312420"/>
                </a:lnTo>
                <a:lnTo>
                  <a:pt x="443661" y="43853"/>
                </a:lnTo>
                <a:lnTo>
                  <a:pt x="461010" y="72390"/>
                </a:lnTo>
                <a:lnTo>
                  <a:pt x="505460" y="0"/>
                </a:lnTo>
                <a:close/>
              </a:path>
            </a:pathLst>
          </a:custGeom>
          <a:solidFill>
            <a:srgbClr val="000000"/>
          </a:solidFill>
        </p:spPr>
        <p:txBody>
          <a:bodyPr wrap="square" lIns="0" tIns="0" rIns="0" bIns="0" rtlCol="0"/>
          <a:lstStyle/>
          <a:p>
            <a:endParaRPr sz="1270"/>
          </a:p>
        </p:txBody>
      </p:sp>
      <p:sp>
        <p:nvSpPr>
          <p:cNvPr id="13" name="object 13"/>
          <p:cNvSpPr txBox="1"/>
          <p:nvPr/>
        </p:nvSpPr>
        <p:spPr>
          <a:xfrm>
            <a:off x="2924006" y="3508463"/>
            <a:ext cx="5059143" cy="2279622"/>
          </a:xfrm>
          <a:prstGeom prst="rect">
            <a:avLst/>
          </a:prstGeom>
        </p:spPr>
        <p:txBody>
          <a:bodyPr vert="horz" wrap="square" lIns="0" tIns="11516" rIns="0" bIns="0" rtlCol="0">
            <a:spAutoFit/>
          </a:bodyPr>
          <a:lstStyle/>
          <a:p>
            <a:pPr marL="540117">
              <a:spcBef>
                <a:spcPts val="91"/>
              </a:spcBef>
            </a:pPr>
            <a:r>
              <a:rPr sz="1632" spc="-5" dirty="0"/>
              <a:t>successor( </a:t>
            </a:r>
            <a:r>
              <a:rPr sz="1632" dirty="0"/>
              <a:t>b</a:t>
            </a:r>
            <a:r>
              <a:rPr sz="1632" spc="-5" dirty="0"/>
              <a:t> </a:t>
            </a:r>
            <a:r>
              <a:rPr sz="1632" dirty="0"/>
              <a:t>)</a:t>
            </a:r>
            <a:endParaRPr sz="1632"/>
          </a:p>
          <a:p>
            <a:endParaRPr sz="1814"/>
          </a:p>
          <a:p>
            <a:pPr>
              <a:spcBef>
                <a:spcPts val="23"/>
              </a:spcBef>
            </a:pPr>
            <a:endParaRPr sz="2267"/>
          </a:p>
          <a:p>
            <a:pPr marL="975436" algn="ctr"/>
            <a:r>
              <a:rPr sz="1632" dirty="0"/>
              <a:t>….</a:t>
            </a:r>
            <a:endParaRPr sz="1632"/>
          </a:p>
          <a:p>
            <a:pPr marL="4131494" algn="ctr">
              <a:spcBef>
                <a:spcPts val="617"/>
              </a:spcBef>
            </a:pPr>
            <a:r>
              <a:rPr sz="1632" dirty="0">
                <a:solidFill>
                  <a:srgbClr val="CC0066"/>
                </a:solidFill>
              </a:rPr>
              <a:t>V(b</a:t>
            </a:r>
            <a:r>
              <a:rPr sz="1632" spc="-9" dirty="0">
                <a:solidFill>
                  <a:srgbClr val="CC0066"/>
                </a:solidFill>
              </a:rPr>
              <a:t>’</a:t>
            </a:r>
            <a:r>
              <a:rPr sz="1632" dirty="0">
                <a:solidFill>
                  <a:srgbClr val="CC0066"/>
                </a:solidFill>
              </a:rPr>
              <a:t>)</a:t>
            </a:r>
            <a:r>
              <a:rPr sz="1632" spc="9" dirty="0">
                <a:solidFill>
                  <a:srgbClr val="CC0066"/>
                </a:solidFill>
              </a:rPr>
              <a:t>=</a:t>
            </a:r>
            <a:r>
              <a:rPr sz="1632" spc="-5" dirty="0">
                <a:solidFill>
                  <a:srgbClr val="CC0066"/>
                </a:solidFill>
              </a:rPr>
              <a:t>1</a:t>
            </a:r>
            <a:r>
              <a:rPr sz="1632" spc="-14" dirty="0">
                <a:solidFill>
                  <a:srgbClr val="CC0066"/>
                </a:solidFill>
              </a:rPr>
              <a:t>0</a:t>
            </a:r>
            <a:r>
              <a:rPr sz="1632" dirty="0">
                <a:solidFill>
                  <a:srgbClr val="CC0066"/>
                </a:solidFill>
              </a:rPr>
              <a:t>0</a:t>
            </a:r>
            <a:endParaRPr sz="1632"/>
          </a:p>
          <a:p>
            <a:endParaRPr sz="1814"/>
          </a:p>
          <a:p>
            <a:endParaRPr sz="1814"/>
          </a:p>
          <a:p>
            <a:pPr marL="11516"/>
            <a:r>
              <a:rPr sz="1632" dirty="0"/>
              <a:t>….</a:t>
            </a:r>
            <a:endParaRPr sz="1632"/>
          </a:p>
        </p:txBody>
      </p:sp>
      <p:sp>
        <p:nvSpPr>
          <p:cNvPr id="14" name="object 14"/>
          <p:cNvSpPr txBox="1"/>
          <p:nvPr/>
        </p:nvSpPr>
        <p:spPr>
          <a:xfrm>
            <a:off x="885609" y="5881988"/>
            <a:ext cx="3810192" cy="402376"/>
          </a:xfrm>
          <a:prstGeom prst="rect">
            <a:avLst/>
          </a:prstGeom>
        </p:spPr>
        <p:txBody>
          <a:bodyPr vert="horz" wrap="square" lIns="0" tIns="11516" rIns="0" bIns="0" rtlCol="0">
            <a:spAutoFit/>
          </a:bodyPr>
          <a:lstStyle/>
          <a:p>
            <a:pPr marL="11516">
              <a:spcBef>
                <a:spcPts val="91"/>
              </a:spcBef>
            </a:pPr>
            <a:r>
              <a:rPr sz="2539" spc="-5" dirty="0">
                <a:solidFill>
                  <a:srgbClr val="FF0000"/>
                </a:solidFill>
              </a:rPr>
              <a:t>Not efficiently</a:t>
            </a:r>
            <a:r>
              <a:rPr sz="2539" spc="18" dirty="0">
                <a:solidFill>
                  <a:srgbClr val="FF0000"/>
                </a:solidFill>
              </a:rPr>
              <a:t> </a:t>
            </a:r>
            <a:r>
              <a:rPr sz="2539" spc="-5" dirty="0">
                <a:solidFill>
                  <a:srgbClr val="FF0000"/>
                </a:solidFill>
              </a:rPr>
              <a:t>computable!</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6378" y="565125"/>
            <a:ext cx="6566060" cy="516895"/>
          </a:xfrm>
          <a:prstGeom prst="rect">
            <a:avLst/>
          </a:prstGeom>
        </p:spPr>
        <p:txBody>
          <a:bodyPr vert="horz" wrap="square" lIns="0" tIns="11516" rIns="0" bIns="0" rtlCol="0">
            <a:spAutoFit/>
          </a:bodyPr>
          <a:lstStyle/>
          <a:p>
            <a:pPr marL="11516">
              <a:spcBef>
                <a:spcPts val="91"/>
              </a:spcBef>
              <a:tabLst>
                <a:tab pos="2492716" algn="l"/>
              </a:tabLst>
            </a:pPr>
            <a:r>
              <a:rPr dirty="0"/>
              <a:t>2)</a:t>
            </a:r>
            <a:r>
              <a:rPr spc="14" dirty="0"/>
              <a:t> </a:t>
            </a:r>
            <a:r>
              <a:rPr spc="-5" dirty="0" smtClean="0"/>
              <a:t>Choose</a:t>
            </a:r>
            <a:r>
              <a:rPr lang="en-IN" spc="-5" dirty="0" smtClean="0"/>
              <a:t> </a:t>
            </a:r>
            <a:r>
              <a:rPr spc="-5" dirty="0" smtClean="0"/>
              <a:t>the </a:t>
            </a:r>
            <a:r>
              <a:rPr spc="-5" dirty="0"/>
              <a:t>target</a:t>
            </a:r>
            <a:r>
              <a:rPr spc="-54" dirty="0"/>
              <a:t> </a:t>
            </a:r>
            <a:r>
              <a:rPr dirty="0"/>
              <a:t>function</a:t>
            </a:r>
          </a:p>
        </p:txBody>
      </p:sp>
      <p:sp>
        <p:nvSpPr>
          <p:cNvPr id="3" name="object 3"/>
          <p:cNvSpPr txBox="1"/>
          <p:nvPr/>
        </p:nvSpPr>
        <p:spPr>
          <a:xfrm>
            <a:off x="641462" y="1625535"/>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648568"/>
            <a:ext cx="7414240" cy="2051652"/>
          </a:xfrm>
          <a:prstGeom prst="rect">
            <a:avLst/>
          </a:prstGeom>
        </p:spPr>
        <p:txBody>
          <a:bodyPr vert="horz" wrap="square" lIns="0" tIns="143955" rIns="0" bIns="0" rtlCol="0">
            <a:spAutoFit/>
          </a:bodyPr>
          <a:lstStyle/>
          <a:p>
            <a:pPr marL="11516">
              <a:spcBef>
                <a:spcPts val="1134"/>
              </a:spcBef>
            </a:pPr>
            <a:r>
              <a:rPr sz="2902" i="1" dirty="0">
                <a:solidFill>
                  <a:srgbClr val="00007F"/>
                </a:solidFill>
              </a:rPr>
              <a:t>V </a:t>
            </a:r>
            <a:r>
              <a:rPr sz="2902" spc="-5" dirty="0">
                <a:solidFill>
                  <a:srgbClr val="00007F"/>
                </a:solidFill>
              </a:rPr>
              <a:t>is too hard </a:t>
            </a:r>
            <a:r>
              <a:rPr sz="2902" dirty="0">
                <a:solidFill>
                  <a:srgbClr val="00007F"/>
                </a:solidFill>
              </a:rPr>
              <a:t>to</a:t>
            </a:r>
            <a:r>
              <a:rPr sz="2902" spc="-18" dirty="0">
                <a:solidFill>
                  <a:srgbClr val="00007F"/>
                </a:solidFill>
              </a:rPr>
              <a:t> </a:t>
            </a:r>
            <a:r>
              <a:rPr sz="2902" spc="-9" dirty="0">
                <a:solidFill>
                  <a:srgbClr val="00007F"/>
                </a:solidFill>
              </a:rPr>
              <a:t>learn</a:t>
            </a:r>
            <a:endParaRPr sz="2902" dirty="0"/>
          </a:p>
          <a:p>
            <a:pPr marL="11516">
              <a:spcBef>
                <a:spcPts val="1043"/>
              </a:spcBef>
            </a:pPr>
            <a:r>
              <a:rPr sz="2902" i="1" spc="-5" dirty="0">
                <a:solidFill>
                  <a:srgbClr val="00007F"/>
                </a:solidFill>
              </a:rPr>
              <a:t>Function</a:t>
            </a:r>
            <a:r>
              <a:rPr sz="2902" i="1" spc="-9" dirty="0">
                <a:solidFill>
                  <a:srgbClr val="00007F"/>
                </a:solidFill>
              </a:rPr>
              <a:t> approximation</a:t>
            </a:r>
            <a:endParaRPr sz="2902" dirty="0"/>
          </a:p>
          <a:p>
            <a:pPr marL="227448">
              <a:lnSpc>
                <a:spcPts val="2938"/>
              </a:lnSpc>
              <a:spcBef>
                <a:spcPts val="1079"/>
              </a:spcBef>
              <a:tabLst>
                <a:tab pos="736471" algn="l"/>
              </a:tabLst>
            </a:pPr>
            <a:r>
              <a:rPr sz="3809" baseline="2976" dirty="0">
                <a:latin typeface="Times New Roman"/>
                <a:cs typeface="Times New Roman"/>
              </a:rPr>
              <a:t>–	</a:t>
            </a:r>
            <a:r>
              <a:rPr sz="2539" dirty="0">
                <a:solidFill>
                  <a:srgbClr val="00007F"/>
                </a:solidFill>
              </a:rPr>
              <a:t>Learn an approximation to </a:t>
            </a:r>
            <a:r>
              <a:rPr sz="2539" spc="-5" dirty="0">
                <a:solidFill>
                  <a:srgbClr val="00007F"/>
                </a:solidFill>
              </a:rPr>
              <a:t>ideal </a:t>
            </a:r>
            <a:r>
              <a:rPr sz="2539" dirty="0">
                <a:solidFill>
                  <a:srgbClr val="00007F"/>
                </a:solidFill>
              </a:rPr>
              <a:t>target</a:t>
            </a:r>
            <a:r>
              <a:rPr sz="2539" spc="-27" dirty="0">
                <a:solidFill>
                  <a:srgbClr val="00007F"/>
                </a:solidFill>
              </a:rPr>
              <a:t> </a:t>
            </a:r>
            <a:r>
              <a:rPr sz="2539" dirty="0">
                <a:solidFill>
                  <a:srgbClr val="00007F"/>
                </a:solidFill>
              </a:rPr>
              <a:t>function</a:t>
            </a:r>
            <a:endParaRPr sz="2539" dirty="0"/>
          </a:p>
          <a:p>
            <a:pPr marL="737047">
              <a:lnSpc>
                <a:spcPts val="2938"/>
              </a:lnSpc>
            </a:pPr>
            <a:r>
              <a:rPr sz="2539" i="1" dirty="0">
                <a:solidFill>
                  <a:srgbClr val="00007F"/>
                </a:solidFill>
              </a:rPr>
              <a:t>V</a:t>
            </a:r>
            <a:endParaRPr sz="2539" dirty="0"/>
          </a:p>
        </p:txBody>
      </p:sp>
      <p:sp>
        <p:nvSpPr>
          <p:cNvPr id="5" name="object 5"/>
          <p:cNvSpPr/>
          <p:nvPr/>
        </p:nvSpPr>
        <p:spPr>
          <a:xfrm>
            <a:off x="1635325" y="3963359"/>
            <a:ext cx="5709817" cy="1589259"/>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p:nvPr/>
        </p:nvSpPr>
        <p:spPr>
          <a:xfrm>
            <a:off x="3981210" y="2220933"/>
            <a:ext cx="1082539" cy="1082539"/>
          </a:xfrm>
          <a:prstGeom prst="rect">
            <a:avLst/>
          </a:prstGeom>
          <a:blipFill>
            <a:blip r:embed="rId2" cstate="print"/>
            <a:stretch>
              <a:fillRect/>
            </a:stretch>
          </a:blipFill>
        </p:spPr>
        <p:txBody>
          <a:bodyPr wrap="square" lIns="0" tIns="0" rIns="0" bIns="0" rtlCol="0"/>
          <a:lstStyle/>
          <a:p>
            <a:endParaRPr sz="1270"/>
          </a:p>
        </p:txBody>
      </p:sp>
      <p:sp>
        <p:nvSpPr>
          <p:cNvPr id="4" name="object 4"/>
          <p:cNvSpPr txBox="1"/>
          <p:nvPr/>
        </p:nvSpPr>
        <p:spPr>
          <a:xfrm>
            <a:off x="1700968" y="1582926"/>
            <a:ext cx="1161426" cy="262787"/>
          </a:xfrm>
          <a:prstGeom prst="rect">
            <a:avLst/>
          </a:prstGeom>
        </p:spPr>
        <p:txBody>
          <a:bodyPr vert="horz" wrap="square" lIns="0" tIns="11516" rIns="0" bIns="0" rtlCol="0">
            <a:spAutoFit/>
          </a:bodyPr>
          <a:lstStyle/>
          <a:p>
            <a:pPr marL="11516">
              <a:spcBef>
                <a:spcPts val="91"/>
              </a:spcBef>
            </a:pPr>
            <a:r>
              <a:rPr sz="1632" spc="-5" dirty="0"/>
              <a:t>1) big</a:t>
            </a:r>
            <a:r>
              <a:rPr sz="1632" spc="-63" dirty="0"/>
              <a:t> </a:t>
            </a:r>
            <a:r>
              <a:rPr sz="1632" spc="-9" dirty="0"/>
              <a:t>table?</a:t>
            </a:r>
            <a:endParaRPr sz="1632"/>
          </a:p>
        </p:txBody>
      </p:sp>
      <p:sp>
        <p:nvSpPr>
          <p:cNvPr id="5" name="object 5"/>
          <p:cNvSpPr/>
          <p:nvPr/>
        </p:nvSpPr>
        <p:spPr>
          <a:xfrm>
            <a:off x="3981210" y="3657023"/>
            <a:ext cx="1110178" cy="1110178"/>
          </a:xfrm>
          <a:prstGeom prst="rect">
            <a:avLst/>
          </a:prstGeom>
          <a:blipFill>
            <a:blip r:embed="rId3" cstate="print"/>
            <a:stretch>
              <a:fillRect/>
            </a:stretch>
          </a:blipFill>
        </p:spPr>
        <p:txBody>
          <a:bodyPr wrap="square" lIns="0" tIns="0" rIns="0" bIns="0" rtlCol="0"/>
          <a:lstStyle/>
          <a:p>
            <a:endParaRPr sz="1270"/>
          </a:p>
        </p:txBody>
      </p:sp>
      <p:sp>
        <p:nvSpPr>
          <p:cNvPr id="6" name="object 6"/>
          <p:cNvSpPr txBox="1"/>
          <p:nvPr/>
        </p:nvSpPr>
        <p:spPr>
          <a:xfrm>
            <a:off x="4051459" y="1516130"/>
            <a:ext cx="1115361" cy="262787"/>
          </a:xfrm>
          <a:prstGeom prst="rect">
            <a:avLst/>
          </a:prstGeom>
        </p:spPr>
        <p:txBody>
          <a:bodyPr vert="horz" wrap="square" lIns="0" tIns="11516" rIns="0" bIns="0" rtlCol="0">
            <a:spAutoFit/>
          </a:bodyPr>
          <a:lstStyle/>
          <a:p>
            <a:pPr marL="11516">
              <a:spcBef>
                <a:spcPts val="91"/>
              </a:spcBef>
            </a:pPr>
            <a:r>
              <a:rPr sz="1632" i="1" spc="-9" dirty="0"/>
              <a:t>input:</a:t>
            </a:r>
            <a:r>
              <a:rPr sz="1632" i="1" spc="-41" dirty="0"/>
              <a:t> </a:t>
            </a:r>
            <a:r>
              <a:rPr sz="1632" i="1" spc="-9" dirty="0"/>
              <a:t>board</a:t>
            </a:r>
            <a:endParaRPr sz="1632"/>
          </a:p>
        </p:txBody>
      </p:sp>
      <p:sp>
        <p:nvSpPr>
          <p:cNvPr id="7" name="object 7"/>
          <p:cNvSpPr txBox="1"/>
          <p:nvPr/>
        </p:nvSpPr>
        <p:spPr>
          <a:xfrm>
            <a:off x="5814616" y="1516130"/>
            <a:ext cx="530329" cy="262787"/>
          </a:xfrm>
          <a:prstGeom prst="rect">
            <a:avLst/>
          </a:prstGeom>
        </p:spPr>
        <p:txBody>
          <a:bodyPr vert="horz" wrap="square" lIns="0" tIns="11516" rIns="0" bIns="0" rtlCol="0">
            <a:spAutoFit/>
          </a:bodyPr>
          <a:lstStyle/>
          <a:p>
            <a:pPr marL="11516">
              <a:spcBef>
                <a:spcPts val="91"/>
              </a:spcBef>
            </a:pPr>
            <a:r>
              <a:rPr sz="1632" i="1" dirty="0"/>
              <a:t>sc</a:t>
            </a:r>
            <a:r>
              <a:rPr sz="1632" i="1" spc="-14" dirty="0"/>
              <a:t>o</a:t>
            </a:r>
            <a:r>
              <a:rPr sz="1632" i="1" spc="9" dirty="0"/>
              <a:t>r</a:t>
            </a:r>
            <a:r>
              <a:rPr sz="1632" i="1" dirty="0"/>
              <a:t>e</a:t>
            </a:r>
            <a:endParaRPr sz="1632"/>
          </a:p>
        </p:txBody>
      </p:sp>
      <p:graphicFrame>
        <p:nvGraphicFramePr>
          <p:cNvPr id="8" name="object 8"/>
          <p:cNvGraphicFramePr>
            <a:graphicFrameLocks noGrp="1"/>
          </p:cNvGraphicFramePr>
          <p:nvPr/>
        </p:nvGraphicFramePr>
        <p:xfrm>
          <a:off x="3650484" y="1956425"/>
          <a:ext cx="3526313" cy="3596193"/>
        </p:xfrm>
        <a:graphic>
          <a:graphicData uri="http://schemas.openxmlformats.org/drawingml/2006/table">
            <a:tbl>
              <a:tblPr firstRow="1" bandRow="1">
                <a:tableStyleId>{2D5ABB26-0587-4C30-8999-92F81FD0307C}</a:tableStyleId>
              </a:tblPr>
              <a:tblGrid>
                <a:gridCol w="1763732"/>
                <a:gridCol w="1762581"/>
              </a:tblGrid>
              <a:tr h="1502310">
                <a:tc>
                  <a:txBody>
                    <a:bodyPr/>
                    <a:lstStyle/>
                    <a:p>
                      <a:pPr>
                        <a:lnSpc>
                          <a:spcPct val="100000"/>
                        </a:lnSpc>
                      </a:pPr>
                      <a:endParaRPr sz="2500">
                        <a:latin typeface="Times New Roman"/>
                        <a:cs typeface="Times New Roman"/>
                      </a:endParaRPr>
                    </a:p>
                  </a:txBody>
                  <a:tcPr marL="0" marR="0" marT="0" marB="0">
                    <a:lnL w="9525">
                      <a:solidFill>
                        <a:srgbClr val="000000"/>
                      </a:solidFill>
                      <a:prstDash val="solid"/>
                    </a:lnL>
                    <a:lnR w="12700">
                      <a:solidFill>
                        <a:srgbClr val="000000"/>
                      </a:solidFill>
                      <a:prstDash val="solid"/>
                    </a:lnR>
                    <a:lnT w="9525">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R="765175" algn="r">
                        <a:lnSpc>
                          <a:spcPct val="100000"/>
                        </a:lnSpc>
                        <a:spcBef>
                          <a:spcPts val="1280"/>
                        </a:spcBef>
                      </a:pPr>
                      <a:r>
                        <a:rPr sz="1600" spc="-5" dirty="0">
                          <a:latin typeface="Arial"/>
                          <a:cs typeface="Arial"/>
                        </a:rPr>
                        <a:t>50</a:t>
                      </a:r>
                      <a:endParaRPr sz="1600">
                        <a:latin typeface="Arial"/>
                        <a:cs typeface="Arial"/>
                      </a:endParaRPr>
                    </a:p>
                  </a:txBody>
                  <a:tcPr marL="0" marR="0" marT="0" marB="0">
                    <a:lnL w="12700">
                      <a:solidFill>
                        <a:srgbClr val="000000"/>
                      </a:solidFill>
                      <a:prstDash val="solid"/>
                    </a:lnL>
                    <a:lnR w="9525">
                      <a:solidFill>
                        <a:srgbClr val="000000"/>
                      </a:solidFill>
                      <a:prstDash val="solid"/>
                    </a:lnR>
                    <a:lnT w="9525">
                      <a:solidFill>
                        <a:srgbClr val="000000"/>
                      </a:solidFill>
                      <a:prstDash val="solid"/>
                    </a:lnT>
                    <a:lnB w="12700">
                      <a:solidFill>
                        <a:srgbClr val="000000"/>
                      </a:solidFill>
                      <a:prstDash val="solid"/>
                    </a:lnB>
                  </a:tcPr>
                </a:tc>
              </a:tr>
              <a:tr h="1566803">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tcPr>
                </a:tc>
                <a:tc>
                  <a:txBody>
                    <a:bodyPr/>
                    <a:lstStyle/>
                    <a:p>
                      <a:pPr>
                        <a:lnSpc>
                          <a:spcPct val="100000"/>
                        </a:lnSpc>
                      </a:pPr>
                      <a:endParaRPr sz="1800">
                        <a:latin typeface="Times New Roman"/>
                        <a:cs typeface="Times New Roman"/>
                      </a:endParaRPr>
                    </a:p>
                    <a:p>
                      <a:pPr>
                        <a:lnSpc>
                          <a:spcPct val="100000"/>
                        </a:lnSpc>
                        <a:spcBef>
                          <a:spcPts val="15"/>
                        </a:spcBef>
                      </a:pPr>
                      <a:endParaRPr sz="2400">
                        <a:latin typeface="Times New Roman"/>
                        <a:cs typeface="Times New Roman"/>
                      </a:endParaRPr>
                    </a:p>
                    <a:p>
                      <a:pPr marR="765175" algn="r">
                        <a:lnSpc>
                          <a:spcPct val="100000"/>
                        </a:lnSpc>
                      </a:pPr>
                      <a:r>
                        <a:rPr sz="1600" spc="-5" dirty="0">
                          <a:latin typeface="Arial"/>
                          <a:cs typeface="Arial"/>
                        </a:rPr>
                        <a:t>90</a:t>
                      </a:r>
                      <a:endParaRPr sz="16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9525">
                      <a:solidFill>
                        <a:srgbClr val="000000"/>
                      </a:solidFill>
                      <a:prstDash val="solid"/>
                    </a:lnB>
                  </a:tcPr>
                </a:tc>
              </a:tr>
              <a:tr h="395793">
                <a:tc rowSpan="2">
                  <a:txBody>
                    <a:bodyPr/>
                    <a:lstStyle/>
                    <a:p>
                      <a:pPr marR="166370" algn="ctr">
                        <a:lnSpc>
                          <a:spcPct val="100000"/>
                        </a:lnSpc>
                        <a:spcBef>
                          <a:spcPts val="1350"/>
                        </a:spcBef>
                      </a:pPr>
                      <a:r>
                        <a:rPr sz="1600" b="1" dirty="0">
                          <a:latin typeface="Arial"/>
                          <a:cs typeface="Arial"/>
                        </a:rPr>
                        <a:t>….</a:t>
                      </a:r>
                      <a:endParaRPr sz="1600">
                        <a:latin typeface="Arial"/>
                        <a:cs typeface="Arial"/>
                      </a:endParaRPr>
                    </a:p>
                  </a:txBody>
                  <a:tcPr marL="0" marR="0" marT="155471" marB="0">
                    <a:lnL w="12700">
                      <a:solidFill>
                        <a:srgbClr val="000000"/>
                      </a:solidFill>
                      <a:prstDash val="solid"/>
                    </a:lnL>
                    <a:lnR w="12700">
                      <a:solidFill>
                        <a:srgbClr val="000000"/>
                      </a:solidFill>
                      <a:prstDash val="solid"/>
                    </a:lnR>
                    <a:lnT w="9525">
                      <a:solidFill>
                        <a:srgbClr val="000000"/>
                      </a:solidFill>
                      <a:prstDash val="solid"/>
                    </a:lnT>
                  </a:tcPr>
                </a:tc>
                <a:tc>
                  <a:txBody>
                    <a:bodyPr/>
                    <a:lstStyle/>
                    <a:p>
                      <a:pPr>
                        <a:lnSpc>
                          <a:spcPct val="100000"/>
                        </a:lnSpc>
                      </a:pPr>
                      <a:endParaRPr sz="2500">
                        <a:latin typeface="Times New Roman"/>
                        <a:cs typeface="Times New Roman"/>
                      </a:endParaRPr>
                    </a:p>
                  </a:txBody>
                  <a:tcPr marL="0" marR="0" marT="0" marB="0">
                    <a:lnL w="12700">
                      <a:solidFill>
                        <a:srgbClr val="000000"/>
                      </a:solidFill>
                      <a:prstDash val="solid"/>
                    </a:lnL>
                    <a:lnR w="12700">
                      <a:solidFill>
                        <a:srgbClr val="000000"/>
                      </a:solidFill>
                      <a:prstDash val="solid"/>
                    </a:lnR>
                    <a:lnT w="9525">
                      <a:solidFill>
                        <a:srgbClr val="000000"/>
                      </a:solidFill>
                      <a:prstDash val="solid"/>
                    </a:lnT>
                  </a:tcPr>
                </a:tc>
              </a:tr>
              <a:tr h="131287">
                <a:tc vMerge="1">
                  <a:txBody>
                    <a:bodyPr/>
                    <a:lstStyle/>
                    <a:p>
                      <a:endParaRPr/>
                    </a:p>
                  </a:txBody>
                  <a:tcPr marL="0" marR="0" marT="171450" marB="0">
                    <a:lnL w="12700">
                      <a:solidFill>
                        <a:srgbClr val="000000"/>
                      </a:solidFill>
                      <a:prstDash val="solid"/>
                    </a:lnL>
                    <a:lnR w="12700">
                      <a:solidFill>
                        <a:srgbClr val="000000"/>
                      </a:solidFill>
                      <a:prstDash val="solid"/>
                    </a:lnR>
                    <a:lnT w="9525">
                      <a:solidFill>
                        <a:srgbClr val="000000"/>
                      </a:solidFill>
                      <a:prstDash val="solid"/>
                    </a:lnT>
                  </a:tcPr>
                </a:tc>
                <a:tc>
                  <a:txBody>
                    <a:bodyPr/>
                    <a:lstStyle/>
                    <a:p>
                      <a:pPr>
                        <a:lnSpc>
                          <a:spcPct val="100000"/>
                        </a:lnSpc>
                      </a:pPr>
                      <a:endParaRPr sz="700">
                        <a:latin typeface="Times New Roman"/>
                        <a:cs typeface="Times New Roman"/>
                      </a:endParaRPr>
                    </a:p>
                  </a:txBody>
                  <a:tcPr marL="0" marR="0" marT="0" marB="0">
                    <a:lnL w="12700">
                      <a:solidFill>
                        <a:srgbClr val="000000"/>
                      </a:solidFill>
                      <a:prstDash val="solid"/>
                    </a:ln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txBox="1"/>
          <p:nvPr/>
        </p:nvSpPr>
        <p:spPr>
          <a:xfrm>
            <a:off x="1440698" y="1755671"/>
            <a:ext cx="5224403" cy="3471550"/>
          </a:xfrm>
          <a:prstGeom prst="rect">
            <a:avLst/>
          </a:prstGeom>
        </p:spPr>
        <p:txBody>
          <a:bodyPr vert="horz" wrap="square" lIns="0" tIns="11516" rIns="0" bIns="0" rtlCol="0">
            <a:spAutoFit/>
          </a:bodyPr>
          <a:lstStyle/>
          <a:p>
            <a:pPr marL="11516">
              <a:spcBef>
                <a:spcPts val="91"/>
              </a:spcBef>
            </a:pPr>
            <a:r>
              <a:rPr sz="1632" spc="-5" dirty="0"/>
              <a:t>2) CLIPS rules?</a:t>
            </a:r>
            <a:endParaRPr sz="1632"/>
          </a:p>
          <a:p>
            <a:endParaRPr sz="1814"/>
          </a:p>
          <a:p>
            <a:pPr marL="1578893" marR="764110">
              <a:lnSpc>
                <a:spcPct val="144900"/>
              </a:lnSpc>
              <a:spcBef>
                <a:spcPts val="1242"/>
              </a:spcBef>
            </a:pPr>
            <a:r>
              <a:rPr sz="1632" dirty="0"/>
              <a:t>IF my </a:t>
            </a:r>
            <a:r>
              <a:rPr sz="1632" spc="-5" dirty="0"/>
              <a:t>piece is </a:t>
            </a:r>
            <a:r>
              <a:rPr sz="1632" spc="-9" dirty="0"/>
              <a:t>near </a:t>
            </a:r>
            <a:r>
              <a:rPr sz="1632" dirty="0"/>
              <a:t>a </a:t>
            </a:r>
            <a:r>
              <a:rPr sz="1632" spc="-5" dirty="0"/>
              <a:t>side </a:t>
            </a:r>
            <a:r>
              <a:rPr sz="1632" spc="-9" dirty="0"/>
              <a:t>edge  </a:t>
            </a:r>
            <a:r>
              <a:rPr sz="1632" dirty="0"/>
              <a:t>THEN score =</a:t>
            </a:r>
            <a:r>
              <a:rPr sz="1632" spc="-14" dirty="0"/>
              <a:t> </a:t>
            </a:r>
            <a:r>
              <a:rPr sz="1632" spc="-9" dirty="0"/>
              <a:t>80</a:t>
            </a:r>
            <a:endParaRPr sz="1632"/>
          </a:p>
          <a:p>
            <a:endParaRPr sz="1814"/>
          </a:p>
          <a:p>
            <a:pPr>
              <a:spcBef>
                <a:spcPts val="23"/>
              </a:spcBef>
            </a:pPr>
            <a:endParaRPr sz="1723"/>
          </a:p>
          <a:p>
            <a:pPr marL="1578893" marR="4607">
              <a:lnSpc>
                <a:spcPct val="144900"/>
              </a:lnSpc>
            </a:pPr>
            <a:r>
              <a:rPr sz="1632" dirty="0"/>
              <a:t>IF my </a:t>
            </a:r>
            <a:r>
              <a:rPr sz="1632" spc="-5" dirty="0"/>
              <a:t>piece is </a:t>
            </a:r>
            <a:r>
              <a:rPr sz="1632" spc="-9" dirty="0"/>
              <a:t>near </a:t>
            </a:r>
            <a:r>
              <a:rPr sz="1632" spc="-5" dirty="0"/>
              <a:t>the </a:t>
            </a:r>
            <a:r>
              <a:rPr sz="1632" spc="-9" dirty="0"/>
              <a:t>opponents edge  </a:t>
            </a:r>
            <a:r>
              <a:rPr sz="1632" dirty="0"/>
              <a:t>THEN score =</a:t>
            </a:r>
            <a:r>
              <a:rPr sz="1632" spc="-9" dirty="0"/>
              <a:t> 90</a:t>
            </a:r>
            <a:endParaRPr sz="1632"/>
          </a:p>
          <a:p>
            <a:endParaRPr sz="1814"/>
          </a:p>
          <a:p>
            <a:pPr>
              <a:spcBef>
                <a:spcPts val="32"/>
              </a:spcBef>
            </a:pPr>
            <a:endParaRPr sz="1587"/>
          </a:p>
          <a:p>
            <a:pPr marL="1643384"/>
            <a:r>
              <a:rPr sz="1632" dirty="0"/>
              <a:t>….</a:t>
            </a:r>
            <a:endParaRPr sz="1632"/>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
          <p:cNvSpPr txBox="1">
            <a:spLocks noGrp="1"/>
          </p:cNvSpPr>
          <p:nvPr>
            <p:ph type="title"/>
          </p:nvPr>
        </p:nvSpPr>
        <p:spPr>
          <a:xfrm>
            <a:off x="0" y="41916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Books</a:t>
            </a:r>
            <a:endParaRPr sz="4400" b="1">
              <a:latin typeface="Calibri"/>
              <a:ea typeface="Calibri"/>
              <a:cs typeface="Calibri"/>
              <a:sym typeface="Calibri"/>
            </a:endParaRPr>
          </a:p>
        </p:txBody>
      </p:sp>
      <p:sp>
        <p:nvSpPr>
          <p:cNvPr id="471" name="Google Shape;471;p6"/>
          <p:cNvSpPr txBox="1">
            <a:spLocks noGrp="1"/>
          </p:cNvSpPr>
          <p:nvPr>
            <p:ph type="body" idx="1"/>
          </p:nvPr>
        </p:nvSpPr>
        <p:spPr>
          <a:xfrm>
            <a:off x="152400" y="1371600"/>
            <a:ext cx="8839200" cy="7620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None/>
            </a:pPr>
            <a:r>
              <a:rPr lang="en-US" b="1" u="sng"/>
              <a:t>Text books and Reference book(s)</a:t>
            </a:r>
            <a:endParaRPr/>
          </a:p>
        </p:txBody>
      </p:sp>
      <p:graphicFrame>
        <p:nvGraphicFramePr>
          <p:cNvPr id="473" name="Google Shape;473;p6"/>
          <p:cNvGraphicFramePr/>
          <p:nvPr>
            <p:extLst>
              <p:ext uri="{D42A27DB-BD31-4B8C-83A1-F6EECF244321}">
                <p14:modId xmlns:p14="http://schemas.microsoft.com/office/powerpoint/2010/main" val="521290967"/>
              </p:ext>
            </p:extLst>
          </p:nvPr>
        </p:nvGraphicFramePr>
        <p:xfrm>
          <a:off x="152400" y="2057400"/>
          <a:ext cx="8839200" cy="561075"/>
        </p:xfrm>
        <a:graphic>
          <a:graphicData uri="http://schemas.openxmlformats.org/drawingml/2006/table">
            <a:tbl>
              <a:tblPr>
                <a:noFill/>
                <a:tableStyleId>{09FD8CF5-2730-4DF0-979E-36500207B637}</a:tableStyleId>
              </a:tblPr>
              <a:tblGrid>
                <a:gridCol w="685800"/>
                <a:gridCol w="8153400"/>
              </a:tblGrid>
              <a:tr h="561075">
                <a:tc>
                  <a:txBody>
                    <a:bodyPr/>
                    <a:lstStyle/>
                    <a:p>
                      <a:pPr marL="0" marR="0" lvl="0" indent="0" algn="ctr" rtl="0">
                        <a:lnSpc>
                          <a:spcPct val="115000"/>
                        </a:lnSpc>
                        <a:spcBef>
                          <a:spcPts val="0"/>
                        </a:spcBef>
                        <a:spcAft>
                          <a:spcPts val="0"/>
                        </a:spcAft>
                        <a:buNone/>
                      </a:pPr>
                      <a:r>
                        <a:rPr lang="en-US" sz="2400" u="none" strike="noStrike" cap="none" dirty="0">
                          <a:solidFill>
                            <a:srgbClr val="00000A"/>
                          </a:solidFill>
                          <a:latin typeface="Calibri"/>
                          <a:ea typeface="Calibri"/>
                          <a:cs typeface="Calibri"/>
                          <a:sym typeface="Calibri"/>
                        </a:rPr>
                        <a:t>T1</a:t>
                      </a:r>
                      <a:endParaRPr sz="2400" u="none" strike="noStrike" cap="none" dirty="0">
                        <a:solidFill>
                          <a:srgbClr val="00000A"/>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US" sz="2400" u="none" strike="noStrike" cap="none" dirty="0">
                          <a:solidFill>
                            <a:srgbClr val="00000A"/>
                          </a:solidFill>
                          <a:latin typeface="Calibri"/>
                          <a:ea typeface="Calibri"/>
                          <a:cs typeface="Calibri"/>
                          <a:sym typeface="Calibri"/>
                        </a:rPr>
                        <a:t>Tom M. Mitchell: </a:t>
                      </a:r>
                      <a:r>
                        <a:rPr lang="en-US" sz="2400" u="none" strike="noStrike" cap="none" dirty="0">
                          <a:solidFill>
                            <a:srgbClr val="FF0000"/>
                          </a:solidFill>
                          <a:latin typeface="Calibri"/>
                          <a:ea typeface="Calibri"/>
                          <a:cs typeface="Calibri"/>
                          <a:sym typeface="Calibri"/>
                        </a:rPr>
                        <a:t>Machine Learning</a:t>
                      </a:r>
                      <a:r>
                        <a:rPr lang="en-US" sz="2400" u="none" strike="noStrike" cap="none" dirty="0">
                          <a:solidFill>
                            <a:srgbClr val="00000A"/>
                          </a:solidFill>
                          <a:latin typeface="Calibri"/>
                          <a:ea typeface="Calibri"/>
                          <a:cs typeface="Calibri"/>
                          <a:sym typeface="Calibri"/>
                        </a:rPr>
                        <a:t>, The McGraw-Hill Companies</a:t>
                      </a:r>
                      <a:endParaRPr sz="2400" u="none" strike="noStrike" cap="none" dirty="0">
                        <a:solidFill>
                          <a:srgbClr val="00000A"/>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r>
            </a:tbl>
          </a:graphicData>
        </a:graphic>
      </p:graphicFrame>
      <p:graphicFrame>
        <p:nvGraphicFramePr>
          <p:cNvPr id="474" name="Google Shape;474;p6"/>
          <p:cNvGraphicFramePr/>
          <p:nvPr>
            <p:extLst>
              <p:ext uri="{D42A27DB-BD31-4B8C-83A1-F6EECF244321}">
                <p14:modId xmlns:p14="http://schemas.microsoft.com/office/powerpoint/2010/main" val="849761450"/>
              </p:ext>
            </p:extLst>
          </p:nvPr>
        </p:nvGraphicFramePr>
        <p:xfrm>
          <a:off x="152400" y="3302759"/>
          <a:ext cx="8839200" cy="3150460"/>
        </p:xfrm>
        <a:graphic>
          <a:graphicData uri="http://schemas.openxmlformats.org/drawingml/2006/table">
            <a:tbl>
              <a:tblPr>
                <a:noFill/>
                <a:tableStyleId>{09FD8CF5-2730-4DF0-979E-36500207B637}</a:tableStyleId>
              </a:tblPr>
              <a:tblGrid>
                <a:gridCol w="609600"/>
                <a:gridCol w="8229600"/>
              </a:tblGrid>
              <a:tr h="3150460">
                <a:tc>
                  <a:txBody>
                    <a:bodyPr/>
                    <a:lstStyle/>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R1</a:t>
                      </a:r>
                    </a:p>
                    <a:p>
                      <a:pPr marL="0" marR="0" lvl="0" indent="0" algn="ctr" rtl="0">
                        <a:lnSpc>
                          <a:spcPct val="115000"/>
                        </a:lnSpc>
                        <a:spcBef>
                          <a:spcPts val="0"/>
                        </a:spcBef>
                        <a:spcAft>
                          <a:spcPts val="0"/>
                        </a:spcAft>
                        <a:buNone/>
                      </a:pPr>
                      <a:endParaRPr lang="en-US" sz="2400" u="none" strike="noStrike" cap="none" dirty="0" smtClean="0">
                        <a:solidFill>
                          <a:srgbClr val="00000A"/>
                        </a:solidFill>
                        <a:latin typeface="Calibri"/>
                        <a:ea typeface="Calibri"/>
                        <a:cs typeface="Calibri"/>
                        <a:sym typeface="Calibri"/>
                      </a:endParaRPr>
                    </a:p>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R2</a:t>
                      </a:r>
                    </a:p>
                    <a:p>
                      <a:pPr marL="0" marR="0" lvl="0" indent="0" algn="ctr" rtl="0">
                        <a:lnSpc>
                          <a:spcPct val="115000"/>
                        </a:lnSpc>
                        <a:spcBef>
                          <a:spcPts val="0"/>
                        </a:spcBef>
                        <a:spcAft>
                          <a:spcPts val="0"/>
                        </a:spcAft>
                        <a:buNone/>
                      </a:pPr>
                      <a:r>
                        <a:rPr lang="en-US" sz="2400" u="none" strike="noStrike" cap="none" dirty="0" smtClean="0">
                          <a:solidFill>
                            <a:srgbClr val="00000A"/>
                          </a:solidFill>
                          <a:latin typeface="Calibri"/>
                          <a:ea typeface="Calibri"/>
                          <a:cs typeface="Calibri"/>
                          <a:sym typeface="Calibri"/>
                        </a:rPr>
                        <a:t>R3</a:t>
                      </a:r>
                      <a:endParaRPr sz="2400" u="none" strike="noStrike" cap="none" dirty="0">
                        <a:solidFill>
                          <a:srgbClr val="000000"/>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solidFill>
                            <a:srgbClr val="00000A"/>
                          </a:solidFill>
                          <a:latin typeface="Calibri"/>
                          <a:ea typeface="Calibri"/>
                          <a:cs typeface="Calibri"/>
                          <a:sym typeface="Calibri"/>
                        </a:rPr>
                        <a:t>Christopher M. Bishop: </a:t>
                      </a:r>
                      <a:r>
                        <a:rPr lang="en-US" sz="2400" u="none" strike="noStrike" cap="none" dirty="0" smtClean="0">
                          <a:solidFill>
                            <a:srgbClr val="FF0000"/>
                          </a:solidFill>
                          <a:latin typeface="Calibri"/>
                          <a:ea typeface="Calibri"/>
                          <a:cs typeface="Calibri"/>
                          <a:sym typeface="Calibri"/>
                        </a:rPr>
                        <a:t>Pattern Recognition &amp; Machine Learning,</a:t>
                      </a:r>
                      <a:r>
                        <a:rPr lang="en-US" sz="2400" u="none" strike="noStrike" cap="none" dirty="0" smtClean="0">
                          <a:solidFill>
                            <a:srgbClr val="00000A"/>
                          </a:solidFill>
                          <a:latin typeface="Calibri"/>
                          <a:ea typeface="Calibri"/>
                          <a:cs typeface="Calibri"/>
                          <a:sym typeface="Calibri"/>
                        </a:rPr>
                        <a:t> Springer</a:t>
                      </a:r>
                    </a:p>
                    <a:p>
                      <a:pPr marL="0" marR="0" lvl="0" indent="0" algn="l" rtl="0">
                        <a:lnSpc>
                          <a:spcPct val="115000"/>
                        </a:lnSpc>
                        <a:spcBef>
                          <a:spcPts val="0"/>
                        </a:spcBef>
                        <a:spcAft>
                          <a:spcPts val="0"/>
                        </a:spcAft>
                        <a:buNone/>
                      </a:pPr>
                      <a:r>
                        <a:rPr lang="en-US" sz="2400" b="1" u="none" strike="noStrike" cap="none" dirty="0" smtClean="0">
                          <a:solidFill>
                            <a:srgbClr val="000000"/>
                          </a:solidFill>
                          <a:latin typeface="Calibri"/>
                          <a:ea typeface="Calibri"/>
                          <a:cs typeface="Calibri"/>
                          <a:sym typeface="Calibri"/>
                        </a:rPr>
                        <a:t>P.</a:t>
                      </a:r>
                      <a:r>
                        <a:rPr lang="en-US" sz="2400" b="1" u="none" strike="noStrike" cap="none" baseline="0" dirty="0" smtClean="0">
                          <a:solidFill>
                            <a:srgbClr val="000000"/>
                          </a:solidFill>
                          <a:latin typeface="Calibri"/>
                          <a:ea typeface="Calibri"/>
                          <a:cs typeface="Calibri"/>
                          <a:sym typeface="Calibri"/>
                        </a:rPr>
                        <a:t> Tan, et al. </a:t>
                      </a:r>
                      <a:r>
                        <a:rPr lang="en-US" sz="2400" b="0" u="none" strike="noStrike" cap="none" baseline="0" dirty="0" smtClean="0">
                          <a:solidFill>
                            <a:srgbClr val="FF0000"/>
                          </a:solidFill>
                          <a:latin typeface="Calibri"/>
                          <a:ea typeface="Calibri"/>
                          <a:cs typeface="Calibri"/>
                          <a:sym typeface="Calibri"/>
                        </a:rPr>
                        <a:t>Introduction to Data Mining</a:t>
                      </a:r>
                      <a:r>
                        <a:rPr lang="en-US" sz="2400" b="1" u="none" strike="noStrike" cap="none" baseline="0" dirty="0" smtClean="0">
                          <a:solidFill>
                            <a:srgbClr val="000000"/>
                          </a:solidFill>
                          <a:latin typeface="Calibri"/>
                          <a:ea typeface="Calibri"/>
                          <a:cs typeface="Calibri"/>
                          <a:sym typeface="Calibri"/>
                        </a:rPr>
                        <a:t>, Pearson</a:t>
                      </a:r>
                      <a:endParaRPr lang="en-US" sz="2400" b="1" u="none" strike="noStrike" cap="none" dirty="0" smtClean="0">
                        <a:solidFill>
                          <a:srgbClr val="000000"/>
                        </a:solidFill>
                        <a:latin typeface="Calibri"/>
                        <a:ea typeface="Calibri"/>
                        <a:cs typeface="Calibri"/>
                        <a:sym typeface="Calibri"/>
                      </a:endParaRPr>
                    </a:p>
                    <a:p>
                      <a:pPr marL="0" marR="0" lvl="0" indent="0" algn="l" rtl="0">
                        <a:lnSpc>
                          <a:spcPct val="115000"/>
                        </a:lnSpc>
                        <a:spcBef>
                          <a:spcPts val="0"/>
                        </a:spcBef>
                        <a:spcAft>
                          <a:spcPts val="0"/>
                        </a:spcAft>
                        <a:buNone/>
                      </a:pPr>
                      <a:r>
                        <a:rPr lang="en-US" sz="2400" b="1" u="none" strike="noStrike" cap="none" dirty="0" smtClean="0">
                          <a:solidFill>
                            <a:srgbClr val="000000"/>
                          </a:solidFill>
                          <a:latin typeface="Calibri"/>
                          <a:ea typeface="Calibri"/>
                          <a:cs typeface="Calibri"/>
                          <a:sym typeface="Calibri"/>
                        </a:rPr>
                        <a:t>C.J.C</a:t>
                      </a:r>
                      <a:r>
                        <a:rPr lang="en-US" sz="2400" b="1" u="none" strike="noStrike" cap="none" dirty="0">
                          <a:solidFill>
                            <a:srgbClr val="000000"/>
                          </a:solidFill>
                          <a:latin typeface="Calibri"/>
                          <a:ea typeface="Calibri"/>
                          <a:cs typeface="Calibri"/>
                          <a:sym typeface="Calibri"/>
                        </a:rPr>
                        <a:t>. BURGES: </a:t>
                      </a:r>
                      <a:r>
                        <a:rPr lang="en-US" sz="2400" b="1" u="none" strike="noStrike" cap="none" dirty="0">
                          <a:solidFill>
                            <a:srgbClr val="FF0000"/>
                          </a:solidFill>
                          <a:latin typeface="Calibri"/>
                          <a:ea typeface="Calibri"/>
                          <a:cs typeface="Calibri"/>
                          <a:sym typeface="Calibri"/>
                        </a:rPr>
                        <a:t>A Tutorial on Support Vector Machines for Pattern Recognition</a:t>
                      </a:r>
                      <a:r>
                        <a:rPr lang="en-US" sz="2400" b="1" u="none" strike="noStrike" cap="none" dirty="0">
                          <a:solidFill>
                            <a:srgbClr val="000000"/>
                          </a:solidFill>
                          <a:latin typeface="Calibri"/>
                          <a:ea typeface="Calibri"/>
                          <a:cs typeface="Calibri"/>
                          <a:sym typeface="Calibri"/>
                        </a:rPr>
                        <a:t>, Kluwer Academic Publishers, Boston. </a:t>
                      </a:r>
                      <a:endParaRPr sz="2400" b="1" u="none" strike="noStrike" cap="none" dirty="0">
                        <a:solidFill>
                          <a:srgbClr val="000000"/>
                        </a:solidFill>
                        <a:latin typeface="Calibri"/>
                        <a:ea typeface="Calibri"/>
                        <a:cs typeface="Calibri"/>
                        <a:sym typeface="Calibri"/>
                      </a:endParaRPr>
                    </a:p>
                  </a:txBody>
                  <a:tcPr marL="28450" marR="34750" marT="34750" marB="34750">
                    <a:lnL w="12700" cap="flat" cmpd="sng">
                      <a:solidFill>
                        <a:srgbClr val="000001"/>
                      </a:solidFill>
                      <a:prstDash val="solid"/>
                      <a:round/>
                      <a:headEnd type="none" w="sm" len="sm"/>
                      <a:tailEnd type="none" w="sm" len="sm"/>
                    </a:lnL>
                    <a:lnR w="12700" cap="flat" cmpd="sng">
                      <a:solidFill>
                        <a:srgbClr val="000001"/>
                      </a:solidFill>
                      <a:prstDash val="solid"/>
                      <a:round/>
                      <a:headEnd type="none" w="sm" len="sm"/>
                      <a:tailEnd type="none" w="sm" len="sm"/>
                    </a:lnR>
                    <a:lnT w="12700" cap="flat" cmpd="sng">
                      <a:solidFill>
                        <a:srgbClr val="000001"/>
                      </a:solidFill>
                      <a:prstDash val="solid"/>
                      <a:round/>
                      <a:headEnd type="none" w="sm" len="sm"/>
                      <a:tailEnd type="none" w="sm" len="sm"/>
                    </a:lnT>
                    <a:lnB w="12700" cap="flat" cmpd="sng">
                      <a:solidFill>
                        <a:srgbClr val="000001"/>
                      </a:solidFill>
                      <a:prstDash val="solid"/>
                      <a:round/>
                      <a:headEnd type="none" w="sm" len="sm"/>
                      <a:tailEnd type="none" w="sm" len="sm"/>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sp>
        <p:nvSpPr>
          <p:cNvPr id="3" name="object 3"/>
          <p:cNvSpPr/>
          <p:nvPr/>
        </p:nvSpPr>
        <p:spPr>
          <a:xfrm>
            <a:off x="1664116" y="4517297"/>
            <a:ext cx="1082539" cy="1082539"/>
          </a:xfrm>
          <a:prstGeom prst="rect">
            <a:avLst/>
          </a:prstGeom>
          <a:blipFill>
            <a:blip r:embed="rId2" cstate="print"/>
            <a:stretch>
              <a:fillRect/>
            </a:stretch>
          </a:blipFill>
        </p:spPr>
        <p:txBody>
          <a:bodyPr wrap="square" lIns="0" tIns="0" rIns="0" bIns="0" rtlCol="0"/>
          <a:lstStyle/>
          <a:p>
            <a:endParaRPr sz="1270"/>
          </a:p>
        </p:txBody>
      </p:sp>
      <p:sp>
        <p:nvSpPr>
          <p:cNvPr id="4" name="object 4"/>
          <p:cNvSpPr/>
          <p:nvPr/>
        </p:nvSpPr>
        <p:spPr>
          <a:xfrm>
            <a:off x="3101359" y="4971042"/>
            <a:ext cx="717470" cy="138196"/>
          </a:xfrm>
          <a:custGeom>
            <a:avLst/>
            <a:gdLst/>
            <a:ahLst/>
            <a:cxnLst/>
            <a:rect l="l" t="t" r="r" b="b"/>
            <a:pathLst>
              <a:path w="791210" h="152400">
                <a:moveTo>
                  <a:pt x="791210" y="76200"/>
                </a:moveTo>
                <a:lnTo>
                  <a:pt x="638810" y="0"/>
                </a:lnTo>
                <a:lnTo>
                  <a:pt x="638810" y="50749"/>
                </a:lnTo>
                <a:lnTo>
                  <a:pt x="0" y="49530"/>
                </a:lnTo>
                <a:lnTo>
                  <a:pt x="0" y="99060"/>
                </a:lnTo>
                <a:lnTo>
                  <a:pt x="638810" y="101485"/>
                </a:lnTo>
                <a:lnTo>
                  <a:pt x="638810" y="152400"/>
                </a:lnTo>
                <a:lnTo>
                  <a:pt x="791210" y="76200"/>
                </a:lnTo>
                <a:close/>
              </a:path>
            </a:pathLst>
          </a:custGeom>
          <a:solidFill>
            <a:srgbClr val="000000"/>
          </a:solidFill>
        </p:spPr>
        <p:txBody>
          <a:bodyPr wrap="square" lIns="0" tIns="0" rIns="0" bIns="0" rtlCol="0"/>
          <a:lstStyle/>
          <a:p>
            <a:endParaRPr sz="1270"/>
          </a:p>
        </p:txBody>
      </p:sp>
      <p:sp>
        <p:nvSpPr>
          <p:cNvPr id="5" name="object 5"/>
          <p:cNvSpPr txBox="1"/>
          <p:nvPr/>
        </p:nvSpPr>
        <p:spPr>
          <a:xfrm>
            <a:off x="4454532" y="4657798"/>
            <a:ext cx="715743" cy="731954"/>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1 </a:t>
            </a:r>
            <a:r>
              <a:rPr sz="1632" dirty="0"/>
              <a:t>=</a:t>
            </a:r>
            <a:r>
              <a:rPr sz="1632" spc="-82" dirty="0"/>
              <a:t> </a:t>
            </a:r>
            <a:r>
              <a:rPr sz="1632" spc="-5" dirty="0"/>
              <a:t>12</a:t>
            </a:r>
            <a:endParaRPr sz="1632"/>
          </a:p>
          <a:p>
            <a:pPr marL="34549">
              <a:spcBef>
                <a:spcPts val="1650"/>
              </a:spcBef>
            </a:pPr>
            <a:r>
              <a:rPr sz="1632" spc="-14" dirty="0"/>
              <a:t>X</a:t>
            </a:r>
            <a:r>
              <a:rPr sz="1428" spc="-20" baseline="-23809" dirty="0"/>
              <a:t>2 </a:t>
            </a:r>
            <a:r>
              <a:rPr sz="1632" dirty="0"/>
              <a:t>=</a:t>
            </a:r>
            <a:r>
              <a:rPr sz="1632" spc="-82" dirty="0"/>
              <a:t> </a:t>
            </a:r>
            <a:r>
              <a:rPr sz="1632" spc="-5" dirty="0"/>
              <a:t>11</a:t>
            </a:r>
            <a:endParaRPr sz="1632"/>
          </a:p>
        </p:txBody>
      </p:sp>
      <p:sp>
        <p:nvSpPr>
          <p:cNvPr id="6" name="object 6"/>
          <p:cNvSpPr txBox="1"/>
          <p:nvPr/>
        </p:nvSpPr>
        <p:spPr>
          <a:xfrm>
            <a:off x="5564712" y="4657798"/>
            <a:ext cx="600579" cy="731954"/>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3 </a:t>
            </a:r>
            <a:r>
              <a:rPr sz="1632" dirty="0"/>
              <a:t>=</a:t>
            </a:r>
            <a:r>
              <a:rPr sz="1632" spc="-82" dirty="0"/>
              <a:t> </a:t>
            </a:r>
            <a:r>
              <a:rPr sz="1632" dirty="0"/>
              <a:t>0</a:t>
            </a:r>
            <a:endParaRPr sz="1632"/>
          </a:p>
          <a:p>
            <a:pPr marL="34549">
              <a:spcBef>
                <a:spcPts val="1650"/>
              </a:spcBef>
            </a:pPr>
            <a:r>
              <a:rPr sz="1632" spc="-14" dirty="0"/>
              <a:t>X</a:t>
            </a:r>
            <a:r>
              <a:rPr sz="1428" spc="-20" baseline="-23809" dirty="0"/>
              <a:t>4 </a:t>
            </a:r>
            <a:r>
              <a:rPr sz="1632" dirty="0"/>
              <a:t>=</a:t>
            </a:r>
            <a:r>
              <a:rPr sz="1632" spc="-82" dirty="0"/>
              <a:t> </a:t>
            </a:r>
            <a:r>
              <a:rPr sz="1632" dirty="0"/>
              <a:t>0</a:t>
            </a:r>
            <a:endParaRPr sz="1632"/>
          </a:p>
        </p:txBody>
      </p:sp>
      <p:sp>
        <p:nvSpPr>
          <p:cNvPr id="7" name="object 7"/>
          <p:cNvSpPr txBox="1"/>
          <p:nvPr/>
        </p:nvSpPr>
        <p:spPr>
          <a:xfrm>
            <a:off x="6543603" y="4657797"/>
            <a:ext cx="600579" cy="262787"/>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5 </a:t>
            </a:r>
            <a:r>
              <a:rPr sz="1632" dirty="0"/>
              <a:t>=</a:t>
            </a:r>
            <a:r>
              <a:rPr sz="1632" spc="-54" dirty="0"/>
              <a:t> </a:t>
            </a:r>
            <a:r>
              <a:rPr sz="1632" dirty="0"/>
              <a:t>1</a:t>
            </a:r>
            <a:endParaRPr sz="1632"/>
          </a:p>
        </p:txBody>
      </p:sp>
      <p:sp>
        <p:nvSpPr>
          <p:cNvPr id="8" name="object 8"/>
          <p:cNvSpPr txBox="1"/>
          <p:nvPr/>
        </p:nvSpPr>
        <p:spPr>
          <a:xfrm>
            <a:off x="6543603" y="5180641"/>
            <a:ext cx="600579" cy="262787"/>
          </a:xfrm>
          <a:prstGeom prst="rect">
            <a:avLst/>
          </a:prstGeom>
        </p:spPr>
        <p:txBody>
          <a:bodyPr vert="horz" wrap="square" lIns="0" tIns="11516" rIns="0" bIns="0" rtlCol="0">
            <a:spAutoFit/>
          </a:bodyPr>
          <a:lstStyle/>
          <a:p>
            <a:pPr marL="34549">
              <a:spcBef>
                <a:spcPts val="91"/>
              </a:spcBef>
            </a:pPr>
            <a:r>
              <a:rPr sz="1632" spc="-14" dirty="0"/>
              <a:t>X</a:t>
            </a:r>
            <a:r>
              <a:rPr sz="1428" spc="-20" baseline="-23809" dirty="0"/>
              <a:t>6 </a:t>
            </a:r>
            <a:r>
              <a:rPr sz="1632" dirty="0"/>
              <a:t>=</a:t>
            </a:r>
            <a:r>
              <a:rPr sz="1632" spc="-54" dirty="0"/>
              <a:t> </a:t>
            </a:r>
            <a:r>
              <a:rPr sz="1632" dirty="0"/>
              <a:t>0</a:t>
            </a:r>
            <a:endParaRPr sz="1632"/>
          </a:p>
        </p:txBody>
      </p:sp>
      <p:sp>
        <p:nvSpPr>
          <p:cNvPr id="9" name="object 9"/>
          <p:cNvSpPr txBox="1"/>
          <p:nvPr/>
        </p:nvSpPr>
        <p:spPr>
          <a:xfrm>
            <a:off x="819965" y="4791386"/>
            <a:ext cx="368524" cy="262787"/>
          </a:xfrm>
          <a:prstGeom prst="rect">
            <a:avLst/>
          </a:prstGeom>
        </p:spPr>
        <p:txBody>
          <a:bodyPr vert="horz" wrap="square" lIns="0" tIns="11516" rIns="0" bIns="0" rtlCol="0">
            <a:spAutoFit/>
          </a:bodyPr>
          <a:lstStyle/>
          <a:p>
            <a:pPr marL="11516">
              <a:spcBef>
                <a:spcPts val="91"/>
              </a:spcBef>
            </a:pPr>
            <a:r>
              <a:rPr sz="1632" spc="-14" dirty="0"/>
              <a:t>e</a:t>
            </a:r>
            <a:r>
              <a:rPr sz="1632" spc="5" dirty="0"/>
              <a:t>.</a:t>
            </a:r>
            <a:r>
              <a:rPr sz="1632" spc="-5" dirty="0"/>
              <a:t>g.</a:t>
            </a:r>
            <a:endParaRPr sz="1632"/>
          </a:p>
        </p:txBody>
      </p:sp>
      <p:sp>
        <p:nvSpPr>
          <p:cNvPr id="10" name="object 10"/>
          <p:cNvSpPr txBox="1"/>
          <p:nvPr/>
        </p:nvSpPr>
        <p:spPr>
          <a:xfrm>
            <a:off x="1449911" y="1657782"/>
            <a:ext cx="5737457" cy="2575472"/>
          </a:xfrm>
          <a:prstGeom prst="rect">
            <a:avLst/>
          </a:prstGeom>
        </p:spPr>
        <p:txBody>
          <a:bodyPr vert="horz" wrap="square" lIns="0" tIns="11516" rIns="0" bIns="0" rtlCol="0">
            <a:spAutoFit/>
          </a:bodyPr>
          <a:lstStyle/>
          <a:p>
            <a:pPr marL="34549">
              <a:spcBef>
                <a:spcPts val="91"/>
              </a:spcBef>
              <a:tabLst>
                <a:tab pos="2515749" algn="l"/>
              </a:tabLst>
            </a:pPr>
            <a:r>
              <a:rPr sz="1632" spc="-9" dirty="0"/>
              <a:t>3)</a:t>
            </a:r>
            <a:r>
              <a:rPr sz="1632" spc="14" dirty="0"/>
              <a:t> </a:t>
            </a:r>
            <a:r>
              <a:rPr sz="1632" spc="-9" dirty="0"/>
              <a:t>polynomial</a:t>
            </a:r>
            <a:r>
              <a:rPr sz="1632" spc="5" dirty="0"/>
              <a:t> </a:t>
            </a:r>
            <a:r>
              <a:rPr sz="1632" spc="-5" dirty="0"/>
              <a:t>function?	</a:t>
            </a:r>
            <a:r>
              <a:rPr sz="2448" spc="-27" baseline="1543" dirty="0"/>
              <a:t>we </a:t>
            </a:r>
            <a:r>
              <a:rPr sz="2448" spc="-6" baseline="1543" dirty="0"/>
              <a:t>define some</a:t>
            </a:r>
            <a:r>
              <a:rPr sz="2448" spc="14" baseline="1543" dirty="0"/>
              <a:t> </a:t>
            </a:r>
            <a:r>
              <a:rPr sz="2448" spc="-14" baseline="1543" dirty="0"/>
              <a:t>variables…</a:t>
            </a:r>
            <a:endParaRPr sz="2448" baseline="1543"/>
          </a:p>
          <a:p>
            <a:pPr marL="1275437" marR="1393480">
              <a:lnSpc>
                <a:spcPct val="157300"/>
              </a:lnSpc>
              <a:spcBef>
                <a:spcPts val="127"/>
              </a:spcBef>
            </a:pPr>
            <a:r>
              <a:rPr sz="1451" spc="5" dirty="0"/>
              <a:t>X</a:t>
            </a:r>
            <a:r>
              <a:rPr sz="1224" spc="6" baseline="-24691" dirty="0"/>
              <a:t>1 </a:t>
            </a:r>
            <a:r>
              <a:rPr sz="1451" dirty="0"/>
              <a:t>= </a:t>
            </a:r>
            <a:r>
              <a:rPr sz="1451" spc="-5" dirty="0"/>
              <a:t>number of white pieces on </a:t>
            </a:r>
            <a:r>
              <a:rPr sz="1451" spc="-9" dirty="0"/>
              <a:t>board  </a:t>
            </a:r>
            <a:r>
              <a:rPr sz="1451" spc="5" dirty="0"/>
              <a:t>X</a:t>
            </a:r>
            <a:r>
              <a:rPr sz="1224" spc="6" baseline="-24691" dirty="0"/>
              <a:t>2 </a:t>
            </a:r>
            <a:r>
              <a:rPr sz="1451" dirty="0"/>
              <a:t>= </a:t>
            </a:r>
            <a:r>
              <a:rPr sz="1451" spc="-5" dirty="0"/>
              <a:t>number of red</a:t>
            </a:r>
            <a:r>
              <a:rPr sz="1451" spc="-82" dirty="0"/>
              <a:t> </a:t>
            </a:r>
            <a:r>
              <a:rPr sz="1451" spc="-5" dirty="0"/>
              <a:t>pieces</a:t>
            </a:r>
            <a:endParaRPr sz="1451"/>
          </a:p>
          <a:p>
            <a:pPr marL="1275437" marR="2273329">
              <a:lnSpc>
                <a:spcPts val="2748"/>
              </a:lnSpc>
              <a:spcBef>
                <a:spcPts val="249"/>
              </a:spcBef>
            </a:pPr>
            <a:r>
              <a:rPr sz="1451" spc="5" dirty="0"/>
              <a:t>X</a:t>
            </a:r>
            <a:r>
              <a:rPr sz="1224" spc="6" baseline="-24691" dirty="0"/>
              <a:t>3 </a:t>
            </a:r>
            <a:r>
              <a:rPr sz="1451" dirty="0"/>
              <a:t>= </a:t>
            </a:r>
            <a:r>
              <a:rPr sz="1451" spc="-5" dirty="0"/>
              <a:t>number of white kings  </a:t>
            </a:r>
            <a:r>
              <a:rPr sz="1451" spc="5" dirty="0"/>
              <a:t>X</a:t>
            </a:r>
            <a:r>
              <a:rPr sz="1224" spc="6" baseline="-24691" dirty="0"/>
              <a:t>4 </a:t>
            </a:r>
            <a:r>
              <a:rPr sz="1451" dirty="0"/>
              <a:t>= </a:t>
            </a:r>
            <a:r>
              <a:rPr sz="1451" spc="-5" dirty="0"/>
              <a:t>number of red</a:t>
            </a:r>
            <a:r>
              <a:rPr sz="1451" spc="-103" dirty="0"/>
              <a:t> </a:t>
            </a:r>
            <a:r>
              <a:rPr sz="1451" spc="-5" dirty="0"/>
              <a:t>kings</a:t>
            </a:r>
            <a:endParaRPr sz="1451"/>
          </a:p>
          <a:p>
            <a:pPr marL="1275437" marR="39156">
              <a:lnSpc>
                <a:spcPct val="106800"/>
              </a:lnSpc>
              <a:spcBef>
                <a:spcPts val="621"/>
              </a:spcBef>
            </a:pPr>
            <a:r>
              <a:rPr sz="1451" spc="5" dirty="0"/>
              <a:t>X</a:t>
            </a:r>
            <a:r>
              <a:rPr sz="1224" spc="6" baseline="-24691" dirty="0"/>
              <a:t>5 </a:t>
            </a:r>
            <a:r>
              <a:rPr sz="1451" dirty="0"/>
              <a:t>= </a:t>
            </a:r>
            <a:r>
              <a:rPr sz="1451" spc="-5" dirty="0"/>
              <a:t>number of white pieces threatened by </a:t>
            </a:r>
            <a:r>
              <a:rPr sz="1451" spc="-9" dirty="0"/>
              <a:t>red </a:t>
            </a:r>
            <a:r>
              <a:rPr sz="1451" spc="-5" dirty="0"/>
              <a:t>(can be  captured on red’s next</a:t>
            </a:r>
            <a:r>
              <a:rPr sz="1451" dirty="0"/>
              <a:t> </a:t>
            </a:r>
            <a:r>
              <a:rPr sz="1451" spc="-5" dirty="0"/>
              <a:t>turn)</a:t>
            </a:r>
            <a:endParaRPr sz="1451"/>
          </a:p>
          <a:p>
            <a:pPr marL="1275437">
              <a:spcBef>
                <a:spcPts val="762"/>
              </a:spcBef>
            </a:pPr>
            <a:r>
              <a:rPr sz="1451" spc="5" dirty="0"/>
              <a:t>X</a:t>
            </a:r>
            <a:r>
              <a:rPr sz="1224" spc="6" baseline="-24691" dirty="0"/>
              <a:t>6 </a:t>
            </a:r>
            <a:r>
              <a:rPr sz="1451" dirty="0"/>
              <a:t>= </a:t>
            </a:r>
            <a:r>
              <a:rPr sz="1451" spc="-5" dirty="0"/>
              <a:t>number of red pieces threatened by</a:t>
            </a:r>
            <a:r>
              <a:rPr sz="1451" spc="-103" dirty="0"/>
              <a:t> </a:t>
            </a:r>
            <a:r>
              <a:rPr sz="1451" spc="-5" dirty="0"/>
              <a:t>white</a:t>
            </a:r>
            <a:endParaRPr sz="1451"/>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1006" y="508447"/>
            <a:ext cx="6169897" cy="625643"/>
          </a:xfrm>
          <a:prstGeom prst="rect">
            <a:avLst/>
          </a:prstGeom>
        </p:spPr>
        <p:txBody>
          <a:bodyPr vert="horz" wrap="square" lIns="0" tIns="11516" rIns="0" bIns="0" rtlCol="0">
            <a:spAutoFit/>
          </a:bodyPr>
          <a:lstStyle/>
          <a:p>
            <a:pPr marL="11516">
              <a:spcBef>
                <a:spcPts val="91"/>
              </a:spcBef>
              <a:tabLst>
                <a:tab pos="2492716" algn="l"/>
                <a:tab pos="2915367" algn="l"/>
              </a:tabLst>
            </a:pPr>
            <a:r>
              <a:rPr dirty="0"/>
              <a:t>3)</a:t>
            </a:r>
            <a:r>
              <a:rPr spc="14" dirty="0"/>
              <a:t> </a:t>
            </a:r>
            <a:r>
              <a:rPr spc="-5" dirty="0"/>
              <a:t>Choose	</a:t>
            </a:r>
            <a:r>
              <a:rPr dirty="0"/>
              <a:t>a	</a:t>
            </a:r>
            <a:r>
              <a:rPr spc="-5" dirty="0"/>
              <a:t>representation</a:t>
            </a:r>
          </a:p>
        </p:txBody>
      </p:sp>
      <p:sp>
        <p:nvSpPr>
          <p:cNvPr id="3" name="object 3"/>
          <p:cNvSpPr/>
          <p:nvPr/>
        </p:nvSpPr>
        <p:spPr>
          <a:xfrm>
            <a:off x="1468338" y="1336374"/>
            <a:ext cx="6210779" cy="5260679"/>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4460" y="510751"/>
            <a:ext cx="6169897" cy="625643"/>
          </a:xfrm>
          <a:prstGeom prst="rect">
            <a:avLst/>
          </a:prstGeom>
        </p:spPr>
        <p:txBody>
          <a:bodyPr vert="horz" wrap="square" lIns="0" tIns="11516" rIns="0" bIns="0" rtlCol="0">
            <a:spAutoFit/>
          </a:bodyPr>
          <a:lstStyle/>
          <a:p>
            <a:pPr marL="11516">
              <a:spcBef>
                <a:spcPts val="91"/>
              </a:spcBef>
            </a:pPr>
            <a:r>
              <a:rPr spc="-5" dirty="0"/>
              <a:t>3) </a:t>
            </a:r>
            <a:r>
              <a:rPr dirty="0"/>
              <a:t>Choose a</a:t>
            </a:r>
            <a:r>
              <a:rPr spc="-27" dirty="0"/>
              <a:t> </a:t>
            </a:r>
            <a:r>
              <a:rPr spc="-5" dirty="0"/>
              <a:t>representation</a:t>
            </a:r>
          </a:p>
        </p:txBody>
      </p:sp>
      <p:grpSp>
        <p:nvGrpSpPr>
          <p:cNvPr id="3" name="object 3"/>
          <p:cNvGrpSpPr/>
          <p:nvPr/>
        </p:nvGrpSpPr>
        <p:grpSpPr>
          <a:xfrm>
            <a:off x="1633022" y="3856257"/>
            <a:ext cx="6003484" cy="552786"/>
            <a:chOff x="1800860" y="4249420"/>
            <a:chExt cx="6620509" cy="609600"/>
          </a:xfrm>
        </p:grpSpPr>
        <p:sp>
          <p:nvSpPr>
            <p:cNvPr id="4" name="object 4"/>
            <p:cNvSpPr/>
            <p:nvPr/>
          </p:nvSpPr>
          <p:spPr>
            <a:xfrm>
              <a:off x="1800860" y="4249420"/>
              <a:ext cx="6620509" cy="609599"/>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2628900" y="4319270"/>
              <a:ext cx="5435600" cy="468630"/>
            </a:xfrm>
            <a:custGeom>
              <a:avLst/>
              <a:gdLst/>
              <a:ahLst/>
              <a:cxnLst/>
              <a:rect l="l" t="t" r="r" b="b"/>
              <a:pathLst>
                <a:path w="5435600" h="468629">
                  <a:moveTo>
                    <a:pt x="215900" y="0"/>
                  </a:moveTo>
                  <a:lnTo>
                    <a:pt x="260181" y="4623"/>
                  </a:lnTo>
                  <a:lnTo>
                    <a:pt x="301069" y="17938"/>
                  </a:lnTo>
                  <a:lnTo>
                    <a:pt x="337790" y="39112"/>
                  </a:lnTo>
                  <a:lnTo>
                    <a:pt x="369569" y="67309"/>
                  </a:lnTo>
                  <a:lnTo>
                    <a:pt x="395634" y="101699"/>
                  </a:lnTo>
                  <a:lnTo>
                    <a:pt x="415210" y="141446"/>
                  </a:lnTo>
                  <a:lnTo>
                    <a:pt x="427523" y="185717"/>
                  </a:lnTo>
                  <a:lnTo>
                    <a:pt x="431800" y="233679"/>
                  </a:lnTo>
                  <a:lnTo>
                    <a:pt x="427523" y="282061"/>
                  </a:lnTo>
                  <a:lnTo>
                    <a:pt x="415210" y="326647"/>
                  </a:lnTo>
                  <a:lnTo>
                    <a:pt x="395634" y="366620"/>
                  </a:lnTo>
                  <a:lnTo>
                    <a:pt x="369570" y="401161"/>
                  </a:lnTo>
                  <a:lnTo>
                    <a:pt x="337790" y="429450"/>
                  </a:lnTo>
                  <a:lnTo>
                    <a:pt x="301069" y="450671"/>
                  </a:lnTo>
                  <a:lnTo>
                    <a:pt x="260181" y="464003"/>
                  </a:lnTo>
                  <a:lnTo>
                    <a:pt x="215900" y="468629"/>
                  </a:lnTo>
                  <a:lnTo>
                    <a:pt x="171254" y="464003"/>
                  </a:lnTo>
                  <a:lnTo>
                    <a:pt x="130194" y="450671"/>
                  </a:lnTo>
                  <a:lnTo>
                    <a:pt x="93451" y="429450"/>
                  </a:lnTo>
                  <a:lnTo>
                    <a:pt x="61753" y="401161"/>
                  </a:lnTo>
                  <a:lnTo>
                    <a:pt x="35830" y="366620"/>
                  </a:lnTo>
                  <a:lnTo>
                    <a:pt x="16410" y="326647"/>
                  </a:lnTo>
                  <a:lnTo>
                    <a:pt x="4224" y="282061"/>
                  </a:lnTo>
                  <a:lnTo>
                    <a:pt x="0" y="233679"/>
                  </a:lnTo>
                  <a:lnTo>
                    <a:pt x="4224" y="185717"/>
                  </a:lnTo>
                  <a:lnTo>
                    <a:pt x="16410" y="141446"/>
                  </a:lnTo>
                  <a:lnTo>
                    <a:pt x="35830" y="101699"/>
                  </a:lnTo>
                  <a:lnTo>
                    <a:pt x="61753" y="67309"/>
                  </a:lnTo>
                  <a:lnTo>
                    <a:pt x="93451" y="39112"/>
                  </a:lnTo>
                  <a:lnTo>
                    <a:pt x="130194" y="17938"/>
                  </a:lnTo>
                  <a:lnTo>
                    <a:pt x="171254" y="4623"/>
                  </a:lnTo>
                  <a:lnTo>
                    <a:pt x="215900" y="0"/>
                  </a:lnTo>
                  <a:close/>
                </a:path>
                <a:path w="5435600" h="468629">
                  <a:moveTo>
                    <a:pt x="826770" y="0"/>
                  </a:moveTo>
                  <a:lnTo>
                    <a:pt x="871415" y="4623"/>
                  </a:lnTo>
                  <a:lnTo>
                    <a:pt x="912475" y="17938"/>
                  </a:lnTo>
                  <a:lnTo>
                    <a:pt x="949218" y="39112"/>
                  </a:lnTo>
                  <a:lnTo>
                    <a:pt x="980916" y="67309"/>
                  </a:lnTo>
                  <a:lnTo>
                    <a:pt x="1006839" y="101699"/>
                  </a:lnTo>
                  <a:lnTo>
                    <a:pt x="1026259" y="141446"/>
                  </a:lnTo>
                  <a:lnTo>
                    <a:pt x="1038445" y="185717"/>
                  </a:lnTo>
                  <a:lnTo>
                    <a:pt x="1042670" y="233679"/>
                  </a:lnTo>
                  <a:lnTo>
                    <a:pt x="1038445" y="282061"/>
                  </a:lnTo>
                  <a:lnTo>
                    <a:pt x="1026259" y="326647"/>
                  </a:lnTo>
                  <a:lnTo>
                    <a:pt x="1006839" y="366620"/>
                  </a:lnTo>
                  <a:lnTo>
                    <a:pt x="980916" y="401161"/>
                  </a:lnTo>
                  <a:lnTo>
                    <a:pt x="949218" y="429450"/>
                  </a:lnTo>
                  <a:lnTo>
                    <a:pt x="912475" y="450671"/>
                  </a:lnTo>
                  <a:lnTo>
                    <a:pt x="871415" y="464003"/>
                  </a:lnTo>
                  <a:lnTo>
                    <a:pt x="826770" y="468629"/>
                  </a:lnTo>
                  <a:lnTo>
                    <a:pt x="782488" y="464003"/>
                  </a:lnTo>
                  <a:lnTo>
                    <a:pt x="741600" y="450671"/>
                  </a:lnTo>
                  <a:lnTo>
                    <a:pt x="704879" y="429450"/>
                  </a:lnTo>
                  <a:lnTo>
                    <a:pt x="673100" y="401161"/>
                  </a:lnTo>
                  <a:lnTo>
                    <a:pt x="647035" y="366620"/>
                  </a:lnTo>
                  <a:lnTo>
                    <a:pt x="627459" y="326647"/>
                  </a:lnTo>
                  <a:lnTo>
                    <a:pt x="615146" y="282061"/>
                  </a:lnTo>
                  <a:lnTo>
                    <a:pt x="610869" y="233679"/>
                  </a:lnTo>
                  <a:lnTo>
                    <a:pt x="615146" y="185717"/>
                  </a:lnTo>
                  <a:lnTo>
                    <a:pt x="627459" y="141446"/>
                  </a:lnTo>
                  <a:lnTo>
                    <a:pt x="647035" y="101699"/>
                  </a:lnTo>
                  <a:lnTo>
                    <a:pt x="673100" y="67309"/>
                  </a:lnTo>
                  <a:lnTo>
                    <a:pt x="704879" y="39112"/>
                  </a:lnTo>
                  <a:lnTo>
                    <a:pt x="741600" y="17938"/>
                  </a:lnTo>
                  <a:lnTo>
                    <a:pt x="782488" y="4623"/>
                  </a:lnTo>
                  <a:lnTo>
                    <a:pt x="826770" y="0"/>
                  </a:lnTo>
                  <a:close/>
                </a:path>
                <a:path w="5435600" h="468629">
                  <a:moveTo>
                    <a:pt x="1691639" y="0"/>
                  </a:moveTo>
                  <a:lnTo>
                    <a:pt x="1736285" y="4623"/>
                  </a:lnTo>
                  <a:lnTo>
                    <a:pt x="1777345" y="17938"/>
                  </a:lnTo>
                  <a:lnTo>
                    <a:pt x="1814088" y="39112"/>
                  </a:lnTo>
                  <a:lnTo>
                    <a:pt x="1845786" y="67309"/>
                  </a:lnTo>
                  <a:lnTo>
                    <a:pt x="1871709" y="101699"/>
                  </a:lnTo>
                  <a:lnTo>
                    <a:pt x="1891129" y="141446"/>
                  </a:lnTo>
                  <a:lnTo>
                    <a:pt x="1903315" y="185717"/>
                  </a:lnTo>
                  <a:lnTo>
                    <a:pt x="1907539" y="233679"/>
                  </a:lnTo>
                  <a:lnTo>
                    <a:pt x="1903315" y="282061"/>
                  </a:lnTo>
                  <a:lnTo>
                    <a:pt x="1891129" y="326647"/>
                  </a:lnTo>
                  <a:lnTo>
                    <a:pt x="1871709" y="366620"/>
                  </a:lnTo>
                  <a:lnTo>
                    <a:pt x="1845786" y="401161"/>
                  </a:lnTo>
                  <a:lnTo>
                    <a:pt x="1814088" y="429450"/>
                  </a:lnTo>
                  <a:lnTo>
                    <a:pt x="1777345" y="450671"/>
                  </a:lnTo>
                  <a:lnTo>
                    <a:pt x="1736285" y="464003"/>
                  </a:lnTo>
                  <a:lnTo>
                    <a:pt x="1691639" y="468629"/>
                  </a:lnTo>
                  <a:lnTo>
                    <a:pt x="1647358" y="464003"/>
                  </a:lnTo>
                  <a:lnTo>
                    <a:pt x="1606470" y="450671"/>
                  </a:lnTo>
                  <a:lnTo>
                    <a:pt x="1569749" y="429450"/>
                  </a:lnTo>
                  <a:lnTo>
                    <a:pt x="1537970" y="401161"/>
                  </a:lnTo>
                  <a:lnTo>
                    <a:pt x="1511905" y="366620"/>
                  </a:lnTo>
                  <a:lnTo>
                    <a:pt x="1492329" y="326647"/>
                  </a:lnTo>
                  <a:lnTo>
                    <a:pt x="1480016" y="282061"/>
                  </a:lnTo>
                  <a:lnTo>
                    <a:pt x="1475739" y="233679"/>
                  </a:lnTo>
                  <a:lnTo>
                    <a:pt x="1480016" y="185717"/>
                  </a:lnTo>
                  <a:lnTo>
                    <a:pt x="1492329" y="141446"/>
                  </a:lnTo>
                  <a:lnTo>
                    <a:pt x="1511905" y="101699"/>
                  </a:lnTo>
                  <a:lnTo>
                    <a:pt x="1537969" y="67309"/>
                  </a:lnTo>
                  <a:lnTo>
                    <a:pt x="1569749" y="39112"/>
                  </a:lnTo>
                  <a:lnTo>
                    <a:pt x="1606470" y="17938"/>
                  </a:lnTo>
                  <a:lnTo>
                    <a:pt x="1647358" y="4623"/>
                  </a:lnTo>
                  <a:lnTo>
                    <a:pt x="1691639" y="0"/>
                  </a:lnTo>
                  <a:close/>
                </a:path>
                <a:path w="5435600" h="468629">
                  <a:moveTo>
                    <a:pt x="2555240" y="0"/>
                  </a:moveTo>
                  <a:lnTo>
                    <a:pt x="2599940" y="4623"/>
                  </a:lnTo>
                  <a:lnTo>
                    <a:pt x="2641143" y="17938"/>
                  </a:lnTo>
                  <a:lnTo>
                    <a:pt x="2678090" y="39112"/>
                  </a:lnTo>
                  <a:lnTo>
                    <a:pt x="2710021" y="67309"/>
                  </a:lnTo>
                  <a:lnTo>
                    <a:pt x="2736177" y="101699"/>
                  </a:lnTo>
                  <a:lnTo>
                    <a:pt x="2755800" y="141446"/>
                  </a:lnTo>
                  <a:lnTo>
                    <a:pt x="2768131" y="185717"/>
                  </a:lnTo>
                  <a:lnTo>
                    <a:pt x="2772410" y="233679"/>
                  </a:lnTo>
                  <a:lnTo>
                    <a:pt x="2768131" y="282061"/>
                  </a:lnTo>
                  <a:lnTo>
                    <a:pt x="2755800" y="326647"/>
                  </a:lnTo>
                  <a:lnTo>
                    <a:pt x="2736177" y="366620"/>
                  </a:lnTo>
                  <a:lnTo>
                    <a:pt x="2710021" y="401161"/>
                  </a:lnTo>
                  <a:lnTo>
                    <a:pt x="2678090" y="429450"/>
                  </a:lnTo>
                  <a:lnTo>
                    <a:pt x="2641143" y="450671"/>
                  </a:lnTo>
                  <a:lnTo>
                    <a:pt x="2599940" y="464003"/>
                  </a:lnTo>
                  <a:lnTo>
                    <a:pt x="2555240" y="468629"/>
                  </a:lnTo>
                  <a:lnTo>
                    <a:pt x="2510958" y="464003"/>
                  </a:lnTo>
                  <a:lnTo>
                    <a:pt x="2470070" y="450671"/>
                  </a:lnTo>
                  <a:lnTo>
                    <a:pt x="2433349" y="429450"/>
                  </a:lnTo>
                  <a:lnTo>
                    <a:pt x="2401570" y="401161"/>
                  </a:lnTo>
                  <a:lnTo>
                    <a:pt x="2375505" y="366620"/>
                  </a:lnTo>
                  <a:lnTo>
                    <a:pt x="2355929" y="326647"/>
                  </a:lnTo>
                  <a:lnTo>
                    <a:pt x="2343616" y="282061"/>
                  </a:lnTo>
                  <a:lnTo>
                    <a:pt x="2339340" y="233679"/>
                  </a:lnTo>
                  <a:lnTo>
                    <a:pt x="2343616" y="185717"/>
                  </a:lnTo>
                  <a:lnTo>
                    <a:pt x="2355929" y="141446"/>
                  </a:lnTo>
                  <a:lnTo>
                    <a:pt x="2375505" y="101699"/>
                  </a:lnTo>
                  <a:lnTo>
                    <a:pt x="2401569" y="67309"/>
                  </a:lnTo>
                  <a:lnTo>
                    <a:pt x="2433349" y="39112"/>
                  </a:lnTo>
                  <a:lnTo>
                    <a:pt x="2470070" y="17938"/>
                  </a:lnTo>
                  <a:lnTo>
                    <a:pt x="2510958" y="4623"/>
                  </a:lnTo>
                  <a:lnTo>
                    <a:pt x="2555240" y="0"/>
                  </a:lnTo>
                  <a:close/>
                </a:path>
                <a:path w="5435600" h="468629">
                  <a:moveTo>
                    <a:pt x="3455670" y="0"/>
                  </a:moveTo>
                  <a:lnTo>
                    <a:pt x="3499951" y="4623"/>
                  </a:lnTo>
                  <a:lnTo>
                    <a:pt x="3540839" y="17938"/>
                  </a:lnTo>
                  <a:lnTo>
                    <a:pt x="3577560" y="39112"/>
                  </a:lnTo>
                  <a:lnTo>
                    <a:pt x="3609340" y="67309"/>
                  </a:lnTo>
                  <a:lnTo>
                    <a:pt x="3635404" y="101699"/>
                  </a:lnTo>
                  <a:lnTo>
                    <a:pt x="3654980" y="141446"/>
                  </a:lnTo>
                  <a:lnTo>
                    <a:pt x="3667293" y="185717"/>
                  </a:lnTo>
                  <a:lnTo>
                    <a:pt x="3671570" y="233679"/>
                  </a:lnTo>
                  <a:lnTo>
                    <a:pt x="3667293" y="282061"/>
                  </a:lnTo>
                  <a:lnTo>
                    <a:pt x="3654980" y="326647"/>
                  </a:lnTo>
                  <a:lnTo>
                    <a:pt x="3635404" y="366620"/>
                  </a:lnTo>
                  <a:lnTo>
                    <a:pt x="3609340" y="401161"/>
                  </a:lnTo>
                  <a:lnTo>
                    <a:pt x="3577560" y="429450"/>
                  </a:lnTo>
                  <a:lnTo>
                    <a:pt x="3540839" y="450671"/>
                  </a:lnTo>
                  <a:lnTo>
                    <a:pt x="3499951" y="464003"/>
                  </a:lnTo>
                  <a:lnTo>
                    <a:pt x="3455670" y="468629"/>
                  </a:lnTo>
                  <a:lnTo>
                    <a:pt x="3411024" y="464003"/>
                  </a:lnTo>
                  <a:lnTo>
                    <a:pt x="3369964" y="450671"/>
                  </a:lnTo>
                  <a:lnTo>
                    <a:pt x="3333221" y="429450"/>
                  </a:lnTo>
                  <a:lnTo>
                    <a:pt x="3301523" y="401161"/>
                  </a:lnTo>
                  <a:lnTo>
                    <a:pt x="3275600" y="366620"/>
                  </a:lnTo>
                  <a:lnTo>
                    <a:pt x="3256180" y="326647"/>
                  </a:lnTo>
                  <a:lnTo>
                    <a:pt x="3243994" y="282061"/>
                  </a:lnTo>
                  <a:lnTo>
                    <a:pt x="3239770" y="233679"/>
                  </a:lnTo>
                  <a:lnTo>
                    <a:pt x="3243994" y="185717"/>
                  </a:lnTo>
                  <a:lnTo>
                    <a:pt x="3256180" y="141446"/>
                  </a:lnTo>
                  <a:lnTo>
                    <a:pt x="3275600" y="101699"/>
                  </a:lnTo>
                  <a:lnTo>
                    <a:pt x="3301523" y="67309"/>
                  </a:lnTo>
                  <a:lnTo>
                    <a:pt x="3333221" y="39112"/>
                  </a:lnTo>
                  <a:lnTo>
                    <a:pt x="3369964" y="17938"/>
                  </a:lnTo>
                  <a:lnTo>
                    <a:pt x="3411024" y="4623"/>
                  </a:lnTo>
                  <a:lnTo>
                    <a:pt x="3455670" y="0"/>
                  </a:lnTo>
                  <a:close/>
                </a:path>
                <a:path w="5435600" h="468629">
                  <a:moveTo>
                    <a:pt x="4319270" y="0"/>
                  </a:moveTo>
                  <a:lnTo>
                    <a:pt x="4363551" y="4623"/>
                  </a:lnTo>
                  <a:lnTo>
                    <a:pt x="4404439" y="17938"/>
                  </a:lnTo>
                  <a:lnTo>
                    <a:pt x="4441160" y="39112"/>
                  </a:lnTo>
                  <a:lnTo>
                    <a:pt x="4472940" y="67309"/>
                  </a:lnTo>
                  <a:lnTo>
                    <a:pt x="4499004" y="101699"/>
                  </a:lnTo>
                  <a:lnTo>
                    <a:pt x="4518580" y="141446"/>
                  </a:lnTo>
                  <a:lnTo>
                    <a:pt x="4530893" y="185717"/>
                  </a:lnTo>
                  <a:lnTo>
                    <a:pt x="4535170" y="233679"/>
                  </a:lnTo>
                  <a:lnTo>
                    <a:pt x="4530893" y="282061"/>
                  </a:lnTo>
                  <a:lnTo>
                    <a:pt x="4518580" y="326647"/>
                  </a:lnTo>
                  <a:lnTo>
                    <a:pt x="4499004" y="366620"/>
                  </a:lnTo>
                  <a:lnTo>
                    <a:pt x="4472939" y="401161"/>
                  </a:lnTo>
                  <a:lnTo>
                    <a:pt x="4441160" y="429450"/>
                  </a:lnTo>
                  <a:lnTo>
                    <a:pt x="4404439" y="450671"/>
                  </a:lnTo>
                  <a:lnTo>
                    <a:pt x="4363551" y="464003"/>
                  </a:lnTo>
                  <a:lnTo>
                    <a:pt x="4319270" y="468629"/>
                  </a:lnTo>
                  <a:lnTo>
                    <a:pt x="4274624" y="464003"/>
                  </a:lnTo>
                  <a:lnTo>
                    <a:pt x="4233564" y="450671"/>
                  </a:lnTo>
                  <a:lnTo>
                    <a:pt x="4196821" y="429450"/>
                  </a:lnTo>
                  <a:lnTo>
                    <a:pt x="4165123" y="401161"/>
                  </a:lnTo>
                  <a:lnTo>
                    <a:pt x="4139200" y="366620"/>
                  </a:lnTo>
                  <a:lnTo>
                    <a:pt x="4119780" y="326647"/>
                  </a:lnTo>
                  <a:lnTo>
                    <a:pt x="4107594" y="282061"/>
                  </a:lnTo>
                  <a:lnTo>
                    <a:pt x="4103370" y="233679"/>
                  </a:lnTo>
                  <a:lnTo>
                    <a:pt x="4107594" y="185717"/>
                  </a:lnTo>
                  <a:lnTo>
                    <a:pt x="4119780" y="141446"/>
                  </a:lnTo>
                  <a:lnTo>
                    <a:pt x="4139200" y="101699"/>
                  </a:lnTo>
                  <a:lnTo>
                    <a:pt x="4165123" y="67309"/>
                  </a:lnTo>
                  <a:lnTo>
                    <a:pt x="4196821" y="39112"/>
                  </a:lnTo>
                  <a:lnTo>
                    <a:pt x="4233564" y="17938"/>
                  </a:lnTo>
                  <a:lnTo>
                    <a:pt x="4274624" y="4623"/>
                  </a:lnTo>
                  <a:lnTo>
                    <a:pt x="4319270" y="0"/>
                  </a:lnTo>
                  <a:close/>
                </a:path>
                <a:path w="5435600" h="468629">
                  <a:moveTo>
                    <a:pt x="5219700" y="0"/>
                  </a:moveTo>
                  <a:lnTo>
                    <a:pt x="5263981" y="4623"/>
                  </a:lnTo>
                  <a:lnTo>
                    <a:pt x="5304869" y="17938"/>
                  </a:lnTo>
                  <a:lnTo>
                    <a:pt x="5341590" y="39112"/>
                  </a:lnTo>
                  <a:lnTo>
                    <a:pt x="5373370" y="67309"/>
                  </a:lnTo>
                  <a:lnTo>
                    <a:pt x="5399434" y="101699"/>
                  </a:lnTo>
                  <a:lnTo>
                    <a:pt x="5419010" y="141446"/>
                  </a:lnTo>
                  <a:lnTo>
                    <a:pt x="5431323" y="185717"/>
                  </a:lnTo>
                  <a:lnTo>
                    <a:pt x="5435600" y="233679"/>
                  </a:lnTo>
                  <a:lnTo>
                    <a:pt x="5431323" y="282061"/>
                  </a:lnTo>
                  <a:lnTo>
                    <a:pt x="5419010" y="326647"/>
                  </a:lnTo>
                  <a:lnTo>
                    <a:pt x="5399434" y="366620"/>
                  </a:lnTo>
                  <a:lnTo>
                    <a:pt x="5373369" y="401161"/>
                  </a:lnTo>
                  <a:lnTo>
                    <a:pt x="5341590" y="429450"/>
                  </a:lnTo>
                  <a:lnTo>
                    <a:pt x="5304869" y="450671"/>
                  </a:lnTo>
                  <a:lnTo>
                    <a:pt x="5263981" y="464003"/>
                  </a:lnTo>
                  <a:lnTo>
                    <a:pt x="5219700" y="468629"/>
                  </a:lnTo>
                  <a:lnTo>
                    <a:pt x="5175054" y="464003"/>
                  </a:lnTo>
                  <a:lnTo>
                    <a:pt x="5133994" y="450671"/>
                  </a:lnTo>
                  <a:lnTo>
                    <a:pt x="5097251" y="429450"/>
                  </a:lnTo>
                  <a:lnTo>
                    <a:pt x="5065553" y="401161"/>
                  </a:lnTo>
                  <a:lnTo>
                    <a:pt x="5039630" y="366620"/>
                  </a:lnTo>
                  <a:lnTo>
                    <a:pt x="5020210" y="326647"/>
                  </a:lnTo>
                  <a:lnTo>
                    <a:pt x="5008024" y="282061"/>
                  </a:lnTo>
                  <a:lnTo>
                    <a:pt x="5003800" y="233679"/>
                  </a:lnTo>
                  <a:lnTo>
                    <a:pt x="5008024" y="185717"/>
                  </a:lnTo>
                  <a:lnTo>
                    <a:pt x="5020210" y="141446"/>
                  </a:lnTo>
                  <a:lnTo>
                    <a:pt x="5039630" y="101699"/>
                  </a:lnTo>
                  <a:lnTo>
                    <a:pt x="5065553" y="67309"/>
                  </a:lnTo>
                  <a:lnTo>
                    <a:pt x="5097251" y="39112"/>
                  </a:lnTo>
                  <a:lnTo>
                    <a:pt x="5133994" y="17938"/>
                  </a:lnTo>
                  <a:lnTo>
                    <a:pt x="5175054" y="4623"/>
                  </a:lnTo>
                  <a:lnTo>
                    <a:pt x="5219700" y="0"/>
                  </a:lnTo>
                  <a:close/>
                </a:path>
              </a:pathLst>
            </a:custGeom>
            <a:ln w="38097">
              <a:solidFill>
                <a:srgbClr val="FF99CC"/>
              </a:solidFill>
            </a:ln>
          </p:spPr>
          <p:txBody>
            <a:bodyPr wrap="square" lIns="0" tIns="0" rIns="0" bIns="0" rtlCol="0"/>
            <a:lstStyle/>
            <a:p>
              <a:endParaRPr sz="1270"/>
            </a:p>
          </p:txBody>
        </p:sp>
      </p:grpSp>
      <p:sp>
        <p:nvSpPr>
          <p:cNvPr id="6" name="object 6"/>
          <p:cNvSpPr txBox="1"/>
          <p:nvPr/>
        </p:nvSpPr>
        <p:spPr>
          <a:xfrm>
            <a:off x="1408452" y="1552983"/>
            <a:ext cx="4385435" cy="402376"/>
          </a:xfrm>
          <a:prstGeom prst="rect">
            <a:avLst/>
          </a:prstGeom>
        </p:spPr>
        <p:txBody>
          <a:bodyPr vert="horz" wrap="square" lIns="0" tIns="11516" rIns="0" bIns="0" rtlCol="0">
            <a:spAutoFit/>
          </a:bodyPr>
          <a:lstStyle/>
          <a:p>
            <a:pPr marL="11516">
              <a:spcBef>
                <a:spcPts val="91"/>
              </a:spcBef>
            </a:pPr>
            <a:r>
              <a:rPr sz="2539" dirty="0"/>
              <a:t>- </a:t>
            </a:r>
            <a:r>
              <a:rPr sz="2539" spc="-5" dirty="0"/>
              <a:t>Weighted </a:t>
            </a:r>
            <a:r>
              <a:rPr sz="2539" dirty="0"/>
              <a:t>linear</a:t>
            </a:r>
            <a:r>
              <a:rPr sz="2539" spc="5" dirty="0"/>
              <a:t> </a:t>
            </a:r>
            <a:r>
              <a:rPr sz="2539" spc="-5" dirty="0"/>
              <a:t>combination:</a:t>
            </a:r>
            <a:endParaRPr sz="2539"/>
          </a:p>
        </p:txBody>
      </p:sp>
      <p:sp>
        <p:nvSpPr>
          <p:cNvPr id="7" name="object 7"/>
          <p:cNvSpPr txBox="1"/>
          <p:nvPr/>
        </p:nvSpPr>
        <p:spPr>
          <a:xfrm>
            <a:off x="2186958" y="2286576"/>
            <a:ext cx="4896762" cy="744377"/>
          </a:xfrm>
          <a:prstGeom prst="rect">
            <a:avLst/>
          </a:prstGeom>
          <a:ln w="63256">
            <a:solidFill>
              <a:srgbClr val="FF99CC"/>
            </a:solidFill>
          </a:ln>
        </p:spPr>
        <p:txBody>
          <a:bodyPr vert="horz" wrap="square" lIns="0" tIns="43186" rIns="0" bIns="0" rtlCol="0">
            <a:spAutoFit/>
          </a:bodyPr>
          <a:lstStyle/>
          <a:p>
            <a:pPr marL="81190" marR="143955">
              <a:lnSpc>
                <a:spcPct val="92800"/>
              </a:lnSpc>
              <a:spcBef>
                <a:spcPts val="340"/>
              </a:spcBef>
            </a:pPr>
            <a:r>
              <a:rPr sz="1632" spc="-5" dirty="0"/>
              <a:t>Computer program </a:t>
            </a:r>
            <a:r>
              <a:rPr sz="1632" spc="-14" dirty="0"/>
              <a:t>will </a:t>
            </a:r>
            <a:r>
              <a:rPr sz="1632" spc="-9" dirty="0"/>
              <a:t>change </a:t>
            </a:r>
            <a:r>
              <a:rPr sz="1632" spc="-5" dirty="0"/>
              <a:t>the values of the  </a:t>
            </a:r>
            <a:r>
              <a:rPr sz="1632" spc="-9" dirty="0"/>
              <a:t>weights </a:t>
            </a:r>
            <a:r>
              <a:rPr sz="1632" dirty="0"/>
              <a:t>– </a:t>
            </a:r>
            <a:r>
              <a:rPr sz="1632" spc="-5" dirty="0"/>
              <a:t>it </a:t>
            </a:r>
            <a:r>
              <a:rPr sz="1632" spc="-14" dirty="0"/>
              <a:t>will </a:t>
            </a:r>
            <a:r>
              <a:rPr sz="1632" i="1" spc="-5" dirty="0"/>
              <a:t>learn </a:t>
            </a:r>
            <a:r>
              <a:rPr sz="1632" spc="-18" dirty="0"/>
              <a:t>what </a:t>
            </a:r>
            <a:r>
              <a:rPr sz="1632" spc="-5" dirty="0"/>
              <a:t>the </a:t>
            </a:r>
            <a:r>
              <a:rPr sz="1632" spc="-9" dirty="0"/>
              <a:t>weights should </a:t>
            </a:r>
            <a:r>
              <a:rPr sz="1632" spc="-5" dirty="0"/>
              <a:t>be </a:t>
            </a:r>
            <a:r>
              <a:rPr sz="1632" dirty="0"/>
              <a:t>to  </a:t>
            </a:r>
            <a:r>
              <a:rPr sz="1632" spc="-5" dirty="0"/>
              <a:t>give correct </a:t>
            </a:r>
            <a:r>
              <a:rPr sz="1632" dirty="0"/>
              <a:t>score </a:t>
            </a:r>
            <a:r>
              <a:rPr sz="1632" spc="-5" dirty="0"/>
              <a:t>for each</a:t>
            </a:r>
            <a:r>
              <a:rPr sz="1632" spc="5" dirty="0"/>
              <a:t> </a:t>
            </a:r>
            <a:r>
              <a:rPr sz="1632" spc="-9" dirty="0"/>
              <a:t>board</a:t>
            </a:r>
            <a:endParaRPr sz="1632"/>
          </a:p>
        </p:txBody>
      </p:sp>
      <p:sp>
        <p:nvSpPr>
          <p:cNvPr id="8" name="object 8"/>
          <p:cNvSpPr/>
          <p:nvPr/>
        </p:nvSpPr>
        <p:spPr>
          <a:xfrm>
            <a:off x="2512872" y="3171033"/>
            <a:ext cx="3656448" cy="587335"/>
          </a:xfrm>
          <a:custGeom>
            <a:avLst/>
            <a:gdLst/>
            <a:ahLst/>
            <a:cxnLst/>
            <a:rect l="l" t="t" r="r" b="b"/>
            <a:pathLst>
              <a:path w="4032250" h="647700">
                <a:moveTo>
                  <a:pt x="2386330" y="0"/>
                </a:moveTo>
                <a:lnTo>
                  <a:pt x="1861820" y="647700"/>
                </a:lnTo>
              </a:path>
              <a:path w="4032250" h="647700">
                <a:moveTo>
                  <a:pt x="0" y="643889"/>
                </a:moveTo>
                <a:lnTo>
                  <a:pt x="4032250" y="645159"/>
                </a:lnTo>
              </a:path>
            </a:pathLst>
          </a:custGeom>
          <a:ln w="63256">
            <a:solidFill>
              <a:srgbClr val="FF99CC"/>
            </a:solidFill>
          </a:ln>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625536"/>
            <a:ext cx="152592" cy="1754456"/>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a:p>
            <a:pPr marL="11516">
              <a:spcBef>
                <a:spcPts val="1052"/>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4" y="1648568"/>
            <a:ext cx="6298880" cy="2279557"/>
          </a:xfrm>
          <a:prstGeom prst="rect">
            <a:avLst/>
          </a:prstGeom>
        </p:spPr>
        <p:txBody>
          <a:bodyPr vert="horz" wrap="square" lIns="0" tIns="11516" rIns="0" bIns="0" rtlCol="0">
            <a:spAutoFit/>
          </a:bodyPr>
          <a:lstStyle/>
          <a:p>
            <a:pPr marL="11516" marR="694437">
              <a:lnSpc>
                <a:spcPct val="129900"/>
              </a:lnSpc>
              <a:spcBef>
                <a:spcPts val="91"/>
              </a:spcBef>
            </a:pPr>
            <a:r>
              <a:rPr sz="2902" spc="-5" dirty="0">
                <a:solidFill>
                  <a:srgbClr val="00007F"/>
                </a:solidFill>
              </a:rPr>
              <a:t>Require </a:t>
            </a:r>
            <a:r>
              <a:rPr sz="2902" dirty="0">
                <a:solidFill>
                  <a:srgbClr val="00007F"/>
                </a:solidFill>
              </a:rPr>
              <a:t>a set </a:t>
            </a:r>
            <a:r>
              <a:rPr sz="2902" spc="-5" dirty="0">
                <a:solidFill>
                  <a:srgbClr val="00007F"/>
                </a:solidFill>
              </a:rPr>
              <a:t>of </a:t>
            </a:r>
            <a:r>
              <a:rPr sz="2902" spc="-9" dirty="0">
                <a:solidFill>
                  <a:srgbClr val="00007F"/>
                </a:solidFill>
              </a:rPr>
              <a:t>training examples  </a:t>
            </a:r>
            <a:r>
              <a:rPr sz="2902" spc="-5" dirty="0">
                <a:solidFill>
                  <a:srgbClr val="00007F"/>
                </a:solidFill>
              </a:rPr>
              <a:t>Ordered</a:t>
            </a:r>
            <a:r>
              <a:rPr sz="2902" spc="-9" dirty="0">
                <a:solidFill>
                  <a:srgbClr val="00007F"/>
                </a:solidFill>
              </a:rPr>
              <a:t> pair:</a:t>
            </a:r>
            <a:endParaRPr sz="2902"/>
          </a:p>
          <a:p>
            <a:pPr marL="11516">
              <a:spcBef>
                <a:spcPts val="1043"/>
              </a:spcBef>
            </a:pPr>
            <a:r>
              <a:rPr sz="2902" spc="-5" dirty="0">
                <a:solidFill>
                  <a:srgbClr val="00007F"/>
                </a:solidFill>
              </a:rPr>
              <a:t>e.g.</a:t>
            </a:r>
            <a:endParaRPr sz="2902"/>
          </a:p>
          <a:p>
            <a:pPr marL="227448">
              <a:spcBef>
                <a:spcPts val="1079"/>
              </a:spcBef>
              <a:tabLst>
                <a:tab pos="736471" algn="l"/>
              </a:tabLst>
            </a:pPr>
            <a:r>
              <a:rPr sz="3809" baseline="2976" dirty="0">
                <a:latin typeface="Times New Roman"/>
                <a:cs typeface="Times New Roman"/>
              </a:rPr>
              <a:t>–	</a:t>
            </a:r>
            <a:r>
              <a:rPr sz="2539" spc="-5" dirty="0">
                <a:solidFill>
                  <a:srgbClr val="00007F"/>
                </a:solidFill>
              </a:rPr>
              <a:t>Black </a:t>
            </a:r>
            <a:r>
              <a:rPr sz="2539" dirty="0">
                <a:solidFill>
                  <a:srgbClr val="00007F"/>
                </a:solidFill>
              </a:rPr>
              <a:t>has </a:t>
            </a:r>
            <a:r>
              <a:rPr sz="2539" spc="-5" dirty="0">
                <a:solidFill>
                  <a:srgbClr val="00007F"/>
                </a:solidFill>
              </a:rPr>
              <a:t>won </a:t>
            </a:r>
            <a:r>
              <a:rPr sz="2539" dirty="0">
                <a:solidFill>
                  <a:srgbClr val="00007F"/>
                </a:solidFill>
              </a:rPr>
              <a:t>(red has no pieces</a:t>
            </a:r>
            <a:r>
              <a:rPr sz="2539" spc="-18" dirty="0">
                <a:solidFill>
                  <a:srgbClr val="00007F"/>
                </a:solidFill>
              </a:rPr>
              <a:t> </a:t>
            </a:r>
            <a:r>
              <a:rPr sz="2539" dirty="0">
                <a:solidFill>
                  <a:srgbClr val="00007F"/>
                </a:solidFill>
              </a:rPr>
              <a:t>left):</a:t>
            </a:r>
            <a:endParaRPr sz="2539"/>
          </a:p>
        </p:txBody>
      </p:sp>
      <p:sp>
        <p:nvSpPr>
          <p:cNvPr id="5" name="object 5"/>
          <p:cNvSpPr/>
          <p:nvPr/>
        </p:nvSpPr>
        <p:spPr>
          <a:xfrm>
            <a:off x="3573530" y="2387920"/>
            <a:ext cx="1650296" cy="389253"/>
          </a:xfrm>
          <a:prstGeom prst="rect">
            <a:avLst/>
          </a:prstGeom>
          <a:blipFill>
            <a:blip r:embed="rId2" cstate="print"/>
            <a:stretch>
              <a:fillRect/>
            </a:stretch>
          </a:blipFill>
        </p:spPr>
        <p:txBody>
          <a:bodyPr wrap="square" lIns="0" tIns="0" rIns="0" bIns="0" rtlCol="0"/>
          <a:lstStyle/>
          <a:p>
            <a:endParaRPr sz="1270"/>
          </a:p>
        </p:txBody>
      </p:sp>
      <p:sp>
        <p:nvSpPr>
          <p:cNvPr id="6" name="object 6"/>
          <p:cNvSpPr/>
          <p:nvPr/>
        </p:nvSpPr>
        <p:spPr>
          <a:xfrm>
            <a:off x="1665267" y="4540330"/>
            <a:ext cx="5527859" cy="362766"/>
          </a:xfrm>
          <a:prstGeom prst="rect">
            <a:avLst/>
          </a:prstGeom>
          <a:blipFill>
            <a:blip r:embed="rId3" cstate="print"/>
            <a:stretch>
              <a:fillRect/>
            </a:stretch>
          </a:blipFill>
        </p:spPr>
        <p:txBody>
          <a:bodyPr wrap="square" lIns="0" tIns="0" rIns="0" bIns="0" rtlCol="0"/>
          <a:lstStyle/>
          <a:p>
            <a:endParaRPr sz="1270"/>
          </a:p>
        </p:txBody>
      </p:sp>
      <p:grpSp>
        <p:nvGrpSpPr>
          <p:cNvPr id="7" name="object 7"/>
          <p:cNvGrpSpPr/>
          <p:nvPr/>
        </p:nvGrpSpPr>
        <p:grpSpPr>
          <a:xfrm>
            <a:off x="652978" y="5110390"/>
            <a:ext cx="8115588" cy="1356629"/>
            <a:chOff x="720090" y="5632450"/>
            <a:chExt cx="8949690" cy="1496060"/>
          </a:xfrm>
        </p:grpSpPr>
        <p:sp>
          <p:nvSpPr>
            <p:cNvPr id="8" name="object 8"/>
            <p:cNvSpPr/>
            <p:nvPr/>
          </p:nvSpPr>
          <p:spPr>
            <a:xfrm>
              <a:off x="720090" y="5759450"/>
              <a:ext cx="3981450" cy="1153160"/>
            </a:xfrm>
            <a:prstGeom prst="rect">
              <a:avLst/>
            </a:prstGeom>
            <a:blipFill>
              <a:blip r:embed="rId4" cstate="print"/>
              <a:stretch>
                <a:fillRect/>
              </a:stretch>
            </a:blipFill>
          </p:spPr>
          <p:txBody>
            <a:bodyPr wrap="square" lIns="0" tIns="0" rIns="0" bIns="0" rtlCol="0"/>
            <a:lstStyle/>
            <a:p>
              <a:endParaRPr sz="1270"/>
            </a:p>
          </p:txBody>
        </p:sp>
        <p:sp>
          <p:nvSpPr>
            <p:cNvPr id="9" name="object 9"/>
            <p:cNvSpPr/>
            <p:nvPr/>
          </p:nvSpPr>
          <p:spPr>
            <a:xfrm>
              <a:off x="4535169" y="5632450"/>
              <a:ext cx="5134610" cy="1496060"/>
            </a:xfrm>
            <a:prstGeom prst="rect">
              <a:avLst/>
            </a:prstGeom>
            <a:blipFill>
              <a:blip r:embed="rId5" cstate="print"/>
              <a:stretch>
                <a:fillRect/>
              </a:stretch>
            </a:blipFill>
          </p:spPr>
          <p:txBody>
            <a:bodyPr wrap="square" lIns="0" tIns="0" rIns="0" bIns="0" rtlCol="0"/>
            <a:lstStyle/>
            <a:p>
              <a:endParaRPr sz="1270"/>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54133" y="1781007"/>
            <a:ext cx="6366250" cy="458226"/>
          </a:xfrm>
          <a:prstGeom prst="rect">
            <a:avLst/>
          </a:prstGeom>
        </p:spPr>
        <p:txBody>
          <a:bodyPr vert="horz" wrap="square" lIns="0" tIns="11516" rIns="0" bIns="0" rtlCol="0">
            <a:spAutoFit/>
          </a:bodyPr>
          <a:lstStyle/>
          <a:p>
            <a:pPr marL="11516">
              <a:spcBef>
                <a:spcPts val="91"/>
              </a:spcBef>
            </a:pPr>
            <a:r>
              <a:rPr sz="2902" spc="-5" dirty="0">
                <a:solidFill>
                  <a:srgbClr val="00007F"/>
                </a:solidFill>
              </a:rPr>
              <a:t>What </a:t>
            </a:r>
            <a:r>
              <a:rPr sz="2902" spc="-9" dirty="0">
                <a:solidFill>
                  <a:srgbClr val="00007F"/>
                </a:solidFill>
              </a:rPr>
              <a:t>about intermediate </a:t>
            </a:r>
            <a:r>
              <a:rPr sz="2902" spc="-5" dirty="0">
                <a:solidFill>
                  <a:srgbClr val="00007F"/>
                </a:solidFill>
              </a:rPr>
              <a:t>board</a:t>
            </a:r>
            <a:r>
              <a:rPr sz="2902" spc="-9" dirty="0">
                <a:solidFill>
                  <a:srgbClr val="00007F"/>
                </a:solidFill>
              </a:rPr>
              <a:t> </a:t>
            </a:r>
            <a:r>
              <a:rPr sz="2902" spc="-5" dirty="0">
                <a:solidFill>
                  <a:srgbClr val="00007F"/>
                </a:solidFill>
              </a:rPr>
              <a:t>states?</a:t>
            </a:r>
            <a:endParaRPr sz="2902"/>
          </a:p>
        </p:txBody>
      </p:sp>
      <p:sp>
        <p:nvSpPr>
          <p:cNvPr id="5" name="object 5"/>
          <p:cNvSpPr/>
          <p:nvPr/>
        </p:nvSpPr>
        <p:spPr>
          <a:xfrm>
            <a:off x="2730532" y="2613640"/>
            <a:ext cx="3635718" cy="654130"/>
          </a:xfrm>
          <a:prstGeom prst="rect">
            <a:avLst/>
          </a:prstGeom>
          <a:blipFill>
            <a:blip r:embed="rId2" cstate="print"/>
            <a:stretch>
              <a:fillRect/>
            </a:stretch>
          </a:blipFill>
        </p:spPr>
        <p:txBody>
          <a:bodyPr wrap="square" lIns="0" tIns="0" rIns="0" bIns="0" rtlCol="0"/>
          <a:lstStyle/>
          <a:p>
            <a:endParaRPr sz="1270"/>
          </a:p>
        </p:txBody>
      </p:sp>
      <p:sp>
        <p:nvSpPr>
          <p:cNvPr id="6" name="object 6"/>
          <p:cNvSpPr txBox="1"/>
          <p:nvPr/>
        </p:nvSpPr>
        <p:spPr>
          <a:xfrm>
            <a:off x="1049141" y="3433606"/>
            <a:ext cx="6709439" cy="1492432"/>
          </a:xfrm>
          <a:prstGeom prst="rect">
            <a:avLst/>
          </a:prstGeom>
        </p:spPr>
        <p:txBody>
          <a:bodyPr vert="horz" wrap="square" lIns="0" tIns="38580" rIns="0" bIns="0" rtlCol="0">
            <a:spAutoFit/>
          </a:bodyPr>
          <a:lstStyle/>
          <a:p>
            <a:pPr marL="11516" marR="4607">
              <a:lnSpc>
                <a:spcPct val="93000"/>
              </a:lnSpc>
              <a:spcBef>
                <a:spcPts val="304"/>
              </a:spcBef>
            </a:pPr>
            <a:r>
              <a:rPr sz="2539" dirty="0"/>
              <a:t>Where </a:t>
            </a:r>
            <a:r>
              <a:rPr sz="2539" i="1" dirty="0"/>
              <a:t>Successor(b) </a:t>
            </a:r>
            <a:r>
              <a:rPr sz="2539" spc="-5" dirty="0"/>
              <a:t>is </a:t>
            </a:r>
            <a:r>
              <a:rPr sz="2539" dirty="0"/>
              <a:t>the next board state  </a:t>
            </a:r>
            <a:r>
              <a:rPr sz="2539" spc="-5" dirty="0"/>
              <a:t>following </a:t>
            </a:r>
            <a:r>
              <a:rPr sz="2539" i="1" dirty="0"/>
              <a:t>b</a:t>
            </a:r>
            <a:r>
              <a:rPr sz="2539" dirty="0"/>
              <a:t>, </a:t>
            </a:r>
            <a:r>
              <a:rPr sz="2539" spc="-5" dirty="0"/>
              <a:t>which it </a:t>
            </a:r>
            <a:r>
              <a:rPr sz="2539" dirty="0"/>
              <a:t>is again the </a:t>
            </a:r>
            <a:r>
              <a:rPr sz="2539" spc="-5" dirty="0"/>
              <a:t>program's turn  </a:t>
            </a:r>
            <a:r>
              <a:rPr sz="2539" dirty="0"/>
              <a:t>to </a:t>
            </a:r>
            <a:r>
              <a:rPr sz="2539" spc="-5" dirty="0"/>
              <a:t>move </a:t>
            </a:r>
            <a:r>
              <a:rPr sz="2539" dirty="0"/>
              <a:t>(i.e. the board state </a:t>
            </a:r>
            <a:r>
              <a:rPr sz="2539" spc="-5" dirty="0"/>
              <a:t>following </a:t>
            </a:r>
            <a:r>
              <a:rPr sz="2539" dirty="0"/>
              <a:t>the  </a:t>
            </a:r>
            <a:r>
              <a:rPr sz="2539" spc="-5" dirty="0"/>
              <a:t>program's move </a:t>
            </a:r>
            <a:r>
              <a:rPr sz="2539" dirty="0"/>
              <a:t>and the opponents</a:t>
            </a:r>
            <a:r>
              <a:rPr sz="2539" spc="-9" dirty="0"/>
              <a:t> </a:t>
            </a:r>
            <a:r>
              <a:rPr sz="2539" dirty="0"/>
              <a:t>response)</a:t>
            </a:r>
            <a:endParaRPr sz="2539"/>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1490218"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2102890" y="1781007"/>
            <a:ext cx="330520"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b:</a:t>
            </a:r>
            <a:endParaRPr sz="2902"/>
          </a:p>
        </p:txBody>
      </p:sp>
      <p:grpSp>
        <p:nvGrpSpPr>
          <p:cNvPr id="5" name="object 5"/>
          <p:cNvGrpSpPr/>
          <p:nvPr/>
        </p:nvGrpSpPr>
        <p:grpSpPr>
          <a:xfrm>
            <a:off x="1515554" y="2613640"/>
            <a:ext cx="6091010" cy="2686770"/>
            <a:chOff x="1671320" y="2879089"/>
            <a:chExt cx="6717030" cy="2962910"/>
          </a:xfrm>
        </p:grpSpPr>
        <p:sp>
          <p:nvSpPr>
            <p:cNvPr id="6" name="object 6"/>
            <p:cNvSpPr/>
            <p:nvPr/>
          </p:nvSpPr>
          <p:spPr>
            <a:xfrm>
              <a:off x="1671320" y="2879089"/>
              <a:ext cx="2971800" cy="2962910"/>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5444490" y="2879089"/>
              <a:ext cx="2943860" cy="2962910"/>
            </a:xfrm>
            <a:prstGeom prst="rect">
              <a:avLst/>
            </a:prstGeom>
            <a:blipFill>
              <a:blip r:embed="rId3" cstate="print"/>
              <a:stretch>
                <a:fillRect/>
              </a:stretch>
            </a:blipFill>
          </p:spPr>
          <p:txBody>
            <a:bodyPr wrap="square" lIns="0" tIns="0" rIns="0" bIns="0" rtlCol="0"/>
            <a:lstStyle/>
            <a:p>
              <a:endParaRPr sz="1270"/>
            </a:p>
          </p:txBody>
        </p:sp>
        <p:sp>
          <p:nvSpPr>
            <p:cNvPr id="8" name="object 8"/>
            <p:cNvSpPr/>
            <p:nvPr/>
          </p:nvSpPr>
          <p:spPr>
            <a:xfrm>
              <a:off x="4679950" y="4212589"/>
              <a:ext cx="721360" cy="215900"/>
            </a:xfrm>
            <a:custGeom>
              <a:avLst/>
              <a:gdLst/>
              <a:ahLst/>
              <a:cxnLst/>
              <a:rect l="l" t="t" r="r" b="b"/>
              <a:pathLst>
                <a:path w="721360" h="215900">
                  <a:moveTo>
                    <a:pt x="721360" y="107950"/>
                  </a:moveTo>
                  <a:lnTo>
                    <a:pt x="505460" y="0"/>
                  </a:lnTo>
                  <a:lnTo>
                    <a:pt x="505028" y="72301"/>
                  </a:lnTo>
                  <a:lnTo>
                    <a:pt x="0" y="71120"/>
                  </a:lnTo>
                  <a:lnTo>
                    <a:pt x="0" y="143510"/>
                  </a:lnTo>
                  <a:lnTo>
                    <a:pt x="504609" y="143510"/>
                  </a:lnTo>
                  <a:lnTo>
                    <a:pt x="504190" y="215900"/>
                  </a:lnTo>
                  <a:lnTo>
                    <a:pt x="721360" y="107950"/>
                  </a:lnTo>
                  <a:close/>
                </a:path>
              </a:pathLst>
            </a:custGeom>
            <a:solidFill>
              <a:srgbClr val="7F007F"/>
            </a:solidFill>
          </p:spPr>
          <p:txBody>
            <a:bodyPr wrap="square" lIns="0" tIns="0" rIns="0" bIns="0" rtlCol="0"/>
            <a:lstStyle/>
            <a:p>
              <a:endParaRPr sz="1270"/>
            </a:p>
          </p:txBody>
        </p:sp>
        <p:sp>
          <p:nvSpPr>
            <p:cNvPr id="9" name="object 9"/>
            <p:cNvSpPr/>
            <p:nvPr/>
          </p:nvSpPr>
          <p:spPr>
            <a:xfrm>
              <a:off x="5749290" y="3754119"/>
              <a:ext cx="911860" cy="1320800"/>
            </a:xfrm>
            <a:custGeom>
              <a:avLst/>
              <a:gdLst/>
              <a:ahLst/>
              <a:cxnLst/>
              <a:rect l="l" t="t" r="r" b="b"/>
              <a:pathLst>
                <a:path w="911859" h="1320800">
                  <a:moveTo>
                    <a:pt x="405130" y="52070"/>
                  </a:moveTo>
                  <a:lnTo>
                    <a:pt x="355600" y="0"/>
                  </a:lnTo>
                  <a:lnTo>
                    <a:pt x="132626" y="211836"/>
                  </a:lnTo>
                  <a:lnTo>
                    <a:pt x="82550" y="158750"/>
                  </a:lnTo>
                  <a:lnTo>
                    <a:pt x="0" y="386080"/>
                  </a:lnTo>
                  <a:lnTo>
                    <a:pt x="231140" y="316230"/>
                  </a:lnTo>
                  <a:lnTo>
                    <a:pt x="181940" y="264096"/>
                  </a:lnTo>
                  <a:lnTo>
                    <a:pt x="405130" y="52070"/>
                  </a:lnTo>
                  <a:close/>
                </a:path>
                <a:path w="911859" h="1320800">
                  <a:moveTo>
                    <a:pt x="911860" y="915670"/>
                  </a:moveTo>
                  <a:lnTo>
                    <a:pt x="684530" y="998220"/>
                  </a:lnTo>
                  <a:lnTo>
                    <a:pt x="736841" y="1047991"/>
                  </a:lnTo>
                  <a:lnTo>
                    <a:pt x="525780" y="1271270"/>
                  </a:lnTo>
                  <a:lnTo>
                    <a:pt x="577850" y="1320800"/>
                  </a:lnTo>
                  <a:lnTo>
                    <a:pt x="789470" y="1098042"/>
                  </a:lnTo>
                  <a:lnTo>
                    <a:pt x="840740" y="1146810"/>
                  </a:lnTo>
                  <a:lnTo>
                    <a:pt x="911860" y="915670"/>
                  </a:lnTo>
                  <a:close/>
                </a:path>
              </a:pathLst>
            </a:custGeom>
            <a:solidFill>
              <a:srgbClr val="000000"/>
            </a:solidFill>
          </p:spPr>
          <p:txBody>
            <a:bodyPr wrap="square" lIns="0" tIns="0" rIns="0" bIns="0" rtlCol="0"/>
            <a:lstStyle/>
            <a:p>
              <a:endParaRPr sz="1270"/>
            </a:p>
          </p:txBody>
        </p:sp>
      </p:grpSp>
      <p:sp>
        <p:nvSpPr>
          <p:cNvPr id="10" name="object 10"/>
          <p:cNvSpPr txBox="1"/>
          <p:nvPr/>
        </p:nvSpPr>
        <p:spPr>
          <a:xfrm>
            <a:off x="4886396" y="1726881"/>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11" name="object 11"/>
          <p:cNvSpPr txBox="1"/>
          <p:nvPr/>
        </p:nvSpPr>
        <p:spPr>
          <a:xfrm>
            <a:off x="5499068" y="1748762"/>
            <a:ext cx="2299820" cy="458226"/>
          </a:xfrm>
          <a:prstGeom prst="rect">
            <a:avLst/>
          </a:prstGeom>
        </p:spPr>
        <p:txBody>
          <a:bodyPr vert="horz" wrap="square" lIns="0" tIns="11516" rIns="0" bIns="0" rtlCol="0">
            <a:spAutoFit/>
          </a:bodyPr>
          <a:lstStyle/>
          <a:p>
            <a:pPr marL="11516">
              <a:spcBef>
                <a:spcPts val="91"/>
              </a:spcBef>
            </a:pPr>
            <a:r>
              <a:rPr sz="2902" i="1" spc="-5" dirty="0">
                <a:solidFill>
                  <a:srgbClr val="00007F"/>
                </a:solidFill>
              </a:rPr>
              <a:t>Successor(b)</a:t>
            </a:r>
            <a:r>
              <a:rPr sz="2902" spc="-5" dirty="0">
                <a:solidFill>
                  <a:srgbClr val="00007F"/>
                </a:solidFill>
              </a:rPr>
              <a:t>:</a:t>
            </a:r>
            <a:endParaRPr sz="2902"/>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2786"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dirty="0"/>
              <a:t>4)</a:t>
            </a:r>
            <a:r>
              <a:rPr spc="-9" dirty="0"/>
              <a:t> </a:t>
            </a:r>
            <a:r>
              <a:rPr dirty="0"/>
              <a:t>Choose </a:t>
            </a:r>
            <a:r>
              <a:rPr dirty="0" smtClean="0"/>
              <a:t>a</a:t>
            </a:r>
            <a:r>
              <a:rPr lang="en-IN" dirty="0" smtClean="0"/>
              <a:t> </a:t>
            </a:r>
            <a:r>
              <a:rPr dirty="0" smtClean="0"/>
              <a:t>function </a:t>
            </a:r>
            <a:r>
              <a:rPr spc="-5" dirty="0"/>
              <a:t>approximation </a:t>
            </a:r>
            <a:r>
              <a:rPr dirty="0" smtClean="0"/>
              <a:t>algorithm</a:t>
            </a:r>
            <a:endParaRPr dirty="0"/>
          </a:p>
        </p:txBody>
      </p:sp>
      <p:sp>
        <p:nvSpPr>
          <p:cNvPr id="3" name="object 3"/>
          <p:cNvSpPr txBox="1"/>
          <p:nvPr/>
        </p:nvSpPr>
        <p:spPr>
          <a:xfrm>
            <a:off x="641462" y="1625535"/>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641462" y="3319595"/>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231101" y="1648568"/>
            <a:ext cx="7070477" cy="3002874"/>
          </a:xfrm>
          <a:prstGeom prst="rect">
            <a:avLst/>
          </a:prstGeom>
        </p:spPr>
        <p:txBody>
          <a:bodyPr vert="horz" wrap="square" lIns="0" tIns="143955" rIns="0" bIns="0" rtlCol="0">
            <a:spAutoFit/>
          </a:bodyPr>
          <a:lstStyle/>
          <a:p>
            <a:pPr marL="34549">
              <a:spcBef>
                <a:spcPts val="1134"/>
              </a:spcBef>
            </a:pPr>
            <a:r>
              <a:rPr sz="2902" spc="-5" dirty="0">
                <a:solidFill>
                  <a:srgbClr val="00007F"/>
                </a:solidFill>
              </a:rPr>
              <a:t>Now, we have the </a:t>
            </a:r>
            <a:r>
              <a:rPr sz="2902" spc="-9" dirty="0">
                <a:solidFill>
                  <a:srgbClr val="00007F"/>
                </a:solidFill>
              </a:rPr>
              <a:t>training</a:t>
            </a:r>
            <a:r>
              <a:rPr sz="2902" spc="-23" dirty="0">
                <a:solidFill>
                  <a:srgbClr val="00007F"/>
                </a:solidFill>
              </a:rPr>
              <a:t> </a:t>
            </a:r>
            <a:r>
              <a:rPr sz="2902" spc="-5" dirty="0">
                <a:solidFill>
                  <a:srgbClr val="00007F"/>
                </a:solidFill>
              </a:rPr>
              <a:t>data</a:t>
            </a:r>
            <a:endParaRPr sz="2902" dirty="0"/>
          </a:p>
          <a:p>
            <a:pPr marL="34549">
              <a:lnSpc>
                <a:spcPts val="3359"/>
              </a:lnSpc>
              <a:spcBef>
                <a:spcPts val="1043"/>
              </a:spcBef>
            </a:pPr>
            <a:r>
              <a:rPr sz="2902" spc="-5" dirty="0">
                <a:solidFill>
                  <a:srgbClr val="00007F"/>
                </a:solidFill>
              </a:rPr>
              <a:t>Need </a:t>
            </a:r>
            <a:r>
              <a:rPr sz="2902" spc="-9" dirty="0">
                <a:solidFill>
                  <a:srgbClr val="00007F"/>
                </a:solidFill>
              </a:rPr>
              <a:t>an algorithm </a:t>
            </a:r>
            <a:r>
              <a:rPr sz="2902" dirty="0">
                <a:solidFill>
                  <a:srgbClr val="00007F"/>
                </a:solidFill>
              </a:rPr>
              <a:t>to </a:t>
            </a:r>
            <a:r>
              <a:rPr sz="2902" spc="-5" dirty="0">
                <a:solidFill>
                  <a:srgbClr val="00007F"/>
                </a:solidFill>
              </a:rPr>
              <a:t>adjust the weights</a:t>
            </a:r>
            <a:r>
              <a:rPr sz="2902" spc="-36" dirty="0">
                <a:solidFill>
                  <a:srgbClr val="00007F"/>
                </a:solidFill>
              </a:rPr>
              <a:t> </a:t>
            </a:r>
            <a:r>
              <a:rPr sz="2902" dirty="0">
                <a:solidFill>
                  <a:srgbClr val="00007F"/>
                </a:solidFill>
              </a:rPr>
              <a:t>to</a:t>
            </a:r>
            <a:endParaRPr sz="2902" dirty="0"/>
          </a:p>
          <a:p>
            <a:pPr marL="34549">
              <a:lnSpc>
                <a:spcPts val="3359"/>
              </a:lnSpc>
            </a:pPr>
            <a:r>
              <a:rPr sz="2902" i="1" spc="-5" dirty="0">
                <a:solidFill>
                  <a:srgbClr val="00007F"/>
                </a:solidFill>
              </a:rPr>
              <a:t>best fit </a:t>
            </a:r>
            <a:r>
              <a:rPr sz="2902" spc="-5" dirty="0">
                <a:solidFill>
                  <a:srgbClr val="00007F"/>
                </a:solidFill>
              </a:rPr>
              <a:t>this </a:t>
            </a:r>
            <a:r>
              <a:rPr sz="2902" spc="-9" dirty="0">
                <a:solidFill>
                  <a:srgbClr val="00007F"/>
                </a:solidFill>
              </a:rPr>
              <a:t>training</a:t>
            </a:r>
            <a:r>
              <a:rPr sz="2902" spc="-5" dirty="0">
                <a:solidFill>
                  <a:srgbClr val="00007F"/>
                </a:solidFill>
              </a:rPr>
              <a:t> </a:t>
            </a:r>
            <a:r>
              <a:rPr sz="2902" spc="-9" dirty="0">
                <a:solidFill>
                  <a:srgbClr val="00007F"/>
                </a:solidFill>
              </a:rPr>
              <a:t>data.</a:t>
            </a:r>
            <a:endParaRPr sz="2902" dirty="0"/>
          </a:p>
          <a:p>
            <a:pPr marL="34549" marR="27639">
              <a:lnSpc>
                <a:spcPts val="3237"/>
              </a:lnSpc>
              <a:spcBef>
                <a:spcPts val="1351"/>
              </a:spcBef>
            </a:pPr>
            <a:r>
              <a:rPr sz="2902" spc="-5" dirty="0">
                <a:solidFill>
                  <a:srgbClr val="00007F"/>
                </a:solidFill>
              </a:rPr>
              <a:t>Common approach: best </a:t>
            </a:r>
            <a:r>
              <a:rPr sz="2902" dirty="0">
                <a:solidFill>
                  <a:srgbClr val="00007F"/>
                </a:solidFill>
              </a:rPr>
              <a:t>set </a:t>
            </a:r>
            <a:r>
              <a:rPr sz="2902" spc="-9" dirty="0">
                <a:solidFill>
                  <a:srgbClr val="00007F"/>
                </a:solidFill>
              </a:rPr>
              <a:t>of </a:t>
            </a:r>
            <a:r>
              <a:rPr sz="2902" spc="-5" dirty="0">
                <a:solidFill>
                  <a:srgbClr val="00007F"/>
                </a:solidFill>
              </a:rPr>
              <a:t>weights will  minimise the squared error, </a:t>
            </a:r>
            <a:r>
              <a:rPr sz="2902" i="1" spc="-5" dirty="0">
                <a:solidFill>
                  <a:srgbClr val="00007F"/>
                </a:solidFill>
              </a:rPr>
              <a:t>E</a:t>
            </a:r>
            <a:r>
              <a:rPr sz="2902" spc="-5" dirty="0">
                <a:solidFill>
                  <a:srgbClr val="00007F"/>
                </a:solidFill>
              </a:rPr>
              <a:t>, </a:t>
            </a:r>
            <a:r>
              <a:rPr sz="2902" spc="-9" dirty="0">
                <a:solidFill>
                  <a:srgbClr val="00007F"/>
                </a:solidFill>
              </a:rPr>
              <a:t>between  training </a:t>
            </a:r>
            <a:r>
              <a:rPr sz="2902" spc="-5" dirty="0">
                <a:solidFill>
                  <a:srgbClr val="00007F"/>
                </a:solidFill>
              </a:rPr>
              <a:t>values </a:t>
            </a:r>
            <a:r>
              <a:rPr sz="2902" spc="-9" dirty="0">
                <a:solidFill>
                  <a:srgbClr val="00007F"/>
                </a:solidFill>
              </a:rPr>
              <a:t>and </a:t>
            </a:r>
            <a:r>
              <a:rPr sz="2902" spc="-5" dirty="0">
                <a:solidFill>
                  <a:srgbClr val="00007F"/>
                </a:solidFill>
              </a:rPr>
              <a:t>value </a:t>
            </a:r>
            <a:r>
              <a:rPr sz="2902" spc="-9" dirty="0">
                <a:solidFill>
                  <a:srgbClr val="00007F"/>
                </a:solidFill>
              </a:rPr>
              <a:t>predicted </a:t>
            </a:r>
            <a:r>
              <a:rPr sz="2902" spc="-9" dirty="0" smtClean="0">
                <a:solidFill>
                  <a:srgbClr val="00007F"/>
                </a:solidFill>
              </a:rPr>
              <a:t>by</a:t>
            </a:r>
            <a:r>
              <a:rPr lang="en-IN" sz="2902" spc="-9" dirty="0" smtClean="0">
                <a:solidFill>
                  <a:srgbClr val="00007F"/>
                </a:solidFill>
              </a:rPr>
              <a:t> </a:t>
            </a:r>
            <a:endParaRPr sz="3809" baseline="7936" dirty="0">
              <a:latin typeface="OpenSymbol"/>
              <a:cs typeface="OpenSymbol"/>
            </a:endParaRPr>
          </a:p>
        </p:txBody>
      </p:sp>
      <p:pic>
        <p:nvPicPr>
          <p:cNvPr id="6" name="Picture 5"/>
          <p:cNvPicPr>
            <a:picLocks noChangeAspect="1"/>
          </p:cNvPicPr>
          <p:nvPr/>
        </p:nvPicPr>
        <p:blipFill>
          <a:blip r:embed="rId2"/>
          <a:stretch>
            <a:fillRect/>
          </a:stretch>
        </p:blipFill>
        <p:spPr>
          <a:xfrm>
            <a:off x="7510035" y="4184702"/>
            <a:ext cx="351075" cy="4257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429957" y="556146"/>
            <a:ext cx="8032670" cy="599003"/>
          </a:xfrm>
          <a:prstGeom prst="rect">
            <a:avLst/>
          </a:prstGeom>
        </p:spPr>
        <p:txBody>
          <a:bodyPr vert="horz" wrap="square" lIns="0" tIns="66795" rIns="0" bIns="0" rtlCol="0">
            <a:spAutoFit/>
          </a:bodyPr>
          <a:lstStyle/>
          <a:p>
            <a:pPr marL="2972373" marR="4607" indent="-2960856">
              <a:lnSpc>
                <a:spcPts val="4443"/>
              </a:lnSpc>
              <a:spcBef>
                <a:spcPts val="526"/>
              </a:spcBef>
              <a:tabLst>
                <a:tab pos="2915367" algn="l"/>
              </a:tabLst>
            </a:pPr>
            <a:r>
              <a:rPr sz="3200" dirty="0">
                <a:latin typeface="Calibri" panose="020F0502020204030204" pitchFamily="34" charset="0"/>
                <a:cs typeface="Calibri" panose="020F0502020204030204" pitchFamily="34" charset="0"/>
              </a:rPr>
              <a:t>4)</a:t>
            </a:r>
            <a:r>
              <a:rPr sz="3200" spc="-9" dirty="0">
                <a:latin typeface="Calibri" panose="020F0502020204030204" pitchFamily="34" charset="0"/>
                <a:cs typeface="Calibri" panose="020F0502020204030204" pitchFamily="34" charset="0"/>
              </a:rPr>
              <a:t> </a:t>
            </a:r>
            <a:r>
              <a:rPr sz="3200" dirty="0">
                <a:latin typeface="Calibri" panose="020F0502020204030204" pitchFamily="34" charset="0"/>
                <a:cs typeface="Calibri" panose="020F0502020204030204" pitchFamily="34" charset="0"/>
              </a:rPr>
              <a:t>Choose </a:t>
            </a:r>
            <a:r>
              <a:rPr sz="3200" dirty="0" smtClean="0">
                <a:latin typeface="Calibri" panose="020F0502020204030204" pitchFamily="34" charset="0"/>
                <a:cs typeface="Calibri" panose="020F0502020204030204" pitchFamily="34" charset="0"/>
              </a:rPr>
              <a:t>a</a:t>
            </a:r>
            <a:r>
              <a:rPr lang="en-IN" sz="3200" dirty="0" smtClean="0">
                <a:latin typeface="Calibri" panose="020F0502020204030204" pitchFamily="34" charset="0"/>
                <a:cs typeface="Calibri" panose="020F0502020204030204" pitchFamily="34" charset="0"/>
              </a:rPr>
              <a:t> </a:t>
            </a:r>
            <a:r>
              <a:rPr sz="3200" dirty="0" smtClean="0">
                <a:latin typeface="Calibri" panose="020F0502020204030204" pitchFamily="34" charset="0"/>
                <a:cs typeface="Calibri" panose="020F0502020204030204" pitchFamily="34" charset="0"/>
              </a:rPr>
              <a:t>function </a:t>
            </a:r>
            <a:r>
              <a:rPr sz="3200" spc="-5" dirty="0">
                <a:latin typeface="Calibri" panose="020F0502020204030204" pitchFamily="34" charset="0"/>
                <a:cs typeface="Calibri" panose="020F0502020204030204" pitchFamily="34" charset="0"/>
              </a:rPr>
              <a:t>approximation </a:t>
            </a:r>
            <a:r>
              <a:rPr sz="3200" dirty="0" smtClean="0">
                <a:latin typeface="Calibri" panose="020F0502020204030204" pitchFamily="34" charset="0"/>
                <a:cs typeface="Calibri" panose="020F0502020204030204" pitchFamily="34" charset="0"/>
              </a:rPr>
              <a:t>algorithm</a:t>
            </a:r>
            <a:endParaRPr sz="3200" dirty="0">
              <a:latin typeface="Calibri" panose="020F0502020204030204" pitchFamily="34" charset="0"/>
              <a:cs typeface="Calibri" panose="020F0502020204030204" pitchFamily="34" charset="0"/>
            </a:endParaRPr>
          </a:p>
        </p:txBody>
      </p:sp>
      <p:sp>
        <p:nvSpPr>
          <p:cNvPr id="3" name="object 3"/>
          <p:cNvSpPr/>
          <p:nvPr/>
        </p:nvSpPr>
        <p:spPr>
          <a:xfrm>
            <a:off x="1532586" y="2034140"/>
            <a:ext cx="6078828" cy="799212"/>
          </a:xfrm>
          <a:prstGeom prst="rect">
            <a:avLst/>
          </a:prstGeom>
          <a:blipFill>
            <a:blip r:embed="rId2" cstate="print"/>
            <a:stretch>
              <a:fillRect/>
            </a:stretch>
          </a:blipFill>
        </p:spPr>
        <p:txBody>
          <a:bodyPr wrap="square" lIns="0" tIns="0" rIns="0" bIns="0" rtlCol="0"/>
          <a:lstStyle/>
          <a:p>
            <a:endParaRPr sz="1270"/>
          </a:p>
        </p:txBody>
      </p:sp>
      <p:sp>
        <p:nvSpPr>
          <p:cNvPr id="4" name="object 4"/>
          <p:cNvSpPr txBox="1">
            <a:spLocks noGrp="1"/>
          </p:cNvSpPr>
          <p:nvPr>
            <p:ph type="body" idx="1"/>
          </p:nvPr>
        </p:nvSpPr>
        <p:spPr>
          <a:xfrm>
            <a:off x="1089846" y="3484959"/>
            <a:ext cx="7372781" cy="815376"/>
          </a:xfrm>
          <a:prstGeom prst="rect">
            <a:avLst/>
          </a:prstGeom>
        </p:spPr>
        <p:txBody>
          <a:bodyPr vert="horz" wrap="square" lIns="0" tIns="45490" rIns="0" bIns="0" rtlCol="0">
            <a:spAutoFit/>
          </a:bodyPr>
          <a:lstStyle/>
          <a:p>
            <a:pPr marL="10941" marR="4607" indent="0">
              <a:lnSpc>
                <a:spcPts val="2838"/>
              </a:lnSpc>
              <a:spcBef>
                <a:spcPts val="358"/>
              </a:spcBef>
              <a:buNone/>
            </a:pPr>
            <a:r>
              <a:rPr dirty="0"/>
              <a:t>- We </a:t>
            </a:r>
            <a:r>
              <a:rPr spc="-5" dirty="0"/>
              <a:t>wish </a:t>
            </a:r>
            <a:r>
              <a:rPr dirty="0"/>
              <a:t>to </a:t>
            </a:r>
            <a:r>
              <a:rPr spc="-5" dirty="0"/>
              <a:t>minimise </a:t>
            </a:r>
            <a:r>
              <a:rPr i="1" spc="-5" dirty="0">
                <a:latin typeface="Arial"/>
                <a:cs typeface="Arial"/>
              </a:rPr>
              <a:t>E</a:t>
            </a:r>
            <a:r>
              <a:rPr spc="-5" dirty="0"/>
              <a:t>, </a:t>
            </a:r>
            <a:r>
              <a:rPr dirty="0"/>
              <a:t>for the observed </a:t>
            </a:r>
            <a:r>
              <a:rPr spc="-5" dirty="0"/>
              <a:t>training  examples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smtClean="0"/>
              <a:t>algorithm</a:t>
            </a:r>
            <a:endParaRPr dirty="0"/>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641462" y="3022472"/>
            <a:ext cx="152592" cy="1166794"/>
          </a:xfrm>
          <a:prstGeom prst="rect">
            <a:avLst/>
          </a:prstGeom>
        </p:spPr>
        <p:txBody>
          <a:bodyPr vert="horz" wrap="square" lIns="0" tIns="143955" rIns="0" bIns="0" rtlCol="0">
            <a:spAutoFit/>
          </a:bodyPr>
          <a:lstStyle/>
          <a:p>
            <a:pPr marL="11516">
              <a:spcBef>
                <a:spcPts val="1134"/>
              </a:spcBef>
            </a:pPr>
            <a:r>
              <a:rPr sz="2902" dirty="0">
                <a:latin typeface="Times New Roman"/>
                <a:cs typeface="Times New Roman"/>
              </a:rPr>
              <a:t>•</a:t>
            </a:r>
            <a:endParaRPr sz="2902">
              <a:latin typeface="Times New Roman"/>
              <a:cs typeface="Times New Roman"/>
            </a:endParaRPr>
          </a:p>
          <a:p>
            <a:pPr marL="11516">
              <a:spcBef>
                <a:spcPts val="1043"/>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074981" y="1764421"/>
            <a:ext cx="7367599" cy="2369750"/>
          </a:xfrm>
          <a:prstGeom prst="rect">
            <a:avLst/>
          </a:prstGeom>
        </p:spPr>
        <p:txBody>
          <a:bodyPr vert="horz" wrap="square" lIns="0" tIns="50672" rIns="0" bIns="0" rtlCol="0">
            <a:spAutoFit/>
          </a:bodyPr>
          <a:lstStyle/>
          <a:p>
            <a:pPr marL="11516" marR="229175" algn="just">
              <a:lnSpc>
                <a:spcPts val="3237"/>
              </a:lnSpc>
              <a:spcBef>
                <a:spcPts val="399"/>
              </a:spcBef>
            </a:pPr>
            <a:r>
              <a:rPr sz="2400" spc="-5" dirty="0"/>
              <a:t>Need </a:t>
            </a:r>
            <a:r>
              <a:rPr sz="2400" spc="-9" dirty="0"/>
              <a:t>algorithm that </a:t>
            </a:r>
            <a:r>
              <a:rPr sz="2400" spc="-5" dirty="0"/>
              <a:t>will </a:t>
            </a:r>
            <a:r>
              <a:rPr sz="2400" spc="-9" dirty="0"/>
              <a:t>incrementally refine  </a:t>
            </a:r>
            <a:r>
              <a:rPr sz="2400" spc="-5" dirty="0"/>
              <a:t>weights as more </a:t>
            </a:r>
            <a:r>
              <a:rPr sz="2400" spc="-9" dirty="0"/>
              <a:t>training examples </a:t>
            </a:r>
            <a:r>
              <a:rPr sz="2400" spc="-5" dirty="0"/>
              <a:t>become  </a:t>
            </a:r>
            <a:r>
              <a:rPr sz="2400" spc="-9" dirty="0"/>
              <a:t>available</a:t>
            </a:r>
            <a:endParaRPr sz="2400" dirty="0"/>
          </a:p>
          <a:p>
            <a:pPr marL="11516" algn="just">
              <a:spcBef>
                <a:spcPts val="979"/>
              </a:spcBef>
            </a:pPr>
            <a:r>
              <a:rPr sz="2400" spc="-5" dirty="0"/>
              <a:t>Needs </a:t>
            </a:r>
            <a:r>
              <a:rPr sz="2400" dirty="0"/>
              <a:t>to </a:t>
            </a:r>
            <a:r>
              <a:rPr sz="2400" spc="-9" dirty="0"/>
              <a:t>be </a:t>
            </a:r>
            <a:r>
              <a:rPr sz="2400" spc="-5" dirty="0"/>
              <a:t>robust to errors in </a:t>
            </a:r>
            <a:r>
              <a:rPr sz="2400" spc="-9" dirty="0"/>
              <a:t>training</a:t>
            </a:r>
            <a:r>
              <a:rPr sz="2400" spc="-23" dirty="0"/>
              <a:t> </a:t>
            </a:r>
            <a:r>
              <a:rPr sz="2400" spc="-5" dirty="0"/>
              <a:t>data</a:t>
            </a:r>
            <a:endParaRPr sz="2400" dirty="0"/>
          </a:p>
          <a:p>
            <a:pPr marL="11516" marR="4607" algn="just">
              <a:lnSpc>
                <a:spcPts val="3237"/>
              </a:lnSpc>
              <a:spcBef>
                <a:spcPts val="1356"/>
              </a:spcBef>
            </a:pPr>
            <a:r>
              <a:rPr sz="2400" spc="-5" dirty="0"/>
              <a:t>LMS </a:t>
            </a:r>
            <a:r>
              <a:rPr sz="2400" spc="-9" dirty="0"/>
              <a:t>training </a:t>
            </a:r>
            <a:r>
              <a:rPr sz="2400" spc="-5" dirty="0"/>
              <a:t>rule: will adjust weights </a:t>
            </a:r>
            <a:r>
              <a:rPr sz="2400" dirty="0"/>
              <a:t>a </a:t>
            </a:r>
            <a:r>
              <a:rPr sz="2400" spc="-5" dirty="0"/>
              <a:t>small  </a:t>
            </a:r>
            <a:r>
              <a:rPr sz="2400" spc="-9" dirty="0"/>
              <a:t>amount </a:t>
            </a:r>
            <a:r>
              <a:rPr sz="2400" spc="-5" dirty="0"/>
              <a:t>in the direction that reduces the</a:t>
            </a:r>
            <a:r>
              <a:rPr sz="2400" spc="-59" dirty="0"/>
              <a:t> </a:t>
            </a:r>
            <a:r>
              <a:rPr sz="2400" spc="-5" dirty="0"/>
              <a:t>error</a:t>
            </a:r>
            <a:endParaRPr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a:t>algorithm</a:t>
            </a:r>
          </a:p>
        </p:txBody>
      </p:sp>
      <p:sp>
        <p:nvSpPr>
          <p:cNvPr id="3" name="object 3"/>
          <p:cNvSpPr txBox="1"/>
          <p:nvPr/>
        </p:nvSpPr>
        <p:spPr>
          <a:xfrm>
            <a:off x="641462" y="1757974"/>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4" name="object 4"/>
          <p:cNvSpPr txBox="1"/>
          <p:nvPr/>
        </p:nvSpPr>
        <p:spPr>
          <a:xfrm>
            <a:off x="1232252" y="1630965"/>
            <a:ext cx="6349552" cy="1128452"/>
          </a:xfrm>
          <a:prstGeom prst="rect">
            <a:avLst/>
          </a:prstGeom>
        </p:spPr>
        <p:txBody>
          <a:bodyPr vert="horz" wrap="square" lIns="0" tIns="161229" rIns="0" bIns="0" rtlCol="0">
            <a:spAutoFit/>
          </a:bodyPr>
          <a:lstStyle/>
          <a:p>
            <a:pPr marL="34549">
              <a:spcBef>
                <a:spcPts val="1270"/>
              </a:spcBef>
            </a:pPr>
            <a:r>
              <a:rPr sz="2902" spc="-5" dirty="0"/>
              <a:t>LMS </a:t>
            </a:r>
            <a:r>
              <a:rPr sz="2902" spc="-9" dirty="0"/>
              <a:t>weight update</a:t>
            </a:r>
            <a:r>
              <a:rPr sz="2902" spc="5" dirty="0"/>
              <a:t> </a:t>
            </a:r>
            <a:r>
              <a:rPr sz="2902" spc="-9" dirty="0"/>
              <a:t>rule.</a:t>
            </a:r>
            <a:endParaRPr sz="2902" dirty="0"/>
          </a:p>
          <a:p>
            <a:pPr marL="249329">
              <a:spcBef>
                <a:spcPts val="1034"/>
              </a:spcBef>
              <a:tabLst>
                <a:tab pos="760656" algn="l"/>
              </a:tabLst>
            </a:pPr>
            <a:r>
              <a:rPr sz="3809" baseline="-3968" dirty="0">
                <a:latin typeface="Times New Roman"/>
                <a:cs typeface="Times New Roman"/>
              </a:rPr>
              <a:t>–	</a:t>
            </a:r>
            <a:r>
              <a:rPr sz="2539" spc="-5" dirty="0"/>
              <a:t>For </a:t>
            </a:r>
            <a:r>
              <a:rPr sz="2539" dirty="0"/>
              <a:t>each </a:t>
            </a:r>
            <a:r>
              <a:rPr sz="2539" spc="-5" dirty="0"/>
              <a:t>training </a:t>
            </a:r>
            <a:r>
              <a:rPr sz="2539" dirty="0"/>
              <a:t>example </a:t>
            </a:r>
            <a:r>
              <a:rPr sz="2539" spc="-5" dirty="0"/>
              <a:t>&lt;</a:t>
            </a:r>
            <a:r>
              <a:rPr sz="2539" i="1" spc="-5" dirty="0"/>
              <a:t>b</a:t>
            </a:r>
            <a:r>
              <a:rPr sz="2539" spc="-5" dirty="0"/>
              <a:t>,</a:t>
            </a:r>
            <a:r>
              <a:rPr sz="2539" dirty="0"/>
              <a:t> </a:t>
            </a:r>
            <a:r>
              <a:rPr sz="2539" i="1" dirty="0"/>
              <a:t>V</a:t>
            </a:r>
            <a:r>
              <a:rPr sz="2176" i="1" baseline="-31250" dirty="0"/>
              <a:t>train</a:t>
            </a:r>
            <a:r>
              <a:rPr sz="2539" dirty="0"/>
              <a:t>(</a:t>
            </a:r>
            <a:r>
              <a:rPr sz="2539" i="1" dirty="0"/>
              <a:t>b</a:t>
            </a:r>
            <a:r>
              <a:rPr sz="2539" dirty="0"/>
              <a:t>)&gt;</a:t>
            </a:r>
          </a:p>
        </p:txBody>
      </p:sp>
      <p:sp>
        <p:nvSpPr>
          <p:cNvPr id="5" name="object 5"/>
          <p:cNvSpPr txBox="1"/>
          <p:nvPr/>
        </p:nvSpPr>
        <p:spPr>
          <a:xfrm>
            <a:off x="2300972" y="2807116"/>
            <a:ext cx="120346" cy="888551"/>
          </a:xfrm>
          <a:prstGeom prst="rect">
            <a:avLst/>
          </a:prstGeom>
        </p:spPr>
        <p:txBody>
          <a:bodyPr vert="horz" wrap="square" lIns="0" tIns="115164" rIns="0" bIns="0" rtlCol="0">
            <a:spAutoFit/>
          </a:bodyPr>
          <a:lstStyle/>
          <a:p>
            <a:pPr marL="11516">
              <a:spcBef>
                <a:spcPts val="907"/>
              </a:spcBef>
            </a:pPr>
            <a:r>
              <a:rPr sz="2176" dirty="0">
                <a:latin typeface="Times New Roman"/>
                <a:cs typeface="Times New Roman"/>
              </a:rPr>
              <a:t>•</a:t>
            </a:r>
            <a:endParaRPr sz="2176">
              <a:latin typeface="Times New Roman"/>
              <a:cs typeface="Times New Roman"/>
            </a:endParaRPr>
          </a:p>
          <a:p>
            <a:pPr marL="11516">
              <a:spcBef>
                <a:spcPts val="816"/>
              </a:spcBef>
            </a:pPr>
            <a:r>
              <a:rPr sz="2176" dirty="0">
                <a:latin typeface="Times New Roman"/>
                <a:cs typeface="Times New Roman"/>
              </a:rPr>
              <a:t>•</a:t>
            </a:r>
            <a:endParaRPr sz="2176">
              <a:latin typeface="Times New Roman"/>
              <a:cs typeface="Times New Roman"/>
            </a:endParaRPr>
          </a:p>
        </p:txBody>
      </p:sp>
      <p:sp>
        <p:nvSpPr>
          <p:cNvPr id="6" name="object 6"/>
          <p:cNvSpPr/>
          <p:nvPr/>
        </p:nvSpPr>
        <p:spPr>
          <a:xfrm>
            <a:off x="2300972" y="3960720"/>
            <a:ext cx="4499073" cy="579273"/>
          </a:xfrm>
          <a:prstGeom prst="rect">
            <a:avLst/>
          </a:prstGeom>
          <a:blipFill>
            <a:blip r:embed="rId2" cstate="print"/>
            <a:stretch>
              <a:fillRect/>
            </a:stretch>
          </a:blipFill>
        </p:spPr>
        <p:txBody>
          <a:bodyPr wrap="square" lIns="0" tIns="0" rIns="0" bIns="0" rtlCol="0"/>
          <a:lstStyle/>
          <a:p>
            <a:endParaRPr sz="1270"/>
          </a:p>
        </p:txBody>
      </p:sp>
      <p:sp>
        <p:nvSpPr>
          <p:cNvPr id="7" name="object 7"/>
          <p:cNvSpPr/>
          <p:nvPr/>
        </p:nvSpPr>
        <p:spPr>
          <a:xfrm>
            <a:off x="2611670" y="4946456"/>
            <a:ext cx="3877676" cy="654130"/>
          </a:xfrm>
          <a:prstGeom prst="rect">
            <a:avLst/>
          </a:prstGeom>
          <a:blipFill>
            <a:blip r:embed="rId3" cstate="print"/>
            <a:stretch>
              <a:fillRect/>
            </a:stretch>
          </a:blipFill>
        </p:spPr>
        <p:txBody>
          <a:bodyPr wrap="square" lIns="0" tIns="0" rIns="0" bIns="0" rtlCol="0"/>
          <a:lstStyle/>
          <a:p>
            <a:endParaRPr sz="1270"/>
          </a:p>
        </p:txBody>
      </p:sp>
      <p:sp>
        <p:nvSpPr>
          <p:cNvPr id="8" name="object 8"/>
          <p:cNvSpPr txBox="1"/>
          <p:nvPr/>
        </p:nvSpPr>
        <p:spPr>
          <a:xfrm>
            <a:off x="1232252" y="4539993"/>
            <a:ext cx="991560" cy="402376"/>
          </a:xfrm>
          <a:prstGeom prst="rect">
            <a:avLst/>
          </a:prstGeom>
        </p:spPr>
        <p:txBody>
          <a:bodyPr vert="horz" wrap="square" lIns="0" tIns="11516" rIns="0" bIns="0" rtlCol="0">
            <a:spAutoFit/>
          </a:bodyPr>
          <a:lstStyle/>
          <a:p>
            <a:pPr marL="11516">
              <a:spcBef>
                <a:spcPts val="91"/>
              </a:spcBef>
            </a:pPr>
            <a:r>
              <a:rPr sz="2539" spc="-5" dirty="0"/>
              <a:t>w</a:t>
            </a:r>
            <a:r>
              <a:rPr sz="2539" dirty="0"/>
              <a:t>he</a:t>
            </a:r>
            <a:r>
              <a:rPr sz="2539" spc="-5" dirty="0"/>
              <a:t>r</a:t>
            </a:r>
            <a:r>
              <a:rPr sz="2539" dirty="0"/>
              <a:t>e,</a:t>
            </a:r>
          </a:p>
        </p:txBody>
      </p:sp>
      <p:sp>
        <p:nvSpPr>
          <p:cNvPr id="9" name="object 9"/>
          <p:cNvSpPr txBox="1"/>
          <p:nvPr/>
        </p:nvSpPr>
        <p:spPr>
          <a:xfrm>
            <a:off x="2691375" y="2814375"/>
            <a:ext cx="5230737" cy="819262"/>
          </a:xfrm>
          <a:prstGeom prst="rect">
            <a:avLst/>
          </a:prstGeom>
        </p:spPr>
        <p:txBody>
          <a:bodyPr vert="horz" wrap="square" lIns="0" tIns="84645" rIns="0" bIns="0" rtlCol="0">
            <a:spAutoFit/>
          </a:bodyPr>
          <a:lstStyle/>
          <a:p>
            <a:pPr marL="34549">
              <a:spcBef>
                <a:spcPts val="666"/>
              </a:spcBef>
            </a:pPr>
            <a:r>
              <a:rPr sz="2176" spc="-5" dirty="0"/>
              <a:t>Use </a:t>
            </a:r>
            <a:r>
              <a:rPr sz="2176" dirty="0"/>
              <a:t>the </a:t>
            </a:r>
            <a:r>
              <a:rPr sz="2176" spc="-5" dirty="0"/>
              <a:t>current </a:t>
            </a:r>
            <a:r>
              <a:rPr sz="2176" spc="-9" dirty="0"/>
              <a:t>weights </a:t>
            </a:r>
            <a:r>
              <a:rPr sz="2176" dirty="0"/>
              <a:t>to </a:t>
            </a:r>
            <a:r>
              <a:rPr sz="2176" spc="-5" dirty="0" smtClean="0"/>
              <a:t>calculate</a:t>
            </a:r>
            <a:r>
              <a:rPr lang="en-IN" sz="2176" spc="-5" dirty="0" smtClean="0"/>
              <a:t> </a:t>
            </a:r>
            <a:endParaRPr sz="3741" baseline="-2020" dirty="0">
              <a:latin typeface="OpenSymbol"/>
              <a:cs typeface="OpenSymbol"/>
            </a:endParaRPr>
          </a:p>
          <a:p>
            <a:pPr marL="34549">
              <a:spcBef>
                <a:spcPts val="481"/>
              </a:spcBef>
            </a:pPr>
            <a:r>
              <a:rPr sz="2176" spc="-9" dirty="0"/>
              <a:t>For </a:t>
            </a:r>
            <a:r>
              <a:rPr sz="2176" spc="-5" dirty="0"/>
              <a:t>each </a:t>
            </a:r>
            <a:r>
              <a:rPr sz="2176" spc="-9" dirty="0"/>
              <a:t>weight </a:t>
            </a:r>
            <a:r>
              <a:rPr sz="2176" i="1" spc="-5" dirty="0"/>
              <a:t>w</a:t>
            </a:r>
            <a:r>
              <a:rPr sz="1904" i="1" spc="-6" baseline="-31746" dirty="0"/>
              <a:t>i</a:t>
            </a:r>
            <a:r>
              <a:rPr sz="2176" spc="-5" dirty="0"/>
              <a:t>, update </a:t>
            </a:r>
            <a:r>
              <a:rPr sz="2176" spc="-9" dirty="0"/>
              <a:t>it</a:t>
            </a:r>
            <a:r>
              <a:rPr sz="2176" spc="68" dirty="0"/>
              <a:t> </a:t>
            </a:r>
            <a:r>
              <a:rPr sz="2176" spc="-5" dirty="0"/>
              <a:t>as</a:t>
            </a:r>
            <a:endParaRPr sz="2176" dirty="0"/>
          </a:p>
        </p:txBody>
      </p:sp>
      <p:pic>
        <p:nvPicPr>
          <p:cNvPr id="10" name="Picture 9"/>
          <p:cNvPicPr>
            <a:picLocks noChangeAspect="1"/>
          </p:cNvPicPr>
          <p:nvPr/>
        </p:nvPicPr>
        <p:blipFill>
          <a:blip r:embed="rId4"/>
          <a:stretch>
            <a:fillRect/>
          </a:stretch>
        </p:blipFill>
        <p:spPr>
          <a:xfrm>
            <a:off x="7119018" y="2868908"/>
            <a:ext cx="646558" cy="4177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7"/>
          <p:cNvSpPr txBox="1">
            <a:spLocks noGrp="1"/>
          </p:cNvSpPr>
          <p:nvPr>
            <p:ph type="title"/>
          </p:nvPr>
        </p:nvSpPr>
        <p:spPr>
          <a:xfrm>
            <a:off x="0" y="445294"/>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Evaluation Plan</a:t>
            </a:r>
            <a:endParaRPr sz="4400">
              <a:latin typeface="Calibri"/>
              <a:ea typeface="Calibri"/>
              <a:cs typeface="Calibri"/>
              <a:sym typeface="Calibri"/>
            </a:endParaRPr>
          </a:p>
        </p:txBody>
      </p:sp>
      <p:graphicFrame>
        <p:nvGraphicFramePr>
          <p:cNvPr id="483" name="Google Shape;483;p7"/>
          <p:cNvGraphicFramePr/>
          <p:nvPr>
            <p:extLst>
              <p:ext uri="{D42A27DB-BD31-4B8C-83A1-F6EECF244321}">
                <p14:modId xmlns:p14="http://schemas.microsoft.com/office/powerpoint/2010/main" val="560520343"/>
              </p:ext>
            </p:extLst>
          </p:nvPr>
        </p:nvGraphicFramePr>
        <p:xfrm>
          <a:off x="380019" y="1447800"/>
          <a:ext cx="7849575" cy="3742250"/>
        </p:xfrm>
        <a:graphic>
          <a:graphicData uri="http://schemas.openxmlformats.org/drawingml/2006/table">
            <a:tbl>
              <a:tblPr firstRow="1" bandRow="1">
                <a:noFill/>
                <a:tableStyleId>{ABA4558C-6109-412C-AC55-6A18D4A8E733}</a:tableStyleId>
              </a:tblPr>
              <a:tblGrid>
                <a:gridCol w="4115775"/>
                <a:gridCol w="2514600"/>
                <a:gridCol w="1219200"/>
              </a:tblGrid>
              <a:tr h="1258575">
                <a:tc>
                  <a:txBody>
                    <a:bodyPr/>
                    <a:lstStyle/>
                    <a:p>
                      <a:pPr marL="0" marR="0" lvl="0" indent="0" algn="l" rtl="0">
                        <a:spcBef>
                          <a:spcPts val="0"/>
                        </a:spcBef>
                        <a:spcAft>
                          <a:spcPts val="0"/>
                        </a:spcAft>
                        <a:buNone/>
                      </a:pPr>
                      <a:endParaRPr sz="2000" b="0" u="none" strike="noStrike" cap="none" dirty="0">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dirty="0">
                          <a:solidFill>
                            <a:srgbClr val="00000A"/>
                          </a:solidFill>
                          <a:latin typeface="Arial"/>
                          <a:ea typeface="Arial"/>
                          <a:cs typeface="Arial"/>
                          <a:sym typeface="Arial"/>
                        </a:rPr>
                        <a:t> Name</a:t>
                      </a:r>
                      <a:endParaRPr sz="2000" b="0" u="none" strike="noStrike" cap="none" dirty="0">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endParaRPr sz="2000" b="0" u="none" strike="noStrike" cap="none">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 Type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endParaRPr sz="2000" b="0" u="none" strike="noStrike" cap="none">
                        <a:solidFill>
                          <a:srgbClr val="00000A"/>
                        </a:solidFill>
                        <a:latin typeface="Arial"/>
                        <a:ea typeface="Arial"/>
                        <a:cs typeface="Arial"/>
                        <a:sym typeface="Arial"/>
                      </a:endParaRPr>
                    </a:p>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 Weight</a:t>
                      </a:r>
                      <a:endParaRPr sz="2000" b="0" u="none" strike="noStrike" cap="none">
                        <a:solidFill>
                          <a:srgbClr val="00000A"/>
                        </a:solidFill>
                        <a:latin typeface="Arial"/>
                        <a:ea typeface="Arial"/>
                        <a:cs typeface="Arial"/>
                        <a:sym typeface="Arial"/>
                      </a:endParaRPr>
                    </a:p>
                  </a:txBody>
                  <a:tcPr marL="30475" marR="34925" marT="34925" marB="34925"/>
                </a:tc>
              </a:tr>
              <a:tr h="465125">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3 Quiz</a:t>
                      </a:r>
                      <a:r>
                        <a:rPr lang="en-US" sz="2000" b="0" u="none" strike="noStrike" cap="none" baseline="0" dirty="0" smtClean="0">
                          <a:solidFill>
                            <a:srgbClr val="00000A"/>
                          </a:solidFill>
                          <a:latin typeface="Arial"/>
                          <a:ea typeface="Arial"/>
                          <a:cs typeface="Arial"/>
                          <a:sym typeface="Arial"/>
                        </a:rPr>
                        <a:t>, best 2 scores will be taken</a:t>
                      </a:r>
                      <a:endParaRPr sz="2000" b="0" u="none" strike="noStrike" cap="none" dirty="0">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Online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36622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Assignment-I</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Take Home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495250">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Assignment-II</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Take Home</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dirty="0" smtClean="0">
                          <a:solidFill>
                            <a:srgbClr val="00000A"/>
                          </a:solidFill>
                          <a:latin typeface="Arial"/>
                          <a:ea typeface="Arial"/>
                          <a:cs typeface="Arial"/>
                          <a:sym typeface="Arial"/>
                        </a:rPr>
                        <a:t>10%</a:t>
                      </a:r>
                      <a:endParaRPr sz="2000" b="0" u="none" strike="noStrike" cap="none" dirty="0">
                        <a:solidFill>
                          <a:srgbClr val="00000A"/>
                        </a:solidFill>
                        <a:latin typeface="Arial"/>
                        <a:ea typeface="Arial"/>
                        <a:cs typeface="Arial"/>
                        <a:sym typeface="Arial"/>
                      </a:endParaRPr>
                    </a:p>
                  </a:txBody>
                  <a:tcPr marL="30475" marR="34925" marT="34925" marB="34925"/>
                </a:tc>
              </a:tr>
              <a:tr h="48447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Mid-Semester Test</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Closed Book</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30%</a:t>
                      </a:r>
                      <a:endParaRPr sz="2000" b="0" u="none" strike="noStrike" cap="none">
                        <a:solidFill>
                          <a:srgbClr val="00000A"/>
                        </a:solidFill>
                        <a:latin typeface="Arial"/>
                        <a:ea typeface="Arial"/>
                        <a:cs typeface="Arial"/>
                        <a:sym typeface="Arial"/>
                      </a:endParaRPr>
                    </a:p>
                  </a:txBody>
                  <a:tcPr marL="30475" marR="34925" marT="34925" marB="34925"/>
                </a:tc>
              </a:tr>
              <a:tr h="664175">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Comprehensive Exam</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Open Book</a:t>
                      </a:r>
                      <a:endParaRPr sz="2000" b="0" u="none" strike="noStrike" cap="none">
                        <a:solidFill>
                          <a:srgbClr val="00000A"/>
                        </a:solidFill>
                        <a:latin typeface="Arial"/>
                        <a:ea typeface="Arial"/>
                        <a:cs typeface="Arial"/>
                        <a:sym typeface="Arial"/>
                      </a:endParaRPr>
                    </a:p>
                  </a:txBody>
                  <a:tcPr marL="30475" marR="34925" marT="34925" marB="34925"/>
                </a:tc>
                <a:tc>
                  <a:txBody>
                    <a:bodyPr/>
                    <a:lstStyle/>
                    <a:p>
                      <a:pPr marL="0" marR="0" lvl="0" indent="0" algn="l" rtl="0">
                        <a:spcBef>
                          <a:spcPts val="0"/>
                        </a:spcBef>
                        <a:spcAft>
                          <a:spcPts val="0"/>
                        </a:spcAft>
                        <a:buNone/>
                      </a:pPr>
                      <a:r>
                        <a:rPr lang="en-US" sz="2000" b="0" u="none" strike="noStrike" cap="none">
                          <a:solidFill>
                            <a:srgbClr val="00000A"/>
                          </a:solidFill>
                          <a:latin typeface="Arial"/>
                          <a:ea typeface="Arial"/>
                          <a:cs typeface="Arial"/>
                          <a:sym typeface="Arial"/>
                        </a:rPr>
                        <a:t>40%</a:t>
                      </a:r>
                      <a:endParaRPr sz="2000" b="0" u="none" strike="noStrike" cap="none">
                        <a:solidFill>
                          <a:srgbClr val="00000A"/>
                        </a:solidFill>
                        <a:latin typeface="Arial"/>
                        <a:ea typeface="Arial"/>
                        <a:cs typeface="Arial"/>
                        <a:sym typeface="Arial"/>
                      </a:endParaRPr>
                    </a:p>
                  </a:txBody>
                  <a:tcPr marL="30475" marR="34925" marT="34925" marB="34925"/>
                </a:tc>
              </a:tr>
            </a:tbl>
          </a:graphicData>
        </a:graphic>
      </p:graphicFrame>
      <p:sp>
        <p:nvSpPr>
          <p:cNvPr id="484" name="Google Shape;484;p7"/>
          <p:cNvSpPr txBox="1"/>
          <p:nvPr/>
        </p:nvSpPr>
        <p:spPr>
          <a:xfrm>
            <a:off x="265228" y="6200840"/>
            <a:ext cx="84591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Tahoma"/>
                <a:ea typeface="Tahoma"/>
                <a:cs typeface="Tahoma"/>
                <a:sym typeface="Tahoma"/>
              </a:rPr>
              <a:t>Please note there will be no change in submission dates for quiz and assignment</a:t>
            </a:r>
            <a:endParaRPr sz="1600" b="1">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1634" y="478667"/>
            <a:ext cx="8032670" cy="695824"/>
          </a:xfrm>
          <a:prstGeom prst="rect">
            <a:avLst/>
          </a:prstGeom>
        </p:spPr>
        <p:txBody>
          <a:bodyPr vert="horz" wrap="square" lIns="0" tIns="66795" rIns="0" bIns="0" rtlCol="0">
            <a:spAutoFit/>
          </a:bodyPr>
          <a:lstStyle/>
          <a:p>
            <a:pPr marL="2972373" marR="4607" indent="-2960856">
              <a:lnSpc>
                <a:spcPts val="4443"/>
              </a:lnSpc>
              <a:spcBef>
                <a:spcPts val="526"/>
              </a:spcBef>
              <a:tabLst>
                <a:tab pos="2492716" algn="l"/>
                <a:tab pos="2915367" algn="l"/>
              </a:tabLst>
            </a:pPr>
            <a:r>
              <a:rPr dirty="0"/>
              <a:t>4)</a:t>
            </a:r>
            <a:r>
              <a:rPr spc="14" dirty="0"/>
              <a:t> </a:t>
            </a:r>
            <a:r>
              <a:rPr spc="-5" dirty="0" smtClean="0"/>
              <a:t>Choose</a:t>
            </a:r>
            <a:r>
              <a:rPr lang="en-IN" spc="-5" dirty="0" smtClean="0"/>
              <a:t> </a:t>
            </a:r>
            <a:r>
              <a:rPr dirty="0" smtClean="0"/>
              <a:t>a</a:t>
            </a:r>
            <a:r>
              <a:rPr lang="en-IN" dirty="0"/>
              <a:t> </a:t>
            </a:r>
            <a:r>
              <a:rPr dirty="0" smtClean="0"/>
              <a:t>function </a:t>
            </a:r>
            <a:r>
              <a:rPr spc="-5" dirty="0"/>
              <a:t>approximation  </a:t>
            </a:r>
            <a:r>
              <a:rPr dirty="0"/>
              <a:t>algorithm</a:t>
            </a:r>
          </a:p>
        </p:txBody>
      </p:sp>
      <p:grpSp>
        <p:nvGrpSpPr>
          <p:cNvPr id="3" name="object 3"/>
          <p:cNvGrpSpPr/>
          <p:nvPr/>
        </p:nvGrpSpPr>
        <p:grpSpPr>
          <a:xfrm>
            <a:off x="1173519" y="3080054"/>
            <a:ext cx="6849938" cy="666798"/>
            <a:chOff x="1294130" y="3393440"/>
            <a:chExt cx="7553959" cy="735330"/>
          </a:xfrm>
        </p:grpSpPr>
        <p:sp>
          <p:nvSpPr>
            <p:cNvPr id="4" name="object 4"/>
            <p:cNvSpPr/>
            <p:nvPr/>
          </p:nvSpPr>
          <p:spPr>
            <a:xfrm>
              <a:off x="1294130" y="3462020"/>
              <a:ext cx="7553959" cy="666750"/>
            </a:xfrm>
            <a:prstGeom prst="rect">
              <a:avLst/>
            </a:prstGeom>
            <a:blipFill>
              <a:blip r:embed="rId2" cstate="print"/>
              <a:stretch>
                <a:fillRect/>
              </a:stretch>
            </a:blipFill>
          </p:spPr>
          <p:txBody>
            <a:bodyPr wrap="square" lIns="0" tIns="0" rIns="0" bIns="0" rtlCol="0"/>
            <a:lstStyle/>
            <a:p>
              <a:endParaRPr sz="1270"/>
            </a:p>
          </p:txBody>
        </p:sp>
        <p:sp>
          <p:nvSpPr>
            <p:cNvPr id="5" name="object 5"/>
            <p:cNvSpPr/>
            <p:nvPr/>
          </p:nvSpPr>
          <p:spPr>
            <a:xfrm>
              <a:off x="3492500" y="3418840"/>
              <a:ext cx="4608830" cy="647700"/>
            </a:xfrm>
            <a:custGeom>
              <a:avLst/>
              <a:gdLst/>
              <a:ahLst/>
              <a:cxnLst/>
              <a:rect l="l" t="t" r="r" b="b"/>
              <a:pathLst>
                <a:path w="4608830" h="647700">
                  <a:moveTo>
                    <a:pt x="2303779" y="647700"/>
                  </a:moveTo>
                  <a:lnTo>
                    <a:pt x="0" y="647700"/>
                  </a:lnTo>
                  <a:lnTo>
                    <a:pt x="0" y="0"/>
                  </a:lnTo>
                  <a:lnTo>
                    <a:pt x="4608830" y="0"/>
                  </a:lnTo>
                  <a:lnTo>
                    <a:pt x="4608830" y="647700"/>
                  </a:lnTo>
                  <a:lnTo>
                    <a:pt x="2303779" y="647700"/>
                  </a:lnTo>
                  <a:close/>
                </a:path>
              </a:pathLst>
            </a:custGeom>
            <a:ln w="50676">
              <a:solidFill>
                <a:srgbClr val="FFCC99"/>
              </a:solidFill>
            </a:ln>
          </p:spPr>
          <p:txBody>
            <a:bodyPr wrap="square" lIns="0" tIns="0" rIns="0" bIns="0" rtlCol="0"/>
            <a:lstStyle/>
            <a:p>
              <a:endParaRPr sz="1270"/>
            </a:p>
          </p:txBody>
        </p:sp>
      </p:grpSp>
      <p:sp>
        <p:nvSpPr>
          <p:cNvPr id="6" name="object 6"/>
          <p:cNvSpPr txBox="1"/>
          <p:nvPr/>
        </p:nvSpPr>
        <p:spPr>
          <a:xfrm>
            <a:off x="1635325" y="4292728"/>
            <a:ext cx="848181" cy="496551"/>
          </a:xfrm>
          <a:prstGeom prst="rect">
            <a:avLst/>
          </a:prstGeom>
        </p:spPr>
        <p:txBody>
          <a:bodyPr vert="horz" wrap="square" lIns="0" tIns="34549" rIns="0" bIns="0" rtlCol="0">
            <a:spAutoFit/>
          </a:bodyPr>
          <a:lstStyle/>
          <a:p>
            <a:pPr marL="107102" marR="4607" indent="-95586">
              <a:lnSpc>
                <a:spcPts val="1814"/>
              </a:lnSpc>
              <a:spcBef>
                <a:spcPts val="272"/>
              </a:spcBef>
            </a:pPr>
            <a:r>
              <a:rPr sz="1632" spc="-14" dirty="0">
                <a:solidFill>
                  <a:srgbClr val="CC6600"/>
                </a:solidFill>
              </a:rPr>
              <a:t>weight</a:t>
            </a:r>
            <a:r>
              <a:rPr sz="1632" spc="-63" dirty="0">
                <a:solidFill>
                  <a:srgbClr val="CC6600"/>
                </a:solidFill>
              </a:rPr>
              <a:t> </a:t>
            </a:r>
            <a:r>
              <a:rPr sz="1632" dirty="0">
                <a:solidFill>
                  <a:srgbClr val="CC6600"/>
                </a:solidFill>
              </a:rPr>
              <a:t>to  </a:t>
            </a:r>
            <a:r>
              <a:rPr sz="1632" spc="-5" dirty="0">
                <a:solidFill>
                  <a:srgbClr val="CC6600"/>
                </a:solidFill>
              </a:rPr>
              <a:t>update</a:t>
            </a:r>
            <a:endParaRPr sz="1632"/>
          </a:p>
        </p:txBody>
      </p:sp>
      <p:sp>
        <p:nvSpPr>
          <p:cNvPr id="7" name="object 7"/>
          <p:cNvSpPr/>
          <p:nvPr/>
        </p:nvSpPr>
        <p:spPr>
          <a:xfrm>
            <a:off x="2256057" y="3757217"/>
            <a:ext cx="685224" cy="522843"/>
          </a:xfrm>
          <a:custGeom>
            <a:avLst/>
            <a:gdLst/>
            <a:ahLst/>
            <a:cxnLst/>
            <a:rect l="l" t="t" r="r" b="b"/>
            <a:pathLst>
              <a:path w="755650" h="576579">
                <a:moveTo>
                  <a:pt x="0" y="0"/>
                </a:moveTo>
                <a:lnTo>
                  <a:pt x="1269" y="576580"/>
                </a:lnTo>
              </a:path>
              <a:path w="755650" h="576579">
                <a:moveTo>
                  <a:pt x="754380" y="0"/>
                </a:moveTo>
                <a:lnTo>
                  <a:pt x="755650" y="576580"/>
                </a:lnTo>
              </a:path>
            </a:pathLst>
          </a:custGeom>
          <a:ln w="50676">
            <a:solidFill>
              <a:srgbClr val="FFCC99"/>
            </a:solidFill>
          </a:ln>
        </p:spPr>
        <p:txBody>
          <a:bodyPr wrap="square" lIns="0" tIns="0" rIns="0" bIns="0" rtlCol="0"/>
          <a:lstStyle/>
          <a:p>
            <a:endParaRPr sz="1270"/>
          </a:p>
        </p:txBody>
      </p:sp>
      <p:sp>
        <p:nvSpPr>
          <p:cNvPr id="8" name="object 8"/>
          <p:cNvSpPr txBox="1"/>
          <p:nvPr/>
        </p:nvSpPr>
        <p:spPr>
          <a:xfrm>
            <a:off x="2757019" y="4292728"/>
            <a:ext cx="758352" cy="496551"/>
          </a:xfrm>
          <a:prstGeom prst="rect">
            <a:avLst/>
          </a:prstGeom>
        </p:spPr>
        <p:txBody>
          <a:bodyPr vert="horz" wrap="square" lIns="0" tIns="34549" rIns="0" bIns="0" rtlCol="0">
            <a:spAutoFit/>
          </a:bodyPr>
          <a:lstStyle/>
          <a:p>
            <a:pPr marL="200384" marR="4607" indent="-188867">
              <a:lnSpc>
                <a:spcPts val="1814"/>
              </a:lnSpc>
              <a:spcBef>
                <a:spcPts val="272"/>
              </a:spcBef>
            </a:pPr>
            <a:r>
              <a:rPr sz="1632" spc="-5" dirty="0">
                <a:solidFill>
                  <a:srgbClr val="CC6600"/>
                </a:solidFill>
              </a:rPr>
              <a:t>le</a:t>
            </a:r>
            <a:r>
              <a:rPr sz="1632" spc="-14" dirty="0">
                <a:solidFill>
                  <a:srgbClr val="CC6600"/>
                </a:solidFill>
              </a:rPr>
              <a:t>a</a:t>
            </a:r>
            <a:r>
              <a:rPr sz="1632" dirty="0">
                <a:solidFill>
                  <a:srgbClr val="CC6600"/>
                </a:solidFill>
              </a:rPr>
              <a:t>rn</a:t>
            </a:r>
            <a:r>
              <a:rPr sz="1632" spc="-9" dirty="0">
                <a:solidFill>
                  <a:srgbClr val="CC6600"/>
                </a:solidFill>
              </a:rPr>
              <a:t>i</a:t>
            </a:r>
            <a:r>
              <a:rPr sz="1632" spc="-5" dirty="0">
                <a:solidFill>
                  <a:srgbClr val="CC6600"/>
                </a:solidFill>
              </a:rPr>
              <a:t>ng  </a:t>
            </a:r>
            <a:r>
              <a:rPr sz="1632" dirty="0">
                <a:solidFill>
                  <a:srgbClr val="CC6600"/>
                </a:solidFill>
              </a:rPr>
              <a:t>rate</a:t>
            </a:r>
            <a:endParaRPr sz="1632"/>
          </a:p>
        </p:txBody>
      </p:sp>
      <p:sp>
        <p:nvSpPr>
          <p:cNvPr id="9" name="object 9"/>
          <p:cNvSpPr txBox="1"/>
          <p:nvPr/>
        </p:nvSpPr>
        <p:spPr>
          <a:xfrm>
            <a:off x="4960102" y="3843590"/>
            <a:ext cx="460655" cy="262787"/>
          </a:xfrm>
          <a:prstGeom prst="rect">
            <a:avLst/>
          </a:prstGeom>
        </p:spPr>
        <p:txBody>
          <a:bodyPr vert="horz" wrap="square" lIns="0" tIns="11516" rIns="0" bIns="0" rtlCol="0">
            <a:spAutoFit/>
          </a:bodyPr>
          <a:lstStyle/>
          <a:p>
            <a:pPr marL="11516">
              <a:spcBef>
                <a:spcPts val="91"/>
              </a:spcBef>
            </a:pPr>
            <a:r>
              <a:rPr sz="1632" spc="-5" dirty="0">
                <a:solidFill>
                  <a:srgbClr val="CC6600"/>
                </a:solidFill>
              </a:rPr>
              <a:t>error</a:t>
            </a:r>
            <a:endParaRPr sz="1632"/>
          </a:p>
        </p:txBody>
      </p:sp>
      <p:sp>
        <p:nvSpPr>
          <p:cNvPr id="10" name="object 10"/>
          <p:cNvSpPr/>
          <p:nvPr/>
        </p:nvSpPr>
        <p:spPr>
          <a:xfrm>
            <a:off x="7673358" y="3798676"/>
            <a:ext cx="1152" cy="522843"/>
          </a:xfrm>
          <a:custGeom>
            <a:avLst/>
            <a:gdLst/>
            <a:ahLst/>
            <a:cxnLst/>
            <a:rect l="l" t="t" r="r" b="b"/>
            <a:pathLst>
              <a:path w="1270" h="576579">
                <a:moveTo>
                  <a:pt x="0" y="0"/>
                </a:moveTo>
                <a:lnTo>
                  <a:pt x="1270" y="576579"/>
                </a:lnTo>
              </a:path>
            </a:pathLst>
          </a:custGeom>
          <a:ln w="50676">
            <a:solidFill>
              <a:srgbClr val="FFCC99"/>
            </a:solidFill>
          </a:ln>
        </p:spPr>
        <p:txBody>
          <a:bodyPr wrap="square" lIns="0" tIns="0" rIns="0" bIns="0" rtlCol="0"/>
          <a:lstStyle/>
          <a:p>
            <a:endParaRPr sz="1270"/>
          </a:p>
        </p:txBody>
      </p:sp>
      <p:sp>
        <p:nvSpPr>
          <p:cNvPr id="11" name="object 11"/>
          <p:cNvSpPr txBox="1"/>
          <p:nvPr/>
        </p:nvSpPr>
        <p:spPr>
          <a:xfrm>
            <a:off x="5790432" y="4335339"/>
            <a:ext cx="2720743" cy="496551"/>
          </a:xfrm>
          <a:prstGeom prst="rect">
            <a:avLst/>
          </a:prstGeom>
        </p:spPr>
        <p:txBody>
          <a:bodyPr vert="horz" wrap="square" lIns="0" tIns="34549" rIns="0" bIns="0" rtlCol="0">
            <a:spAutoFit/>
          </a:bodyPr>
          <a:lstStyle/>
          <a:p>
            <a:pPr marL="380615" marR="4607" indent="-369675">
              <a:lnSpc>
                <a:spcPts val="1814"/>
              </a:lnSpc>
              <a:spcBef>
                <a:spcPts val="272"/>
              </a:spcBef>
            </a:pPr>
            <a:r>
              <a:rPr sz="1632" spc="-5" dirty="0">
                <a:solidFill>
                  <a:srgbClr val="CC6600"/>
                </a:solidFill>
              </a:rPr>
              <a:t>modify </a:t>
            </a:r>
            <a:r>
              <a:rPr sz="1632" spc="-14" dirty="0">
                <a:solidFill>
                  <a:srgbClr val="CC6600"/>
                </a:solidFill>
              </a:rPr>
              <a:t>weight </a:t>
            </a:r>
            <a:r>
              <a:rPr sz="1632" spc="-5" dirty="0">
                <a:solidFill>
                  <a:srgbClr val="CC6600"/>
                </a:solidFill>
              </a:rPr>
              <a:t>in proportion </a:t>
            </a:r>
            <a:r>
              <a:rPr sz="1632" dirty="0">
                <a:solidFill>
                  <a:srgbClr val="CC6600"/>
                </a:solidFill>
              </a:rPr>
              <a:t>to  size </a:t>
            </a:r>
            <a:r>
              <a:rPr sz="1632" spc="-9" dirty="0">
                <a:solidFill>
                  <a:srgbClr val="CC6600"/>
                </a:solidFill>
              </a:rPr>
              <a:t>of </a:t>
            </a:r>
            <a:r>
              <a:rPr sz="1632" spc="-5" dirty="0">
                <a:solidFill>
                  <a:srgbClr val="CC6600"/>
                </a:solidFill>
              </a:rPr>
              <a:t>attribute</a:t>
            </a:r>
            <a:r>
              <a:rPr sz="1632" spc="-14" dirty="0">
                <a:solidFill>
                  <a:srgbClr val="CC6600"/>
                </a:solidFill>
              </a:rPr>
              <a:t> </a:t>
            </a:r>
            <a:r>
              <a:rPr sz="1632" spc="-9" dirty="0">
                <a:solidFill>
                  <a:srgbClr val="CC6600"/>
                </a:solidFill>
              </a:rPr>
              <a:t>value</a:t>
            </a:r>
            <a:endParaRPr sz="1632"/>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36483" y="577793"/>
            <a:ext cx="3406543" cy="516895"/>
          </a:xfrm>
          <a:prstGeom prst="rect">
            <a:avLst/>
          </a:prstGeom>
        </p:spPr>
        <p:txBody>
          <a:bodyPr vert="horz" wrap="square" lIns="0" tIns="11516" rIns="0" bIns="0" rtlCol="0">
            <a:spAutoFit/>
          </a:bodyPr>
          <a:lstStyle/>
          <a:p>
            <a:pPr marL="11516">
              <a:spcBef>
                <a:spcPts val="91"/>
              </a:spcBef>
              <a:tabLst>
                <a:tab pos="1251828" algn="l"/>
              </a:tabLst>
            </a:pPr>
            <a:r>
              <a:rPr dirty="0" smtClean="0"/>
              <a:t>Final</a:t>
            </a:r>
            <a:r>
              <a:rPr lang="en-IN" dirty="0" smtClean="0"/>
              <a:t> </a:t>
            </a:r>
            <a:r>
              <a:rPr spc="-5" dirty="0" smtClean="0"/>
              <a:t>Algorithm</a:t>
            </a:r>
            <a:endParaRPr spc="-5" dirty="0"/>
          </a:p>
        </p:txBody>
      </p:sp>
      <p:sp>
        <p:nvSpPr>
          <p:cNvPr id="3" name="object 3"/>
          <p:cNvSpPr txBox="1"/>
          <p:nvPr/>
        </p:nvSpPr>
        <p:spPr>
          <a:xfrm>
            <a:off x="1342808" y="1539164"/>
            <a:ext cx="4859334" cy="740033"/>
          </a:xfrm>
          <a:prstGeom prst="rect">
            <a:avLst/>
          </a:prstGeom>
        </p:spPr>
        <p:txBody>
          <a:bodyPr vert="horz" wrap="square" lIns="0" tIns="11516" rIns="0" bIns="0" rtlCol="0">
            <a:spAutoFit/>
          </a:bodyPr>
          <a:lstStyle/>
          <a:p>
            <a:pPr marL="416892" marR="4607" indent="-405376">
              <a:lnSpc>
                <a:spcPct val="144900"/>
              </a:lnSpc>
              <a:spcBef>
                <a:spcPts val="91"/>
              </a:spcBef>
            </a:pPr>
            <a:r>
              <a:rPr sz="1632" spc="-9" dirty="0"/>
              <a:t>learning </a:t>
            </a:r>
            <a:r>
              <a:rPr sz="1632" spc="-5" dirty="0"/>
              <a:t>process </a:t>
            </a:r>
            <a:r>
              <a:rPr sz="1632" dirty="0"/>
              <a:t>– </a:t>
            </a:r>
            <a:r>
              <a:rPr sz="1632" spc="-14" dirty="0"/>
              <a:t>playing </a:t>
            </a:r>
            <a:r>
              <a:rPr sz="1632" spc="-9" dirty="0"/>
              <a:t>and learning </a:t>
            </a:r>
            <a:r>
              <a:rPr sz="1632" spc="-5" dirty="0"/>
              <a:t>at same time  computer </a:t>
            </a:r>
            <a:r>
              <a:rPr sz="1632" spc="-14" dirty="0"/>
              <a:t>will </a:t>
            </a:r>
            <a:r>
              <a:rPr sz="1632" spc="-9" dirty="0"/>
              <a:t>play against</a:t>
            </a:r>
            <a:r>
              <a:rPr sz="1632" spc="5" dirty="0"/>
              <a:t> </a:t>
            </a:r>
            <a:r>
              <a:rPr sz="1632" spc="-5" dirty="0"/>
              <a:t>itself</a:t>
            </a:r>
            <a:endParaRPr sz="1632"/>
          </a:p>
        </p:txBody>
      </p:sp>
      <p:sp>
        <p:nvSpPr>
          <p:cNvPr id="4" name="object 4"/>
          <p:cNvSpPr txBox="1"/>
          <p:nvPr/>
        </p:nvSpPr>
        <p:spPr>
          <a:xfrm>
            <a:off x="4947107" y="2507691"/>
            <a:ext cx="89828" cy="156981"/>
          </a:xfrm>
          <a:prstGeom prst="rect">
            <a:avLst/>
          </a:prstGeom>
        </p:spPr>
        <p:txBody>
          <a:bodyPr vert="horz" wrap="square" lIns="0" tIns="10365" rIns="0" bIns="0" rtlCol="0">
            <a:spAutoFit/>
          </a:bodyPr>
          <a:lstStyle/>
          <a:p>
            <a:pPr marL="11516">
              <a:spcBef>
                <a:spcPts val="82"/>
              </a:spcBef>
            </a:pPr>
            <a:r>
              <a:rPr sz="952" spc="-9" dirty="0"/>
              <a:t>0</a:t>
            </a:r>
            <a:endParaRPr sz="952"/>
          </a:p>
        </p:txBody>
      </p:sp>
      <mc:AlternateContent xmlns:mc="http://schemas.openxmlformats.org/markup-compatibility/2006" xmlns:a14="http://schemas.microsoft.com/office/drawing/2010/main">
        <mc:Choice Requires="a14">
          <p:sp>
            <p:nvSpPr>
              <p:cNvPr id="5" name="object 5"/>
              <p:cNvSpPr/>
              <p:nvPr/>
            </p:nvSpPr>
            <p:spPr>
              <a:xfrm>
                <a:off x="515203" y="5003890"/>
                <a:ext cx="3683309" cy="1068117"/>
              </a:xfrm>
              <a:custGeom>
                <a:avLst/>
                <a:gdLst/>
                <a:ahLst/>
                <a:cxnLst/>
                <a:rect l="l" t="t" r="r" b="b"/>
                <a:pathLst>
                  <a:path w="3961129" h="1113790">
                    <a:moveTo>
                      <a:pt x="0" y="0"/>
                    </a:moveTo>
                    <a:lnTo>
                      <a:pt x="3961129" y="0"/>
                    </a:lnTo>
                    <a:lnTo>
                      <a:pt x="3961129" y="1113789"/>
                    </a:lnTo>
                    <a:lnTo>
                      <a:pt x="0" y="1113789"/>
                    </a:lnTo>
                    <a:lnTo>
                      <a:pt x="0" y="0"/>
                    </a:lnTo>
                    <a:close/>
                  </a:path>
                </a:pathLst>
              </a:custGeom>
              <a:ln w="50676">
                <a:solidFill>
                  <a:srgbClr val="FFCC99"/>
                </a:solidFill>
              </a:ln>
            </p:spPr>
            <p:txBody>
              <a:bodyPr wrap="square" lIns="0" tIns="0" rIns="0" bIns="0" rtlCol="0"/>
              <a:lstStyle/>
              <a:p>
                <a:r>
                  <a:rPr lang="en-US" sz="1600" dirty="0" smtClean="0"/>
                  <a:t>First time round </a:t>
                </a:r>
                <a14:m>
                  <m:oMath xmlns:m="http://schemas.openxmlformats.org/officeDocument/2006/math">
                    <m:acc>
                      <m:accPr>
                        <m:chr m:val="̂"/>
                        <m:ctrlPr>
                          <a:rPr lang="en-IN" sz="1800" i="1">
                            <a:latin typeface="Cambria Math"/>
                          </a:rPr>
                        </m:ctrlPr>
                      </m:accPr>
                      <m:e>
                        <m:r>
                          <a:rPr lang="en-IN" sz="1800" i="1">
                            <a:latin typeface="Cambria Math" panose="02040503050406030204" pitchFamily="18" charset="0"/>
                          </a:rPr>
                          <m:t>𝑉</m:t>
                        </m:r>
                      </m:e>
                    </m:acc>
                    <m:r>
                      <a:rPr lang="en-IN" sz="1800" smtClean="0">
                        <a:latin typeface="Cambria Math" panose="02040503050406030204" pitchFamily="18" charset="0"/>
                      </a:rPr>
                      <m:t> </m:t>
                    </m:r>
                  </m:oMath>
                </a14:m>
                <a:r>
                  <a:rPr lang="en-US" sz="1600" dirty="0" smtClean="0"/>
                  <a:t>is </a:t>
                </a:r>
                <a:r>
                  <a:rPr lang="en-US" sz="1600" dirty="0"/>
                  <a:t>essentially random (because we set the weights as random) – as it learns </a:t>
                </a:r>
                <a14:m>
                  <m:oMath xmlns:m="http://schemas.openxmlformats.org/officeDocument/2006/math">
                    <m:acc>
                      <m:accPr>
                        <m:chr m:val="̂"/>
                        <m:ctrlPr>
                          <a:rPr lang="en-IN" sz="1800" i="1" smtClean="0">
                            <a:latin typeface="Cambria Math"/>
                          </a:rPr>
                        </m:ctrlPr>
                      </m:accPr>
                      <m:e>
                        <m:r>
                          <a:rPr lang="en-IN" sz="1800" i="1" smtClean="0">
                            <a:latin typeface="Cambria Math" panose="02040503050406030204" pitchFamily="18" charset="0"/>
                          </a:rPr>
                          <m:t>𝑉</m:t>
                        </m:r>
                      </m:e>
                    </m:acc>
                    <m:r>
                      <a:rPr lang="en-IN" sz="1800" i="1" dirty="0" smtClean="0">
                        <a:latin typeface="Cambria Math" panose="02040503050406030204" pitchFamily="18" charset="0"/>
                      </a:rPr>
                      <m:t> </m:t>
                    </m:r>
                  </m:oMath>
                </a14:m>
                <a:r>
                  <a:rPr lang="en-US" sz="1600" dirty="0" smtClean="0"/>
                  <a:t>should </a:t>
                </a:r>
                <a:r>
                  <a:rPr lang="en-US" sz="1600" dirty="0"/>
                  <a:t>pick better successors</a:t>
                </a:r>
                <a:endParaRPr sz="1600" dirty="0"/>
              </a:p>
            </p:txBody>
          </p:sp>
        </mc:Choice>
        <mc:Fallback xmlns="">
          <p:sp>
            <p:nvSpPr>
              <p:cNvPr id="5" name="object 5"/>
              <p:cNvSpPr>
                <a:spLocks noRot="1" noChangeAspect="1" noMove="1" noResize="1" noEditPoints="1" noAdjustHandles="1" noChangeArrowheads="1" noChangeShapeType="1" noTextEdit="1"/>
              </p:cNvSpPr>
              <p:nvPr/>
            </p:nvSpPr>
            <p:spPr>
              <a:xfrm>
                <a:off x="515203" y="5003890"/>
                <a:ext cx="3683309" cy="1068117"/>
              </a:xfrm>
              <a:custGeom>
                <a:avLst/>
                <a:gdLst/>
                <a:ahLst/>
                <a:cxnLst/>
                <a:rect l="l" t="t" r="r" b="b"/>
                <a:pathLst>
                  <a:path w="3961129" h="1113790">
                    <a:moveTo>
                      <a:pt x="0" y="0"/>
                    </a:moveTo>
                    <a:lnTo>
                      <a:pt x="3961129" y="0"/>
                    </a:lnTo>
                    <a:lnTo>
                      <a:pt x="3961129" y="1113789"/>
                    </a:lnTo>
                    <a:lnTo>
                      <a:pt x="0" y="1113789"/>
                    </a:lnTo>
                    <a:lnTo>
                      <a:pt x="0" y="0"/>
                    </a:lnTo>
                    <a:close/>
                  </a:path>
                </a:pathLst>
              </a:custGeom>
              <a:blipFill rotWithShape="0">
                <a:blip r:embed="rId2"/>
                <a:stretch>
                  <a:fillRect l="-2778" t="-2186" r="-3268" b="-7650"/>
                </a:stretch>
              </a:blipFill>
              <a:ln w="50676">
                <a:solidFill>
                  <a:srgbClr val="FFCC99"/>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object 8"/>
              <p:cNvSpPr/>
              <p:nvPr/>
            </p:nvSpPr>
            <p:spPr>
              <a:xfrm>
                <a:off x="4733230" y="5062021"/>
                <a:ext cx="3591956" cy="779658"/>
              </a:xfrm>
              <a:custGeom>
                <a:avLst/>
                <a:gdLst/>
                <a:ahLst/>
                <a:cxnLst/>
                <a:rect l="l" t="t" r="r" b="b"/>
                <a:pathLst>
                  <a:path w="3961129" h="859789">
                    <a:moveTo>
                      <a:pt x="0" y="0"/>
                    </a:moveTo>
                    <a:lnTo>
                      <a:pt x="3961129" y="0"/>
                    </a:lnTo>
                    <a:lnTo>
                      <a:pt x="3961129" y="859789"/>
                    </a:lnTo>
                    <a:lnTo>
                      <a:pt x="0" y="859789"/>
                    </a:lnTo>
                    <a:lnTo>
                      <a:pt x="0" y="0"/>
                    </a:lnTo>
                    <a:close/>
                  </a:path>
                </a:pathLst>
              </a:custGeom>
              <a:ln w="50676">
                <a:solidFill>
                  <a:srgbClr val="FFCC99"/>
                </a:solidFill>
              </a:ln>
            </p:spPr>
            <p:txBody>
              <a:bodyPr wrap="square" lIns="0" tIns="0" rIns="0" bIns="0" rtlCol="0"/>
              <a:lstStyle/>
              <a:p>
                <a:r>
                  <a:rPr lang="en-US" sz="1600" dirty="0"/>
                  <a:t>1 million games later and our </a:t>
                </a:r>
                <a14:m>
                  <m:oMath xmlns:m="http://schemas.openxmlformats.org/officeDocument/2006/math">
                    <m:acc>
                      <m:accPr>
                        <m:chr m:val="̂"/>
                        <m:ctrlPr>
                          <a:rPr lang="en-IN" sz="1600" i="1">
                            <a:latin typeface="Cambria Math"/>
                          </a:rPr>
                        </m:ctrlPr>
                      </m:accPr>
                      <m:e>
                        <m:r>
                          <a:rPr lang="en-IN" sz="1600" i="1">
                            <a:latin typeface="Cambria Math" panose="02040503050406030204" pitchFamily="18" charset="0"/>
                          </a:rPr>
                          <m:t>𝑉</m:t>
                        </m:r>
                      </m:e>
                    </m:acc>
                  </m:oMath>
                </a14:m>
                <a:r>
                  <a:rPr lang="en-US" sz="1600" dirty="0" smtClean="0"/>
                  <a:t> might </a:t>
                </a:r>
                <a:r>
                  <a:rPr lang="en-US" sz="1600" dirty="0"/>
                  <a:t>now predict a useful score for any </a:t>
                </a:r>
                <a14:m>
                  <m:oMath xmlns:m="http://schemas.openxmlformats.org/officeDocument/2006/math">
                    <m:acc>
                      <m:accPr>
                        <m:chr m:val="̂"/>
                        <m:ctrlPr>
                          <a:rPr lang="en-IN" sz="1600" i="1">
                            <a:latin typeface="Cambria Math"/>
                          </a:rPr>
                        </m:ctrlPr>
                      </m:accPr>
                      <m:e>
                        <m:r>
                          <a:rPr lang="en-IN" sz="1600" i="1">
                            <a:latin typeface="Cambria Math" panose="02040503050406030204" pitchFamily="18" charset="0"/>
                          </a:rPr>
                          <m:t>𝑉</m:t>
                        </m:r>
                      </m:e>
                    </m:acc>
                  </m:oMath>
                </a14:m>
                <a:r>
                  <a:rPr lang="en-US" sz="1600" dirty="0" smtClean="0"/>
                  <a:t> board </a:t>
                </a:r>
                <a:r>
                  <a:rPr lang="en-US" sz="1600" dirty="0"/>
                  <a:t>that we might see</a:t>
                </a:r>
                <a:endParaRPr sz="1600" dirty="0"/>
              </a:p>
            </p:txBody>
          </p:sp>
        </mc:Choice>
        <mc:Fallback xmlns="">
          <p:sp>
            <p:nvSpPr>
              <p:cNvPr id="8" name="object 8"/>
              <p:cNvSpPr>
                <a:spLocks noRot="1" noChangeAspect="1" noMove="1" noResize="1" noEditPoints="1" noAdjustHandles="1" noChangeArrowheads="1" noChangeShapeType="1" noTextEdit="1"/>
              </p:cNvSpPr>
              <p:nvPr/>
            </p:nvSpPr>
            <p:spPr>
              <a:xfrm>
                <a:off x="4733230" y="5062021"/>
                <a:ext cx="3591956" cy="779658"/>
              </a:xfrm>
              <a:custGeom>
                <a:avLst/>
                <a:gdLst/>
                <a:ahLst/>
                <a:cxnLst/>
                <a:rect l="l" t="t" r="r" b="b"/>
                <a:pathLst>
                  <a:path w="3961129" h="859789">
                    <a:moveTo>
                      <a:pt x="0" y="0"/>
                    </a:moveTo>
                    <a:lnTo>
                      <a:pt x="3961129" y="0"/>
                    </a:lnTo>
                    <a:lnTo>
                      <a:pt x="3961129" y="859789"/>
                    </a:lnTo>
                    <a:lnTo>
                      <a:pt x="0" y="859789"/>
                    </a:lnTo>
                    <a:lnTo>
                      <a:pt x="0" y="0"/>
                    </a:lnTo>
                    <a:close/>
                  </a:path>
                </a:pathLst>
              </a:custGeom>
              <a:blipFill rotWithShape="0">
                <a:blip r:embed="rId3"/>
                <a:stretch>
                  <a:fillRect l="-2676" t="-2941" b="-8824"/>
                </a:stretch>
              </a:blipFill>
              <a:ln w="50676">
                <a:solidFill>
                  <a:srgbClr val="FFCC99"/>
                </a:solidFill>
              </a:ln>
            </p:spPr>
            <p:txBody>
              <a:bodyPr/>
              <a:lstStyle/>
              <a:p>
                <a:r>
                  <a:rPr lang="en-IN">
                    <a:noFill/>
                  </a:rPr>
                  <a:t> </a:t>
                </a:r>
              </a:p>
            </p:txBody>
          </p:sp>
        </mc:Fallback>
      </mc:AlternateContent>
      <p:sp>
        <p:nvSpPr>
          <p:cNvPr id="10" name="object 10"/>
          <p:cNvSpPr txBox="1"/>
          <p:nvPr/>
        </p:nvSpPr>
        <p:spPr>
          <a:xfrm>
            <a:off x="1725153" y="2254330"/>
            <a:ext cx="4825772" cy="401279"/>
          </a:xfrm>
          <a:prstGeom prst="rect">
            <a:avLst/>
          </a:prstGeom>
        </p:spPr>
        <p:txBody>
          <a:bodyPr vert="horz" wrap="square" lIns="0" tIns="10365" rIns="0" bIns="0" rtlCol="0">
            <a:spAutoFit/>
          </a:bodyPr>
          <a:lstStyle/>
          <a:p>
            <a:pPr marL="34549">
              <a:spcBef>
                <a:spcPts val="82"/>
              </a:spcBef>
            </a:pPr>
            <a:r>
              <a:rPr sz="1632" spc="-5" dirty="0" err="1" smtClean="0"/>
              <a:t>initialise</a:t>
            </a:r>
            <a:r>
              <a:rPr lang="en-IN" sz="3809" spc="-490" baseline="12896" dirty="0" smtClean="0">
                <a:latin typeface="OpenSymbol"/>
                <a:cs typeface="OpenSymbol"/>
              </a:rPr>
              <a:t>       </a:t>
            </a:r>
            <a:r>
              <a:rPr sz="1632" spc="-14" dirty="0" smtClean="0"/>
              <a:t>with </a:t>
            </a:r>
            <a:r>
              <a:rPr sz="1632" spc="-9" dirty="0"/>
              <a:t>random weights </a:t>
            </a:r>
            <a:r>
              <a:rPr sz="1632" dirty="0" smtClean="0"/>
              <a:t>(w</a:t>
            </a:r>
            <a:r>
              <a:rPr lang="en-IN" sz="1632" dirty="0" smtClean="0"/>
              <a:t>  </a:t>
            </a:r>
            <a:r>
              <a:rPr sz="1632" spc="-5" dirty="0" smtClean="0"/>
              <a:t>=</a:t>
            </a:r>
            <a:r>
              <a:rPr lang="en-IN" sz="1632" spc="-5" dirty="0" smtClean="0"/>
              <a:t> </a:t>
            </a:r>
            <a:r>
              <a:rPr sz="1632" spc="-5" dirty="0" smtClean="0"/>
              <a:t>23</a:t>
            </a:r>
            <a:r>
              <a:rPr sz="1632" spc="59" dirty="0" smtClean="0"/>
              <a:t> </a:t>
            </a:r>
            <a:r>
              <a:rPr sz="1632" dirty="0" smtClean="0"/>
              <a:t>etc</a:t>
            </a:r>
            <a:r>
              <a:rPr sz="1632" dirty="0"/>
              <a:t>.)</a:t>
            </a:r>
          </a:p>
        </p:txBody>
      </p:sp>
      <p:sp>
        <p:nvSpPr>
          <p:cNvPr id="11" name="object 11"/>
          <p:cNvSpPr txBox="1"/>
          <p:nvPr/>
        </p:nvSpPr>
        <p:spPr>
          <a:xfrm>
            <a:off x="512479" y="2763354"/>
            <a:ext cx="7324988" cy="2272440"/>
          </a:xfrm>
          <a:prstGeom prst="rect">
            <a:avLst/>
          </a:prstGeom>
        </p:spPr>
        <p:txBody>
          <a:bodyPr vert="horz" wrap="square" lIns="0" tIns="11516" rIns="0" bIns="0" rtlCol="0">
            <a:spAutoFit/>
          </a:bodyPr>
          <a:lstStyle/>
          <a:p>
            <a:pPr marL="1247222">
              <a:lnSpc>
                <a:spcPts val="1945"/>
              </a:lnSpc>
              <a:spcBef>
                <a:spcPts val="91"/>
              </a:spcBef>
            </a:pPr>
            <a:r>
              <a:rPr sz="1632" spc="-5" dirty="0"/>
              <a:t>start </a:t>
            </a:r>
            <a:r>
              <a:rPr sz="1632" dirty="0"/>
              <a:t>a </a:t>
            </a:r>
            <a:r>
              <a:rPr sz="1632" spc="-9" dirty="0"/>
              <a:t>new </a:t>
            </a:r>
            <a:r>
              <a:rPr sz="1632" spc="-5" dirty="0"/>
              <a:t>game </a:t>
            </a:r>
            <a:r>
              <a:rPr sz="1632" dirty="0"/>
              <a:t>- </a:t>
            </a:r>
            <a:r>
              <a:rPr sz="1632" spc="-5" dirty="0"/>
              <a:t>for each </a:t>
            </a:r>
            <a:r>
              <a:rPr sz="1632" spc="-9" dirty="0"/>
              <a:t>board</a:t>
            </a:r>
            <a:endParaRPr sz="1632" dirty="0"/>
          </a:p>
          <a:p>
            <a:pPr marL="1965843" indent="-311518">
              <a:lnSpc>
                <a:spcPts val="3033"/>
              </a:lnSpc>
              <a:buFont typeface="Arial"/>
              <a:buAutoNum type="alphaLcParenBoth"/>
              <a:tabLst>
                <a:tab pos="1966418" algn="l"/>
              </a:tabLst>
            </a:pPr>
            <a:r>
              <a:rPr sz="1632" spc="-5" dirty="0"/>
              <a:t>calculate </a:t>
            </a:r>
            <a:r>
              <a:rPr lang="en-IN" sz="1632" spc="-5" dirty="0" smtClean="0"/>
              <a:t>    </a:t>
            </a:r>
            <a:r>
              <a:rPr sz="1632" spc="-9" dirty="0" smtClean="0"/>
              <a:t>on </a:t>
            </a:r>
            <a:r>
              <a:rPr sz="1632" spc="-5" dirty="0"/>
              <a:t>all possible </a:t>
            </a:r>
            <a:r>
              <a:rPr sz="1632" spc="-9" dirty="0"/>
              <a:t>legal </a:t>
            </a:r>
            <a:r>
              <a:rPr sz="1632" spc="-5" dirty="0"/>
              <a:t>moves</a:t>
            </a:r>
            <a:endParaRPr sz="1632" dirty="0"/>
          </a:p>
          <a:p>
            <a:pPr marL="1965843" indent="-311518">
              <a:spcBef>
                <a:spcPts val="698"/>
              </a:spcBef>
              <a:buFont typeface="Arial"/>
              <a:buAutoNum type="alphaLcParenBoth"/>
              <a:tabLst>
                <a:tab pos="1966418" algn="l"/>
              </a:tabLst>
            </a:pPr>
            <a:r>
              <a:rPr sz="1632" spc="-9" dirty="0"/>
              <a:t>pick </a:t>
            </a:r>
            <a:r>
              <a:rPr sz="1632" spc="-5" dirty="0"/>
              <a:t>the successor </a:t>
            </a:r>
            <a:r>
              <a:rPr sz="1632" spc="-14" dirty="0"/>
              <a:t>with </a:t>
            </a:r>
            <a:r>
              <a:rPr sz="1632" spc="-5" dirty="0"/>
              <a:t>the </a:t>
            </a:r>
            <a:r>
              <a:rPr sz="1632" spc="-9" dirty="0"/>
              <a:t>highest</a:t>
            </a:r>
            <a:r>
              <a:rPr sz="1632" spc="41" dirty="0"/>
              <a:t> </a:t>
            </a:r>
            <a:r>
              <a:rPr sz="1632" spc="-5" dirty="0"/>
              <a:t>score</a:t>
            </a:r>
            <a:endParaRPr sz="1632" dirty="0"/>
          </a:p>
          <a:p>
            <a:pPr marL="1954902" indent="-300577">
              <a:spcBef>
                <a:spcPts val="879"/>
              </a:spcBef>
              <a:buFont typeface="Arial"/>
              <a:buAutoNum type="alphaLcParenBoth"/>
              <a:tabLst>
                <a:tab pos="1955478" algn="l"/>
              </a:tabLst>
            </a:pPr>
            <a:r>
              <a:rPr sz="1632" spc="-5" dirty="0"/>
              <a:t>evaluate</a:t>
            </a:r>
            <a:r>
              <a:rPr sz="1632" spc="-9" dirty="0"/>
              <a:t> error</a:t>
            </a:r>
            <a:endParaRPr sz="1632" dirty="0"/>
          </a:p>
          <a:p>
            <a:pPr marL="1965843" indent="-311518">
              <a:spcBef>
                <a:spcPts val="880"/>
              </a:spcBef>
              <a:buFont typeface="Arial"/>
              <a:buAutoNum type="alphaLcParenBoth"/>
              <a:tabLst>
                <a:tab pos="1966418" algn="l"/>
              </a:tabLst>
            </a:pPr>
            <a:r>
              <a:rPr sz="1632" spc="-5" dirty="0"/>
              <a:t>modify each </a:t>
            </a:r>
            <a:r>
              <a:rPr sz="1632" spc="-14" dirty="0"/>
              <a:t>weight </a:t>
            </a:r>
            <a:r>
              <a:rPr sz="1632" dirty="0"/>
              <a:t>to </a:t>
            </a:r>
            <a:r>
              <a:rPr sz="1632" spc="-5" dirty="0"/>
              <a:t>correct</a:t>
            </a:r>
            <a:r>
              <a:rPr sz="1632" spc="5" dirty="0"/>
              <a:t> </a:t>
            </a:r>
            <a:r>
              <a:rPr sz="1632" spc="-9" dirty="0"/>
              <a:t>error</a:t>
            </a:r>
            <a:endParaRPr sz="1632" dirty="0"/>
          </a:p>
          <a:p>
            <a:endParaRPr sz="1814" dirty="0"/>
          </a:p>
          <a:p>
            <a:endParaRPr sz="1814" dirty="0"/>
          </a:p>
        </p:txBody>
      </p:sp>
      <p:pic>
        <p:nvPicPr>
          <p:cNvPr id="20" name="Picture 19"/>
          <p:cNvPicPr>
            <a:picLocks noChangeAspect="1"/>
          </p:cNvPicPr>
          <p:nvPr/>
        </p:nvPicPr>
        <p:blipFill>
          <a:blip r:embed="rId4"/>
          <a:stretch>
            <a:fillRect/>
          </a:stretch>
        </p:blipFill>
        <p:spPr>
          <a:xfrm>
            <a:off x="3299506" y="3039959"/>
            <a:ext cx="251312" cy="304800"/>
          </a:xfrm>
          <a:prstGeom prst="rect">
            <a:avLst/>
          </a:prstGeom>
        </p:spPr>
      </p:pic>
      <p:pic>
        <p:nvPicPr>
          <p:cNvPr id="21" name="Picture 20"/>
          <p:cNvPicPr>
            <a:picLocks noChangeAspect="1"/>
          </p:cNvPicPr>
          <p:nvPr/>
        </p:nvPicPr>
        <p:blipFill>
          <a:blip r:embed="rId4"/>
          <a:stretch>
            <a:fillRect/>
          </a:stretch>
        </p:blipFill>
        <p:spPr>
          <a:xfrm>
            <a:off x="2555668" y="2329533"/>
            <a:ext cx="251312" cy="304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1819" y="508447"/>
            <a:ext cx="3406543" cy="625643"/>
          </a:xfrm>
          <a:prstGeom prst="rect">
            <a:avLst/>
          </a:prstGeom>
        </p:spPr>
        <p:txBody>
          <a:bodyPr vert="horz" wrap="square" lIns="0" tIns="11516" rIns="0" bIns="0" rtlCol="0">
            <a:spAutoFit/>
          </a:bodyPr>
          <a:lstStyle/>
          <a:p>
            <a:pPr marL="11516">
              <a:spcBef>
                <a:spcPts val="91"/>
              </a:spcBef>
            </a:pPr>
            <a:r>
              <a:rPr dirty="0"/>
              <a:t>Final</a:t>
            </a:r>
            <a:r>
              <a:rPr spc="-50" dirty="0"/>
              <a:t> </a:t>
            </a:r>
            <a:r>
              <a:rPr spc="-5" dirty="0"/>
              <a:t>Algorithm</a:t>
            </a:r>
          </a:p>
        </p:txBody>
      </p:sp>
      <p:graphicFrame>
        <p:nvGraphicFramePr>
          <p:cNvPr id="3" name="object 3"/>
          <p:cNvGraphicFramePr>
            <a:graphicFrameLocks noGrp="1"/>
          </p:cNvGraphicFramePr>
          <p:nvPr>
            <p:extLst>
              <p:ext uri="{D42A27DB-BD31-4B8C-83A1-F6EECF244321}">
                <p14:modId xmlns:p14="http://schemas.microsoft.com/office/powerpoint/2010/main" val="1511389267"/>
              </p:ext>
            </p:extLst>
          </p:nvPr>
        </p:nvGraphicFramePr>
        <p:xfrm>
          <a:off x="461806" y="1364473"/>
          <a:ext cx="8132287" cy="3051712"/>
        </p:xfrm>
        <a:graphic>
          <a:graphicData uri="http://schemas.openxmlformats.org/drawingml/2006/table">
            <a:tbl>
              <a:tblPr firstRow="1" bandRow="1">
                <a:tableStyleId>{2D5ABB26-0587-4C30-8999-92F81FD0307C}</a:tableStyleId>
              </a:tblPr>
              <a:tblGrid>
                <a:gridCol w="1206340"/>
                <a:gridCol w="1725153"/>
                <a:gridCol w="5200794"/>
              </a:tblGrid>
              <a:tr h="579787">
                <a:tc>
                  <a:txBody>
                    <a:bodyPr/>
                    <a:lstStyle/>
                    <a:p>
                      <a:pPr marL="680085" marR="17145" indent="-680085">
                        <a:lnSpc>
                          <a:spcPts val="3535"/>
                        </a:lnSpc>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p>
                  </a:txBody>
                  <a:tcPr marL="0" marR="0" marT="0" marB="0"/>
                </a:tc>
                <a:tc>
                  <a:txBody>
                    <a:bodyPr/>
                    <a:lstStyle/>
                    <a:p>
                      <a:pPr algn="ctr">
                        <a:lnSpc>
                          <a:spcPts val="3535"/>
                        </a:lnSpc>
                      </a:pPr>
                      <a:r>
                        <a:rPr sz="2800" dirty="0">
                          <a:solidFill>
                            <a:schemeClr val="tx1"/>
                          </a:solidFill>
                          <a:latin typeface="Arial"/>
                          <a:cs typeface="Arial"/>
                        </a:rPr>
                        <a:t>= </a:t>
                      </a:r>
                      <a:r>
                        <a:rPr sz="2800" spc="-10" dirty="0">
                          <a:solidFill>
                            <a:schemeClr val="tx1"/>
                          </a:solidFill>
                          <a:latin typeface="Arial"/>
                          <a:cs typeface="Arial"/>
                        </a:rPr>
                        <a:t>25.0,</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0" marB="0"/>
                </a:tc>
                <a:tc>
                  <a:txBody>
                    <a:bodyPr/>
                    <a:lstStyle/>
                    <a:p>
                      <a:pPr marL="56515">
                        <a:lnSpc>
                          <a:spcPts val="3535"/>
                        </a:lnSpc>
                      </a:pPr>
                      <a:r>
                        <a:rPr sz="2800" dirty="0">
                          <a:solidFill>
                            <a:schemeClr val="tx1"/>
                          </a:solidFill>
                          <a:latin typeface="Arial"/>
                          <a:cs typeface="Arial"/>
                        </a:rPr>
                        <a:t>= </a:t>
                      </a:r>
                      <a:r>
                        <a:rPr sz="2800" spc="-5" dirty="0">
                          <a:solidFill>
                            <a:schemeClr val="tx1"/>
                          </a:solidFill>
                          <a:latin typeface="Arial"/>
                          <a:cs typeface="Arial"/>
                        </a:rPr>
                        <a:t>15.5,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19.3,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65" dirty="0">
                          <a:solidFill>
                            <a:schemeClr val="tx1"/>
                          </a:solidFill>
                          <a:latin typeface="Arial"/>
                          <a:cs typeface="Arial"/>
                        </a:rPr>
                        <a:t> </a:t>
                      </a:r>
                      <a:r>
                        <a:rPr sz="2800" spc="-10" dirty="0">
                          <a:solidFill>
                            <a:schemeClr val="tx1"/>
                          </a:solidFill>
                          <a:latin typeface="Arial"/>
                          <a:cs typeface="Arial"/>
                        </a:rPr>
                        <a:t>54.4)</a:t>
                      </a:r>
                      <a:endParaRPr sz="2800">
                        <a:solidFill>
                          <a:schemeClr val="tx1"/>
                        </a:solidFill>
                        <a:latin typeface="Arial"/>
                        <a:cs typeface="Arial"/>
                      </a:endParaRPr>
                    </a:p>
                  </a:txBody>
                  <a:tcPr marL="0" marR="0" marT="0" marB="0"/>
                </a:tc>
              </a:tr>
              <a:tr h="658736">
                <a:tc>
                  <a:txBody>
                    <a:bodyPr/>
                    <a:lstStyle/>
                    <a:p>
                      <a:pPr marL="680085" marR="17145" indent="-680085">
                        <a:lnSpc>
                          <a:spcPct val="100000"/>
                        </a:lnSpc>
                        <a:spcBef>
                          <a:spcPts val="380"/>
                        </a:spcBef>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82.0,</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15.3,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9.9, ..., </a:t>
                      </a:r>
                      <a:r>
                        <a:rPr sz="2800" dirty="0">
                          <a:solidFill>
                            <a:schemeClr val="tx1"/>
                          </a:solidFill>
                          <a:latin typeface="Arial"/>
                          <a:cs typeface="Arial"/>
                        </a:rPr>
                        <a:t>w</a:t>
                      </a:r>
                      <a:r>
                        <a:rPr sz="2400" baseline="-31531" dirty="0">
                          <a:solidFill>
                            <a:schemeClr val="tx1"/>
                          </a:solidFill>
                          <a:latin typeface="Arial"/>
                          <a:cs typeface="Arial"/>
                        </a:rPr>
                        <a:t>6 </a:t>
                      </a:r>
                      <a:r>
                        <a:rPr sz="2800" dirty="0">
                          <a:solidFill>
                            <a:schemeClr val="tx1"/>
                          </a:solidFill>
                          <a:latin typeface="Arial"/>
                          <a:cs typeface="Arial"/>
                        </a:rPr>
                        <a:t>=</a:t>
                      </a:r>
                      <a:r>
                        <a:rPr sz="2800" spc="-320" dirty="0">
                          <a:solidFill>
                            <a:schemeClr val="tx1"/>
                          </a:solidFill>
                          <a:latin typeface="Arial"/>
                          <a:cs typeface="Arial"/>
                        </a:rPr>
                        <a:t> </a:t>
                      </a:r>
                      <a:r>
                        <a:rPr sz="2800" spc="-10" dirty="0">
                          <a:solidFill>
                            <a:schemeClr val="tx1"/>
                          </a:solidFill>
                          <a:latin typeface="Arial"/>
                          <a:cs typeface="Arial"/>
                        </a:rPr>
                        <a:t>100.0)</a:t>
                      </a:r>
                      <a:endParaRPr sz="2800">
                        <a:solidFill>
                          <a:schemeClr val="tx1"/>
                        </a:solidFill>
                        <a:latin typeface="Arial"/>
                        <a:cs typeface="Arial"/>
                      </a:endParaRPr>
                    </a:p>
                  </a:txBody>
                  <a:tcPr marL="0" marR="0" marT="43762" marB="0"/>
                </a:tc>
              </a:tr>
              <a:tr h="1234905">
                <a:tc>
                  <a:txBody>
                    <a:bodyPr/>
                    <a:lstStyle/>
                    <a:p>
                      <a:pPr marL="712470" indent="-680720">
                        <a:lnSpc>
                          <a:spcPct val="100000"/>
                        </a:lnSpc>
                        <a:spcBef>
                          <a:spcPts val="380"/>
                        </a:spcBef>
                        <a:buClr>
                          <a:srgbClr val="000000"/>
                        </a:buClr>
                        <a:buFont typeface="Times New Roman"/>
                        <a:buChar char="•"/>
                        <a:tabLst>
                          <a:tab pos="711835" algn="l"/>
                          <a:tab pos="712470" algn="l"/>
                        </a:tabLst>
                      </a:pPr>
                      <a:r>
                        <a:rPr sz="2800" dirty="0" smtClean="0">
                          <a:solidFill>
                            <a:schemeClr val="tx1"/>
                          </a:solidFill>
                          <a:latin typeface="Arial"/>
                          <a:cs typeface="Arial"/>
                        </a:rPr>
                        <a:t>(w</a:t>
                      </a:r>
                      <a:r>
                        <a:rPr sz="2400" baseline="-31531" dirty="0" smtClean="0">
                          <a:solidFill>
                            <a:schemeClr val="tx1"/>
                          </a:solidFill>
                          <a:latin typeface="Arial"/>
                          <a:cs typeface="Arial"/>
                        </a:rPr>
                        <a:t>0</a:t>
                      </a:r>
                    </a:p>
                    <a:p>
                      <a:pPr marL="712470" indent="-680720">
                        <a:lnSpc>
                          <a:spcPct val="100000"/>
                        </a:lnSpc>
                        <a:spcBef>
                          <a:spcPts val="1739"/>
                        </a:spcBef>
                        <a:buClr>
                          <a:srgbClr val="000000"/>
                        </a:buClr>
                        <a:buSzPct val="96000"/>
                        <a:buFont typeface="Times New Roman"/>
                        <a:buChar char="•"/>
                        <a:tabLst>
                          <a:tab pos="711835" algn="l"/>
                          <a:tab pos="712470" algn="l"/>
                        </a:tabLst>
                      </a:pPr>
                      <a:r>
                        <a:rPr sz="2800" baseline="-3472" dirty="0" smtClean="0">
                          <a:solidFill>
                            <a:schemeClr val="tx1"/>
                          </a:solidFill>
                          <a:latin typeface="Arial"/>
                          <a:cs typeface="Arial"/>
                        </a:rPr>
                        <a:t>…</a:t>
                      </a:r>
                      <a:endParaRPr sz="2800" baseline="-3472" dirty="0">
                        <a:solidFill>
                          <a:schemeClr val="tx1"/>
                        </a:solidFill>
                        <a:latin typeface="Arial"/>
                        <a:cs typeface="Arial"/>
                      </a:endParaRP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67.3,</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0.5, </a:t>
                      </a:r>
                      <a:r>
                        <a:rPr sz="2800" dirty="0">
                          <a:solidFill>
                            <a:schemeClr val="tx1"/>
                          </a:solidFill>
                          <a:latin typeface="Arial"/>
                          <a:cs typeface="Arial"/>
                        </a:rPr>
                        <a:t>w</a:t>
                      </a:r>
                      <a:r>
                        <a:rPr sz="2400"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3.5,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55" dirty="0">
                          <a:solidFill>
                            <a:schemeClr val="tx1"/>
                          </a:solidFill>
                          <a:latin typeface="Arial"/>
                          <a:cs typeface="Arial"/>
                        </a:rPr>
                        <a:t> </a:t>
                      </a:r>
                      <a:r>
                        <a:rPr sz="2800" spc="-10" dirty="0">
                          <a:solidFill>
                            <a:schemeClr val="tx1"/>
                          </a:solidFill>
                          <a:latin typeface="Arial"/>
                          <a:cs typeface="Arial"/>
                        </a:rPr>
                        <a:t>30.2)</a:t>
                      </a:r>
                      <a:endParaRPr sz="2800">
                        <a:solidFill>
                          <a:schemeClr val="tx1"/>
                        </a:solidFill>
                        <a:latin typeface="Arial"/>
                        <a:cs typeface="Arial"/>
                      </a:endParaRPr>
                    </a:p>
                  </a:txBody>
                  <a:tcPr marL="0" marR="0" marT="43762" marB="0"/>
                </a:tc>
              </a:tr>
              <a:tr h="578284">
                <a:tc>
                  <a:txBody>
                    <a:bodyPr/>
                    <a:lstStyle/>
                    <a:p>
                      <a:pPr marL="680085" marR="17145" indent="-680085">
                        <a:lnSpc>
                          <a:spcPct val="100000"/>
                        </a:lnSpc>
                        <a:spcBef>
                          <a:spcPts val="380"/>
                        </a:spcBef>
                        <a:buClr>
                          <a:srgbClr val="000000"/>
                        </a:buClr>
                        <a:buFont typeface="Times New Roman"/>
                        <a:buChar char="•"/>
                        <a:tabLst>
                          <a:tab pos="680085" algn="l"/>
                          <a:tab pos="712470" algn="l"/>
                        </a:tabLst>
                      </a:pPr>
                      <a:r>
                        <a:rPr sz="2800" dirty="0">
                          <a:solidFill>
                            <a:schemeClr val="tx1"/>
                          </a:solidFill>
                          <a:latin typeface="Arial"/>
                          <a:cs typeface="Arial"/>
                        </a:rPr>
                        <a:t>(w</a:t>
                      </a:r>
                      <a:r>
                        <a:rPr sz="2400" baseline="-31531" dirty="0">
                          <a:solidFill>
                            <a:schemeClr val="tx1"/>
                          </a:solidFill>
                          <a:latin typeface="Arial"/>
                          <a:cs typeface="Arial"/>
                        </a:rPr>
                        <a:t>0</a:t>
                      </a:r>
                      <a:endParaRPr sz="2400" baseline="-31531">
                        <a:solidFill>
                          <a:schemeClr val="tx1"/>
                        </a:solidFill>
                        <a:latin typeface="Arial"/>
                        <a:cs typeface="Arial"/>
                      </a:endParaRPr>
                    </a:p>
                  </a:txBody>
                  <a:tcPr marL="0" marR="0" marT="43762" marB="0"/>
                </a:tc>
                <a:tc>
                  <a:txBody>
                    <a:bodyPr/>
                    <a:lstStyle/>
                    <a:p>
                      <a:pPr algn="ctr">
                        <a:lnSpc>
                          <a:spcPct val="100000"/>
                        </a:lnSpc>
                        <a:spcBef>
                          <a:spcPts val="380"/>
                        </a:spcBef>
                      </a:pPr>
                      <a:r>
                        <a:rPr sz="2800" dirty="0">
                          <a:solidFill>
                            <a:schemeClr val="tx1"/>
                          </a:solidFill>
                          <a:latin typeface="Arial"/>
                          <a:cs typeface="Arial"/>
                        </a:rPr>
                        <a:t>= </a:t>
                      </a:r>
                      <a:r>
                        <a:rPr sz="2800" spc="-10" dirty="0">
                          <a:solidFill>
                            <a:schemeClr val="tx1"/>
                          </a:solidFill>
                          <a:latin typeface="Arial"/>
                          <a:cs typeface="Arial"/>
                        </a:rPr>
                        <a:t>3.23,</a:t>
                      </a:r>
                      <a:r>
                        <a:rPr sz="2800" spc="-70" dirty="0">
                          <a:solidFill>
                            <a:schemeClr val="tx1"/>
                          </a:solidFill>
                          <a:latin typeface="Arial"/>
                          <a:cs typeface="Arial"/>
                        </a:rPr>
                        <a:t> </a:t>
                      </a:r>
                      <a:r>
                        <a:rPr sz="2800" dirty="0">
                          <a:solidFill>
                            <a:schemeClr val="tx1"/>
                          </a:solidFill>
                          <a:latin typeface="Arial"/>
                          <a:cs typeface="Arial"/>
                        </a:rPr>
                        <a:t>w</a:t>
                      </a:r>
                      <a:r>
                        <a:rPr sz="2400" baseline="-31531" dirty="0">
                          <a:solidFill>
                            <a:schemeClr val="tx1"/>
                          </a:solidFill>
                          <a:latin typeface="Arial"/>
                          <a:cs typeface="Arial"/>
                        </a:rPr>
                        <a:t>1</a:t>
                      </a:r>
                      <a:endParaRPr sz="2400" baseline="-31531">
                        <a:solidFill>
                          <a:schemeClr val="tx1"/>
                        </a:solidFill>
                        <a:latin typeface="Arial"/>
                        <a:cs typeface="Arial"/>
                      </a:endParaRPr>
                    </a:p>
                  </a:txBody>
                  <a:tcPr marL="0" marR="0" marT="43762" marB="0"/>
                </a:tc>
                <a:tc>
                  <a:txBody>
                    <a:bodyPr/>
                    <a:lstStyle/>
                    <a:p>
                      <a:pPr marL="56515">
                        <a:lnSpc>
                          <a:spcPct val="100000"/>
                        </a:lnSpc>
                        <a:spcBef>
                          <a:spcPts val="380"/>
                        </a:spcBef>
                      </a:pPr>
                      <a:r>
                        <a:rPr sz="2800" dirty="0">
                          <a:solidFill>
                            <a:schemeClr val="tx1"/>
                          </a:solidFill>
                          <a:latin typeface="Arial"/>
                          <a:cs typeface="Arial"/>
                        </a:rPr>
                        <a:t>= </a:t>
                      </a:r>
                      <a:r>
                        <a:rPr sz="2800" spc="-5" dirty="0">
                          <a:solidFill>
                            <a:schemeClr val="tx1"/>
                          </a:solidFill>
                          <a:latin typeface="Arial"/>
                          <a:cs typeface="Arial"/>
                        </a:rPr>
                        <a:t>1.04, w</a:t>
                      </a:r>
                      <a:r>
                        <a:rPr sz="2400" spc="-7" baseline="-31531" dirty="0">
                          <a:solidFill>
                            <a:schemeClr val="tx1"/>
                          </a:solidFill>
                          <a:latin typeface="Arial"/>
                          <a:cs typeface="Arial"/>
                        </a:rPr>
                        <a:t>2 </a:t>
                      </a:r>
                      <a:r>
                        <a:rPr sz="2800" dirty="0">
                          <a:solidFill>
                            <a:schemeClr val="tx1"/>
                          </a:solidFill>
                          <a:latin typeface="Arial"/>
                          <a:cs typeface="Arial"/>
                        </a:rPr>
                        <a:t>= </a:t>
                      </a:r>
                      <a:r>
                        <a:rPr sz="2800" spc="-5" dirty="0">
                          <a:solidFill>
                            <a:schemeClr val="tx1"/>
                          </a:solidFill>
                          <a:latin typeface="Arial"/>
                          <a:cs typeface="Arial"/>
                        </a:rPr>
                        <a:t>4.55, </a:t>
                      </a:r>
                      <a:r>
                        <a:rPr sz="2800" dirty="0">
                          <a:solidFill>
                            <a:schemeClr val="tx1"/>
                          </a:solidFill>
                          <a:latin typeface="Arial"/>
                          <a:cs typeface="Arial"/>
                        </a:rPr>
                        <a:t>..., </a:t>
                      </a:r>
                      <a:r>
                        <a:rPr sz="2800" spc="5" dirty="0">
                          <a:solidFill>
                            <a:schemeClr val="tx1"/>
                          </a:solidFill>
                          <a:latin typeface="Arial"/>
                          <a:cs typeface="Arial"/>
                        </a:rPr>
                        <a:t>w</a:t>
                      </a:r>
                      <a:r>
                        <a:rPr sz="2400" spc="7" baseline="-31531" dirty="0">
                          <a:solidFill>
                            <a:schemeClr val="tx1"/>
                          </a:solidFill>
                          <a:latin typeface="Arial"/>
                          <a:cs typeface="Arial"/>
                        </a:rPr>
                        <a:t>6 </a:t>
                      </a:r>
                      <a:r>
                        <a:rPr sz="2800" dirty="0">
                          <a:solidFill>
                            <a:schemeClr val="tx1"/>
                          </a:solidFill>
                          <a:latin typeface="Arial"/>
                          <a:cs typeface="Arial"/>
                        </a:rPr>
                        <a:t>=</a:t>
                      </a:r>
                      <a:r>
                        <a:rPr sz="2800" spc="-365" dirty="0">
                          <a:solidFill>
                            <a:schemeClr val="tx1"/>
                          </a:solidFill>
                          <a:latin typeface="Arial"/>
                          <a:cs typeface="Arial"/>
                        </a:rPr>
                        <a:t> </a:t>
                      </a:r>
                      <a:r>
                        <a:rPr sz="2800" spc="-10" dirty="0">
                          <a:solidFill>
                            <a:schemeClr val="tx1"/>
                          </a:solidFill>
                          <a:latin typeface="Arial"/>
                          <a:cs typeface="Arial"/>
                        </a:rPr>
                        <a:t>0.78)</a:t>
                      </a:r>
                      <a:endParaRPr sz="2800" dirty="0">
                        <a:solidFill>
                          <a:schemeClr val="tx1"/>
                        </a:solidFill>
                        <a:latin typeface="Arial"/>
                        <a:cs typeface="Arial"/>
                      </a:endParaRPr>
                    </a:p>
                  </a:txBody>
                  <a:tcPr marL="0" marR="0" marT="43762" marB="0"/>
                </a:tc>
              </a:tr>
            </a:tbl>
          </a:graphicData>
        </a:graphic>
      </p:graphicFrame>
      <p:sp>
        <p:nvSpPr>
          <p:cNvPr id="4" name="object 4"/>
          <p:cNvSpPr txBox="1"/>
          <p:nvPr/>
        </p:nvSpPr>
        <p:spPr>
          <a:xfrm>
            <a:off x="479081" y="4512691"/>
            <a:ext cx="152592" cy="458226"/>
          </a:xfrm>
          <a:prstGeom prst="rect">
            <a:avLst/>
          </a:prstGeom>
        </p:spPr>
        <p:txBody>
          <a:bodyPr vert="horz" wrap="square" lIns="0" tIns="11516" rIns="0" bIns="0" rtlCol="0">
            <a:spAutoFit/>
          </a:bodyPr>
          <a:lstStyle/>
          <a:p>
            <a:pPr marL="11516">
              <a:spcBef>
                <a:spcPts val="91"/>
              </a:spcBef>
            </a:pPr>
            <a:r>
              <a:rPr sz="2902" dirty="0">
                <a:latin typeface="Times New Roman"/>
                <a:cs typeface="Times New Roman"/>
              </a:rPr>
              <a:t>•</a:t>
            </a:r>
            <a:endParaRPr sz="2902">
              <a:latin typeface="Times New Roman"/>
              <a:cs typeface="Times New Roman"/>
            </a:endParaRPr>
          </a:p>
        </p:txBody>
      </p:sp>
      <p:sp>
        <p:nvSpPr>
          <p:cNvPr id="5" name="object 5"/>
          <p:cNvSpPr txBox="1"/>
          <p:nvPr/>
        </p:nvSpPr>
        <p:spPr>
          <a:xfrm>
            <a:off x="1096358" y="4534572"/>
            <a:ext cx="6759535" cy="871904"/>
          </a:xfrm>
          <a:prstGeom prst="rect">
            <a:avLst/>
          </a:prstGeom>
        </p:spPr>
        <p:txBody>
          <a:bodyPr vert="horz" wrap="square" lIns="0" tIns="50672" rIns="0" bIns="0" rtlCol="0">
            <a:spAutoFit/>
          </a:bodyPr>
          <a:lstStyle/>
          <a:p>
            <a:pPr marL="11516" marR="4607">
              <a:lnSpc>
                <a:spcPts val="3237"/>
              </a:lnSpc>
              <a:spcBef>
                <a:spcPts val="399"/>
              </a:spcBef>
            </a:pPr>
            <a:r>
              <a:rPr sz="2902" spc="-5" dirty="0">
                <a:solidFill>
                  <a:srgbClr val="FF0000"/>
                </a:solidFill>
              </a:rPr>
              <a:t>Searching hypothesis space for best fit </a:t>
            </a:r>
            <a:r>
              <a:rPr sz="2902" dirty="0">
                <a:solidFill>
                  <a:srgbClr val="FF0000"/>
                </a:solidFill>
              </a:rPr>
              <a:t>to  </a:t>
            </a:r>
            <a:r>
              <a:rPr sz="2902" spc="-5" dirty="0">
                <a:solidFill>
                  <a:srgbClr val="FF0000"/>
                </a:solidFill>
              </a:rPr>
              <a:t>observed </a:t>
            </a:r>
            <a:r>
              <a:rPr sz="2902" spc="-9" dirty="0">
                <a:solidFill>
                  <a:srgbClr val="FF0000"/>
                </a:solidFill>
              </a:rPr>
              <a:t>training</a:t>
            </a:r>
            <a:r>
              <a:rPr sz="2902" spc="-14" dirty="0">
                <a:solidFill>
                  <a:srgbClr val="FF0000"/>
                </a:solidFill>
              </a:rPr>
              <a:t> </a:t>
            </a:r>
            <a:r>
              <a:rPr sz="2902" spc="-9" dirty="0">
                <a:solidFill>
                  <a:srgbClr val="FF0000"/>
                </a:solidFill>
              </a:rPr>
              <a:t>data.</a:t>
            </a:r>
            <a:endParaRPr sz="2902"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973356" y="1323833"/>
            <a:ext cx="7133413" cy="5210066"/>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091752" y="1450486"/>
            <a:ext cx="7013471" cy="3990423"/>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1009934" y="764275"/>
            <a:ext cx="6782938" cy="5795993"/>
          </a:xfrm>
          <a:prstGeom prst="rect">
            <a:avLst/>
          </a:prstGeom>
          <a:blipFill>
            <a:blip r:embed="rId2" cstate="print"/>
            <a:stretch>
              <a:fillRect/>
            </a:stretch>
          </a:blipFill>
        </p:spPr>
        <p:txBody>
          <a:bodyPr wrap="square" lIns="0" tIns="0" rIns="0" bIns="0" rtlCol="0"/>
          <a:lstStyle/>
          <a:p>
            <a:endParaRPr sz="127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348"/>
        <p:cNvGrpSpPr/>
        <p:nvPr/>
      </p:nvGrpSpPr>
      <p:grpSpPr>
        <a:xfrm>
          <a:off x="0" y="0"/>
          <a:ext cx="0" cy="0"/>
          <a:chOff x="0" y="0"/>
          <a:chExt cx="0" cy="0"/>
        </a:xfrm>
      </p:grpSpPr>
      <p:sp>
        <p:nvSpPr>
          <p:cNvPr id="1349" name="Google Shape;1349;p64"/>
          <p:cNvSpPr txBox="1">
            <a:spLocks noGrp="1"/>
          </p:cNvSpPr>
          <p:nvPr>
            <p:ph type="title"/>
          </p:nvPr>
        </p:nvSpPr>
        <p:spPr>
          <a:xfrm>
            <a:off x="0" y="533400"/>
            <a:ext cx="9144000" cy="73587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Final Design for Checkers Learning</a:t>
            </a:r>
            <a:endParaRPr/>
          </a:p>
        </p:txBody>
      </p:sp>
      <p:sp>
        <p:nvSpPr>
          <p:cNvPr id="1350" name="Google Shape;1350;p64"/>
          <p:cNvSpPr txBox="1">
            <a:spLocks noGrp="1"/>
          </p:cNvSpPr>
          <p:nvPr>
            <p:ph type="body" idx="1"/>
          </p:nvPr>
        </p:nvSpPr>
        <p:spPr>
          <a:xfrm>
            <a:off x="57730" y="1316767"/>
            <a:ext cx="8933869" cy="4800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600"/>
              <a:buChar char="•"/>
            </a:pPr>
            <a:r>
              <a:rPr lang="en-US" sz="2600" b="1"/>
              <a:t>The Performance Module (performance) </a:t>
            </a:r>
            <a:r>
              <a:rPr lang="en-US" sz="2600"/>
              <a:t>: Takes as input a new board and outputs a trace of the game it played against itself.</a:t>
            </a:r>
            <a:endParaRPr/>
          </a:p>
          <a:p>
            <a:pPr marL="342900" lvl="0" indent="-342900" algn="just" rtl="0">
              <a:spcBef>
                <a:spcPts val="520"/>
              </a:spcBef>
              <a:spcAft>
                <a:spcPts val="0"/>
              </a:spcAft>
              <a:buClr>
                <a:schemeClr val="dk1"/>
              </a:buClr>
              <a:buSzPts val="2600"/>
              <a:buChar char="•"/>
            </a:pPr>
            <a:r>
              <a:rPr lang="en-US" sz="2600" b="1"/>
              <a:t>The Critic (data generation) </a:t>
            </a:r>
            <a:r>
              <a:rPr lang="en-US" sz="2600"/>
              <a:t>: Takes as input the trace of a game and outputs a set of training examples of the target function </a:t>
            </a:r>
            <a:endParaRPr/>
          </a:p>
          <a:p>
            <a:pPr marL="342900" lvl="0" indent="-342900" algn="just" rtl="0">
              <a:spcBef>
                <a:spcPts val="520"/>
              </a:spcBef>
              <a:spcAft>
                <a:spcPts val="0"/>
              </a:spcAft>
              <a:buClr>
                <a:schemeClr val="dk1"/>
              </a:buClr>
              <a:buSzPts val="2600"/>
              <a:buChar char="•"/>
            </a:pPr>
            <a:r>
              <a:rPr lang="en-US" sz="2600" b="1"/>
              <a:t>The Generalizer (learner)</a:t>
            </a:r>
            <a:r>
              <a:rPr lang="en-US" sz="2600"/>
              <a:t>: Takes as input training examples and outputs a hypothesis which estimates the target function. </a:t>
            </a:r>
            <a:endParaRPr sz="2600"/>
          </a:p>
          <a:p>
            <a:pPr marL="342900" lvl="0" indent="-342900" algn="just" rtl="0">
              <a:spcBef>
                <a:spcPts val="520"/>
              </a:spcBef>
              <a:spcAft>
                <a:spcPts val="0"/>
              </a:spcAft>
              <a:buClr>
                <a:schemeClr val="dk1"/>
              </a:buClr>
              <a:buSzPts val="2600"/>
              <a:buChar char="•"/>
            </a:pPr>
            <a:r>
              <a:rPr lang="en-US" sz="2600" b="1"/>
              <a:t>The Experiment Generator (task):</a:t>
            </a:r>
            <a:r>
              <a:rPr lang="en-US" sz="2600"/>
              <a:t> Takes as input the current hypothesis (currently learned function) and outputs a new problem (an initial board state) for the performance system to explore</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6"/>
          <p:cNvSpPr txBox="1">
            <a:spLocks noGrp="1"/>
          </p:cNvSpPr>
          <p:nvPr>
            <p:ph type="title"/>
          </p:nvPr>
        </p:nvSpPr>
        <p:spPr>
          <a:xfrm>
            <a:off x="83236" y="381000"/>
            <a:ext cx="43680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ML in a Nutshell</a:t>
            </a:r>
            <a:endParaRPr/>
          </a:p>
        </p:txBody>
      </p:sp>
      <p:sp>
        <p:nvSpPr>
          <p:cNvPr id="1365" name="Google Shape;1365;p6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a:lnSpc>
                <a:spcPct val="119000"/>
              </a:lnSpc>
              <a:buSzPts val="3200"/>
              <a:buFont typeface="Arial"/>
              <a:buChar char="•"/>
            </a:pPr>
            <a:r>
              <a:rPr lang="en-US" sz="3200">
                <a:latin typeface="Trebuchet MS"/>
                <a:ea typeface="Trebuchet MS"/>
                <a:cs typeface="Trebuchet MS"/>
                <a:sym typeface="Trebuchet MS"/>
              </a:rPr>
              <a:t>Tens of thousands of machine learning  algorithms</a:t>
            </a:r>
            <a:endParaRPr sz="3200">
              <a:latin typeface="Trebuchet MS"/>
              <a:ea typeface="Trebuchet MS"/>
              <a:cs typeface="Trebuchet MS"/>
              <a:sym typeface="Trebuchet MS"/>
            </a:endParaRPr>
          </a:p>
          <a:p>
            <a:pPr marL="755650" lvl="1" indent="-285750">
              <a:spcBef>
                <a:spcPts val="640"/>
              </a:spcBef>
              <a:buSzPts val="2800"/>
              <a:buFont typeface="Arial"/>
              <a:buChar char="–"/>
            </a:pPr>
            <a:r>
              <a:rPr lang="en-US" sz="2800">
                <a:latin typeface="Trebuchet MS"/>
                <a:ea typeface="Trebuchet MS"/>
                <a:cs typeface="Trebuchet MS"/>
                <a:sym typeface="Trebuchet MS"/>
              </a:rPr>
              <a:t>Hundreds new every year</a:t>
            </a:r>
            <a:endParaRPr sz="2800">
              <a:latin typeface="Trebuchet MS"/>
              <a:ea typeface="Trebuchet MS"/>
              <a:cs typeface="Trebuchet MS"/>
              <a:sym typeface="Trebuchet MS"/>
            </a:endParaRPr>
          </a:p>
          <a:p>
            <a:pPr lvl="1">
              <a:spcBef>
                <a:spcPts val="25"/>
              </a:spcBef>
              <a:buSzPts val="4100"/>
            </a:pPr>
            <a:endParaRPr sz="4100">
              <a:latin typeface="Times New Roman"/>
              <a:ea typeface="Times New Roman"/>
              <a:cs typeface="Times New Roman"/>
              <a:sym typeface="Times New Roman"/>
            </a:endParaRPr>
          </a:p>
          <a:p>
            <a:pPr marL="355600" indent="-342900">
              <a:buSzPts val="3200"/>
              <a:buFont typeface="Arial"/>
              <a:buChar char="•"/>
            </a:pPr>
            <a:r>
              <a:rPr lang="en-US" sz="3200">
                <a:latin typeface="Trebuchet MS"/>
                <a:ea typeface="Trebuchet MS"/>
                <a:cs typeface="Trebuchet MS"/>
                <a:sym typeface="Trebuchet MS"/>
              </a:rPr>
              <a:t>Every ML algorithm has three components</a:t>
            </a:r>
            <a:endParaRPr sz="3200">
              <a:latin typeface="Trebuchet MS"/>
              <a:ea typeface="Trebuchet MS"/>
              <a:cs typeface="Trebuchet MS"/>
              <a:sym typeface="Trebuchet MS"/>
            </a:endParaRPr>
          </a:p>
          <a:p>
            <a:pPr marL="755650" lvl="1" indent="-285750">
              <a:spcBef>
                <a:spcPts val="660"/>
              </a:spcBef>
              <a:buClr>
                <a:srgbClr val="4A86E8"/>
              </a:buClr>
              <a:buSzPts val="2800"/>
              <a:buFont typeface="Arial"/>
              <a:buChar char="–"/>
            </a:pPr>
            <a:r>
              <a:rPr lang="en-US" sz="2800" b="1">
                <a:solidFill>
                  <a:srgbClr val="4A86E8"/>
                </a:solidFill>
                <a:latin typeface="Trebuchet MS"/>
                <a:ea typeface="Trebuchet MS"/>
                <a:cs typeface="Trebuchet MS"/>
                <a:sym typeface="Trebuchet MS"/>
              </a:rPr>
              <a:t>Representation</a:t>
            </a:r>
            <a:endParaRPr sz="2800">
              <a:solidFill>
                <a:srgbClr val="4A86E8"/>
              </a:solidFill>
              <a:latin typeface="Trebuchet MS"/>
              <a:ea typeface="Trebuchet MS"/>
              <a:cs typeface="Trebuchet MS"/>
              <a:sym typeface="Trebuchet MS"/>
            </a:endParaRPr>
          </a:p>
          <a:p>
            <a:pPr marL="755650" lvl="1" indent="-285750">
              <a:spcBef>
                <a:spcPts val="740"/>
              </a:spcBef>
              <a:buClr>
                <a:srgbClr val="4A86E8"/>
              </a:buClr>
              <a:buSzPts val="2800"/>
              <a:buFont typeface="Arial"/>
              <a:buChar char="–"/>
            </a:pPr>
            <a:r>
              <a:rPr lang="en-US" sz="2800" b="1">
                <a:solidFill>
                  <a:srgbClr val="4A86E8"/>
                </a:solidFill>
                <a:latin typeface="Trebuchet MS"/>
                <a:ea typeface="Trebuchet MS"/>
                <a:cs typeface="Trebuchet MS"/>
                <a:sym typeface="Trebuchet MS"/>
              </a:rPr>
              <a:t>Optimization</a:t>
            </a:r>
            <a:endParaRPr sz="2800">
              <a:solidFill>
                <a:srgbClr val="4A86E8"/>
              </a:solidFill>
              <a:latin typeface="Trebuchet MS"/>
              <a:ea typeface="Trebuchet MS"/>
              <a:cs typeface="Trebuchet MS"/>
              <a:sym typeface="Trebuchet MS"/>
            </a:endParaRPr>
          </a:p>
          <a:p>
            <a:pPr marL="755650" lvl="1" indent="-285750">
              <a:spcBef>
                <a:spcPts val="640"/>
              </a:spcBef>
              <a:buClr>
                <a:srgbClr val="4A86E8"/>
              </a:buClr>
              <a:buSzPts val="2800"/>
              <a:buFont typeface="Arial"/>
              <a:buChar char="–"/>
            </a:pPr>
            <a:r>
              <a:rPr lang="en-US" sz="2800" b="1">
                <a:solidFill>
                  <a:srgbClr val="4A86E8"/>
                </a:solidFill>
                <a:latin typeface="Trebuchet MS"/>
                <a:ea typeface="Trebuchet MS"/>
                <a:cs typeface="Trebuchet MS"/>
                <a:sym typeface="Trebuchet MS"/>
              </a:rPr>
              <a:t>Evaluation</a:t>
            </a:r>
            <a:endParaRPr sz="2800">
              <a:solidFill>
                <a:srgbClr val="4A86E8"/>
              </a:solidFill>
              <a:latin typeface="Trebuchet MS"/>
              <a:ea typeface="Trebuchet MS"/>
              <a:cs typeface="Trebuchet MS"/>
              <a:sym typeface="Trebuchet MS"/>
            </a:endParaRPr>
          </a:p>
        </p:txBody>
      </p:sp>
      <p:sp>
        <p:nvSpPr>
          <p:cNvPr id="1366" name="Google Shape;1366;p6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67"/>
          <p:cNvSpPr txBox="1">
            <a:spLocks noGrp="1"/>
          </p:cNvSpPr>
          <p:nvPr>
            <p:ph type="title"/>
          </p:nvPr>
        </p:nvSpPr>
        <p:spPr>
          <a:xfrm>
            <a:off x="105646" y="608371"/>
            <a:ext cx="31788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200"/>
              <a:buFont typeface="Calibri"/>
              <a:buNone/>
            </a:pPr>
            <a:r>
              <a:rPr lang="en-US"/>
              <a:t>Evaluation</a:t>
            </a:r>
            <a:endParaRPr/>
          </a:p>
        </p:txBody>
      </p:sp>
      <p:sp>
        <p:nvSpPr>
          <p:cNvPr id="1372" name="Google Shape;1372;p67"/>
          <p:cNvSpPr txBox="1"/>
          <p:nvPr/>
        </p:nvSpPr>
        <p:spPr>
          <a:xfrm>
            <a:off x="666476" y="1447800"/>
            <a:ext cx="4266900" cy="4300200"/>
          </a:xfrm>
          <a:prstGeom prst="rect">
            <a:avLst/>
          </a:prstGeom>
          <a:noFill/>
          <a:ln>
            <a:noFill/>
          </a:ln>
        </p:spPr>
        <p:txBody>
          <a:bodyPr spcFirstLastPara="1" wrap="square" lIns="0" tIns="12700" rIns="0" bIns="0" anchor="t" anchorCtr="0">
            <a:noAutofit/>
          </a:bodyPr>
          <a:lstStyle/>
          <a:p>
            <a:pPr marL="355600" indent="-342900">
              <a:buSzPts val="2800"/>
              <a:buFont typeface="Arial"/>
              <a:buChar char="•"/>
            </a:pPr>
            <a:r>
              <a:rPr lang="en-US" sz="2800">
                <a:latin typeface="Trebuchet MS"/>
                <a:ea typeface="Trebuchet MS"/>
                <a:cs typeface="Trebuchet MS"/>
                <a:sym typeface="Trebuchet MS"/>
              </a:rPr>
              <a:t>Accuracy</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Precision and recall</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Squared error</a:t>
            </a:r>
            <a:endParaRPr sz="2800">
              <a:latin typeface="Trebuchet MS"/>
              <a:ea typeface="Trebuchet MS"/>
              <a:cs typeface="Trebuchet MS"/>
              <a:sym typeface="Trebuchet MS"/>
            </a:endParaRPr>
          </a:p>
          <a:p>
            <a:pPr marL="355600" indent="-342900">
              <a:spcBef>
                <a:spcPts val="40"/>
              </a:spcBef>
              <a:buSzPts val="2800"/>
              <a:buFont typeface="Arial"/>
              <a:buChar char="•"/>
            </a:pPr>
            <a:r>
              <a:rPr lang="en-US" sz="2800">
                <a:latin typeface="Trebuchet MS"/>
                <a:ea typeface="Trebuchet MS"/>
                <a:cs typeface="Trebuchet MS"/>
                <a:sym typeface="Trebuchet MS"/>
              </a:rPr>
              <a:t>Likelihood</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Posterior probability</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Cost / Utility</a:t>
            </a:r>
            <a:endParaRPr sz="2800">
              <a:latin typeface="Trebuchet MS"/>
              <a:ea typeface="Trebuchet MS"/>
              <a:cs typeface="Trebuchet MS"/>
              <a:sym typeface="Trebuchet MS"/>
            </a:endParaRPr>
          </a:p>
          <a:p>
            <a:pPr marL="355600" indent="-342900">
              <a:lnSpc>
                <a:spcPct val="119000"/>
              </a:lnSpc>
              <a:spcBef>
                <a:spcPts val="40"/>
              </a:spcBef>
              <a:buSzPts val="2800"/>
              <a:buFont typeface="Arial"/>
              <a:buChar char="•"/>
            </a:pPr>
            <a:r>
              <a:rPr lang="en-US" sz="2800">
                <a:latin typeface="Trebuchet MS"/>
                <a:ea typeface="Trebuchet MS"/>
                <a:cs typeface="Trebuchet MS"/>
                <a:sym typeface="Trebuchet MS"/>
              </a:rPr>
              <a:t>Margin</a:t>
            </a:r>
            <a:endParaRPr sz="2800">
              <a:latin typeface="Trebuchet MS"/>
              <a:ea typeface="Trebuchet MS"/>
              <a:cs typeface="Trebuchet MS"/>
              <a:sym typeface="Trebuchet MS"/>
            </a:endParaRPr>
          </a:p>
          <a:p>
            <a:pPr marL="355600" indent="-342900">
              <a:lnSpc>
                <a:spcPct val="119000"/>
              </a:lnSpc>
              <a:buSzPts val="2800"/>
              <a:buFont typeface="Arial"/>
              <a:buChar char="•"/>
            </a:pPr>
            <a:r>
              <a:rPr lang="en-US" sz="2800">
                <a:latin typeface="Trebuchet MS"/>
                <a:ea typeface="Trebuchet MS"/>
                <a:cs typeface="Trebuchet MS"/>
                <a:sym typeface="Trebuchet MS"/>
              </a:rPr>
              <a:t>Entropy</a:t>
            </a:r>
            <a:endParaRPr sz="2800">
              <a:latin typeface="Trebuchet MS"/>
              <a:ea typeface="Trebuchet MS"/>
              <a:cs typeface="Trebuchet MS"/>
              <a:sym typeface="Trebuchet MS"/>
            </a:endParaRPr>
          </a:p>
          <a:p>
            <a:pPr marL="355600" indent="-342900">
              <a:spcBef>
                <a:spcPts val="40"/>
              </a:spcBef>
              <a:buSzPts val="2800"/>
              <a:buFont typeface="Arial"/>
              <a:buChar char="•"/>
            </a:pPr>
            <a:r>
              <a:rPr lang="en-US" sz="2800">
                <a:latin typeface="Trebuchet MS"/>
                <a:ea typeface="Trebuchet MS"/>
                <a:cs typeface="Trebuchet MS"/>
                <a:sym typeface="Trebuchet MS"/>
              </a:rPr>
              <a:t>etc.</a:t>
            </a:r>
            <a:endParaRPr sz="2800">
              <a:latin typeface="Trebuchet MS"/>
              <a:ea typeface="Trebuchet MS"/>
              <a:cs typeface="Trebuchet MS"/>
              <a:sym typeface="Trebuchet MS"/>
            </a:endParaRPr>
          </a:p>
        </p:txBody>
      </p:sp>
      <p:sp>
        <p:nvSpPr>
          <p:cNvPr id="1373" name="Google Shape;1373;p67"/>
          <p:cNvSpPr txBox="1"/>
          <p:nvPr/>
        </p:nvSpPr>
        <p:spPr>
          <a:xfrm>
            <a:off x="78752" y="6569500"/>
            <a:ext cx="25350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68"/>
          <p:cNvSpPr txBox="1">
            <a:spLocks noGrp="1"/>
          </p:cNvSpPr>
          <p:nvPr>
            <p:ph type="title"/>
          </p:nvPr>
        </p:nvSpPr>
        <p:spPr>
          <a:xfrm>
            <a:off x="152400" y="533400"/>
            <a:ext cx="8229600" cy="6397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a:t>Evaluating Performance</a:t>
            </a:r>
            <a:endParaRPr/>
          </a:p>
        </p:txBody>
      </p:sp>
      <p:sp>
        <p:nvSpPr>
          <p:cNvPr id="1380" name="Google Shape;1380;p68"/>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3200"/>
              <a:buChar char="•"/>
            </a:pPr>
            <a:r>
              <a:rPr lang="en-US"/>
              <a:t>If </a:t>
            </a:r>
            <a:r>
              <a:rPr lang="en-US" i="1"/>
              <a:t>y </a:t>
            </a:r>
            <a:r>
              <a:rPr lang="en-US"/>
              <a:t>is discrete:</a:t>
            </a:r>
            <a:endParaRPr/>
          </a:p>
          <a:p>
            <a:pPr marL="742950" lvl="1" indent="-285750" algn="l" rtl="0">
              <a:lnSpc>
                <a:spcPct val="90000"/>
              </a:lnSpc>
              <a:spcBef>
                <a:spcPts val="480"/>
              </a:spcBef>
              <a:spcAft>
                <a:spcPts val="0"/>
              </a:spcAft>
              <a:buClr>
                <a:schemeClr val="dk1"/>
              </a:buClr>
              <a:buSzPts val="2400"/>
              <a:buChar char="–"/>
            </a:pPr>
            <a:r>
              <a:rPr lang="en-US" sz="2400"/>
              <a:t>Accuracy: # correctly classified / # all test examples</a:t>
            </a:r>
            <a:endParaRPr/>
          </a:p>
          <a:p>
            <a:pPr marL="742950" lvl="1" indent="-285750" algn="l" rtl="0">
              <a:lnSpc>
                <a:spcPct val="90000"/>
              </a:lnSpc>
              <a:spcBef>
                <a:spcPts val="480"/>
              </a:spcBef>
              <a:spcAft>
                <a:spcPts val="0"/>
              </a:spcAft>
              <a:buClr>
                <a:schemeClr val="dk1"/>
              </a:buClr>
              <a:buSzPts val="2400"/>
              <a:buChar char="–"/>
            </a:pPr>
            <a:r>
              <a:rPr lang="en-US" sz="2400"/>
              <a:t>Precision/recall</a:t>
            </a:r>
            <a:endParaRPr/>
          </a:p>
          <a:p>
            <a:pPr marL="1143000" lvl="2" indent="-228600" algn="l" rtl="0">
              <a:lnSpc>
                <a:spcPct val="90000"/>
              </a:lnSpc>
              <a:spcBef>
                <a:spcPts val="400"/>
              </a:spcBef>
              <a:spcAft>
                <a:spcPts val="0"/>
              </a:spcAft>
              <a:buClr>
                <a:schemeClr val="dk1"/>
              </a:buClr>
              <a:buSzPts val="2000"/>
              <a:buChar char="•"/>
            </a:pPr>
            <a:r>
              <a:rPr lang="en-US" sz="2000"/>
              <a:t>True Positive, False Positive, True Negative, False Negative</a:t>
            </a:r>
            <a:endParaRPr/>
          </a:p>
          <a:p>
            <a:pPr marL="1143000" lvl="2" indent="-228600" algn="l" rtl="0">
              <a:lnSpc>
                <a:spcPct val="90000"/>
              </a:lnSpc>
              <a:spcBef>
                <a:spcPts val="400"/>
              </a:spcBef>
              <a:spcAft>
                <a:spcPts val="0"/>
              </a:spcAft>
              <a:buClr>
                <a:schemeClr val="dk1"/>
              </a:buClr>
              <a:buSzPts val="2000"/>
              <a:buChar char="•"/>
            </a:pPr>
            <a:r>
              <a:rPr lang="en-US" sz="2000" b="1"/>
              <a:t>P</a:t>
            </a:r>
            <a:r>
              <a:rPr lang="en-US" sz="2000"/>
              <a:t>recision = TP / (TP + FP) = # predicted </a:t>
            </a:r>
            <a:r>
              <a:rPr lang="en-US" sz="2000">
                <a:solidFill>
                  <a:srgbClr val="FF0000"/>
                </a:solidFill>
              </a:rPr>
              <a:t>true</a:t>
            </a:r>
            <a:r>
              <a:rPr lang="en-US" sz="2000"/>
              <a:t> pos / # predicted pos</a:t>
            </a:r>
            <a:endParaRPr/>
          </a:p>
          <a:p>
            <a:pPr marL="1143000" lvl="2" indent="-228600" algn="l" rtl="0">
              <a:lnSpc>
                <a:spcPct val="90000"/>
              </a:lnSpc>
              <a:spcBef>
                <a:spcPts val="400"/>
              </a:spcBef>
              <a:spcAft>
                <a:spcPts val="0"/>
              </a:spcAft>
              <a:buClr>
                <a:schemeClr val="dk1"/>
              </a:buClr>
              <a:buSzPts val="2000"/>
              <a:buChar char="•"/>
            </a:pPr>
            <a:r>
              <a:rPr lang="en-US" sz="2000" b="1"/>
              <a:t>R</a:t>
            </a:r>
            <a:r>
              <a:rPr lang="en-US" sz="2000"/>
              <a:t>ecall = TP / (TP + FN) = # </a:t>
            </a:r>
            <a:r>
              <a:rPr lang="en-US" sz="2000">
                <a:solidFill>
                  <a:srgbClr val="FF0000"/>
                </a:solidFill>
              </a:rPr>
              <a:t>predicted</a:t>
            </a:r>
            <a:r>
              <a:rPr lang="en-US" sz="2000"/>
              <a:t> true pos / # true pos</a:t>
            </a:r>
            <a:endParaRPr/>
          </a:p>
          <a:p>
            <a:pPr marL="742950" lvl="1" indent="-285750" algn="l" rtl="0">
              <a:lnSpc>
                <a:spcPct val="90000"/>
              </a:lnSpc>
              <a:spcBef>
                <a:spcPts val="480"/>
              </a:spcBef>
              <a:spcAft>
                <a:spcPts val="0"/>
              </a:spcAft>
              <a:buClr>
                <a:schemeClr val="dk1"/>
              </a:buClr>
              <a:buSzPts val="2400"/>
              <a:buChar char="–"/>
            </a:pPr>
            <a:r>
              <a:rPr lang="en-US" sz="2400"/>
              <a:t>F-measure </a:t>
            </a:r>
            <a:endParaRPr/>
          </a:p>
          <a:p>
            <a:pPr marL="857250" lvl="2" indent="0" algn="l" rtl="0">
              <a:lnSpc>
                <a:spcPct val="90000"/>
              </a:lnSpc>
              <a:spcBef>
                <a:spcPts val="400"/>
              </a:spcBef>
              <a:spcAft>
                <a:spcPts val="0"/>
              </a:spcAft>
              <a:buClr>
                <a:schemeClr val="dk1"/>
              </a:buClr>
              <a:buSzPts val="2000"/>
              <a:buNone/>
            </a:pPr>
            <a:r>
              <a:rPr lang="en-US" sz="2000"/>
              <a:t>= 2PR / (P + R)</a:t>
            </a:r>
            <a:endParaRPr/>
          </a:p>
          <a:p>
            <a:pPr marL="457200" lvl="1" indent="0" algn="l" rtl="0">
              <a:lnSpc>
                <a:spcPct val="90000"/>
              </a:lnSpc>
              <a:spcBef>
                <a:spcPts val="480"/>
              </a:spcBef>
              <a:spcAft>
                <a:spcPts val="0"/>
              </a:spcAft>
              <a:buClr>
                <a:schemeClr val="dk1"/>
              </a:buClr>
              <a:buSzPts val="2400"/>
              <a:buNone/>
            </a:pPr>
            <a:endParaRPr sz="2400"/>
          </a:p>
          <a:p>
            <a:pPr marL="342900" lvl="0" indent="-342900" algn="l" rtl="0">
              <a:lnSpc>
                <a:spcPct val="90000"/>
              </a:lnSpc>
              <a:spcBef>
                <a:spcPts val="520"/>
              </a:spcBef>
              <a:spcAft>
                <a:spcPts val="0"/>
              </a:spcAft>
              <a:buClr>
                <a:schemeClr val="dk1"/>
              </a:buClr>
              <a:buSzPts val="2600"/>
              <a:buChar char="•"/>
            </a:pPr>
            <a:r>
              <a:rPr lang="en-US" sz="2600"/>
              <a:t>Want evaluation metric to be in some range, e.g. [0 1]</a:t>
            </a:r>
            <a:endParaRPr/>
          </a:p>
          <a:p>
            <a:pPr marL="742950" lvl="1" indent="-285750" algn="l" rtl="0">
              <a:lnSpc>
                <a:spcPct val="90000"/>
              </a:lnSpc>
              <a:spcBef>
                <a:spcPts val="440"/>
              </a:spcBef>
              <a:spcAft>
                <a:spcPts val="0"/>
              </a:spcAft>
              <a:buClr>
                <a:schemeClr val="dk1"/>
              </a:buClr>
              <a:buSzPts val="2200"/>
              <a:buChar char="–"/>
            </a:pPr>
            <a:r>
              <a:rPr lang="en-US" sz="2200"/>
              <a:t>0 = worst possible classifier, 1 = best possible classifier</a:t>
            </a:r>
            <a:endParaRPr/>
          </a:p>
          <a:p>
            <a:pPr marL="457200" lvl="1" indent="0" algn="l" rtl="0">
              <a:lnSpc>
                <a:spcPct val="90000"/>
              </a:lnSpc>
              <a:spcBef>
                <a:spcPts val="560"/>
              </a:spcBef>
              <a:spcAft>
                <a:spcPts val="0"/>
              </a:spcAft>
              <a:buClr>
                <a:schemeClr val="dk1"/>
              </a:buClr>
              <a:buSzPts val="2800"/>
              <a:buNone/>
            </a:pPr>
            <a:endParaRPr sz="22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8"/>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Arial"/>
              <a:buNone/>
            </a:pPr>
            <a:r>
              <a:rPr lang="en-US" sz="3600" b="1">
                <a:latin typeface="Arial"/>
                <a:ea typeface="Arial"/>
                <a:cs typeface="Arial"/>
                <a:sym typeface="Arial"/>
              </a:rPr>
              <a:t>Lab Plan </a:t>
            </a:r>
            <a:endParaRPr sz="3600" b="1">
              <a:latin typeface="Arial"/>
              <a:ea typeface="Arial"/>
              <a:cs typeface="Arial"/>
              <a:sym typeface="Arial"/>
            </a:endParaRPr>
          </a:p>
        </p:txBody>
      </p:sp>
      <p:graphicFrame>
        <p:nvGraphicFramePr>
          <p:cNvPr id="490" name="Google Shape;490;p8"/>
          <p:cNvGraphicFramePr/>
          <p:nvPr>
            <p:extLst>
              <p:ext uri="{D42A27DB-BD31-4B8C-83A1-F6EECF244321}">
                <p14:modId xmlns:p14="http://schemas.microsoft.com/office/powerpoint/2010/main" val="2390309338"/>
              </p:ext>
            </p:extLst>
          </p:nvPr>
        </p:nvGraphicFramePr>
        <p:xfrm>
          <a:off x="502568" y="1424693"/>
          <a:ext cx="8245125" cy="3804750"/>
        </p:xfrm>
        <a:graphic>
          <a:graphicData uri="http://schemas.openxmlformats.org/drawingml/2006/table">
            <a:tbl>
              <a:tblPr bandRow="1">
                <a:noFill/>
                <a:tableStyleId>{ABA4558C-6109-412C-AC55-6A18D4A8E733}</a:tableStyleId>
              </a:tblPr>
              <a:tblGrid>
                <a:gridCol w="1509675"/>
                <a:gridCol w="6735450"/>
              </a:tblGrid>
              <a:tr h="685800">
                <a:tc>
                  <a:txBody>
                    <a:bodyPr/>
                    <a:lstStyle/>
                    <a:p>
                      <a:pPr marL="0" marR="0" lvl="0" indent="0" algn="l" rtl="0">
                        <a:lnSpc>
                          <a:spcPct val="115000"/>
                        </a:lnSpc>
                        <a:spcBef>
                          <a:spcPts val="0"/>
                        </a:spcBef>
                        <a:spcAft>
                          <a:spcPts val="0"/>
                        </a:spcAft>
                        <a:buNone/>
                      </a:pPr>
                      <a:r>
                        <a:rPr lang="en-US" sz="2400" u="none" strike="noStrike" cap="none" dirty="0"/>
                        <a:t>Lab No.</a:t>
                      </a:r>
                      <a:endParaRPr sz="2400" u="none" strike="noStrike" cap="none" dirty="0">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a:t>Lab Objective</a:t>
                      </a:r>
                      <a:endParaRPr sz="2400" u="none" strike="noStrike" cap="none">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1</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dirty="0" smtClean="0"/>
                        <a:t>End to End</a:t>
                      </a:r>
                      <a:r>
                        <a:rPr lang="en-US" sz="2400" u="none" strike="noStrike" cap="none" baseline="0" dirty="0" smtClean="0"/>
                        <a:t> Machine Learning</a:t>
                      </a: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2</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t>Linear Regression and Gradient Descent Algorithm</a:t>
                      </a:r>
                      <a:endParaRPr lang="en-US" sz="2400" u="none" strike="noStrike" cap="none" dirty="0" smtClean="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3</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Clr>
                          <a:schemeClr val="dk1"/>
                        </a:buClr>
                        <a:buSzPts val="2400"/>
                        <a:buFont typeface="Calibri"/>
                        <a:buNone/>
                      </a:pPr>
                      <a:r>
                        <a:rPr lang="en-US" sz="2400" u="none" strike="noStrike" cap="none" dirty="0"/>
                        <a:t>Logistic Regression Classifier</a:t>
                      </a:r>
                      <a:endParaRPr sz="2400" u="none" strike="noStrike" cap="none" dirty="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4</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rtl="0">
                        <a:lnSpc>
                          <a:spcPct val="115000"/>
                        </a:lnSpc>
                        <a:spcBef>
                          <a:spcPts val="0"/>
                        </a:spcBef>
                        <a:spcAft>
                          <a:spcPts val="0"/>
                        </a:spcAft>
                        <a:buNone/>
                      </a:pPr>
                      <a:r>
                        <a:rPr lang="en-US" sz="2400" u="none" strike="noStrike" cap="none" dirty="0">
                          <a:solidFill>
                            <a:srgbClr val="000000"/>
                          </a:solidFill>
                          <a:latin typeface="Calibri"/>
                          <a:ea typeface="Calibri"/>
                          <a:cs typeface="Calibri"/>
                          <a:sym typeface="Calibri"/>
                        </a:rPr>
                        <a:t>Decision Tree</a:t>
                      </a:r>
                      <a:endParaRPr sz="2400" u="none" strike="noStrike" cap="none" dirty="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US" sz="2400" u="none" strike="noStrike" cap="none"/>
                        <a:t>5</a:t>
                      </a:r>
                      <a:endParaRPr sz="2400" u="none" strike="noStrike" cap="none">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2400" u="none" strike="noStrike" cap="none" dirty="0" smtClean="0"/>
                        <a:t>Naïve Bayes Classifier</a:t>
                      </a:r>
                      <a:endParaRPr lang="en-US" sz="2400" u="none" strike="noStrike" cap="none" dirty="0" smtClean="0">
                        <a:solidFill>
                          <a:srgbClr val="000000"/>
                        </a:solidFill>
                        <a:latin typeface="Calibri"/>
                        <a:ea typeface="Calibri"/>
                        <a:cs typeface="Calibri"/>
                        <a:sym typeface="Calibri"/>
                      </a:endParaRPr>
                    </a:p>
                  </a:txBody>
                  <a:tcPr marL="68575" marR="68575" marT="0" marB="0"/>
                </a:tc>
              </a:tr>
              <a:tr h="519825">
                <a:tc>
                  <a:txBody>
                    <a:bodyPr/>
                    <a:lstStyle/>
                    <a:p>
                      <a:pPr marL="0" marR="0" lvl="0" indent="0" algn="l" rtl="0">
                        <a:lnSpc>
                          <a:spcPct val="115000"/>
                        </a:lnSpc>
                        <a:spcBef>
                          <a:spcPts val="0"/>
                        </a:spcBef>
                        <a:spcAft>
                          <a:spcPts val="0"/>
                        </a:spcAft>
                        <a:buNone/>
                      </a:pPr>
                      <a:r>
                        <a:rPr lang="en-IN" sz="2400" u="none" strike="noStrike" cap="none" dirty="0" smtClean="0">
                          <a:solidFill>
                            <a:srgbClr val="000000"/>
                          </a:solidFill>
                          <a:latin typeface="Calibri"/>
                          <a:ea typeface="Calibri"/>
                          <a:cs typeface="Calibri"/>
                          <a:sym typeface="Calibri"/>
                        </a:rPr>
                        <a:t>6</a:t>
                      </a:r>
                      <a:endParaRPr sz="2400" u="none" strike="noStrike" cap="none" dirty="0">
                        <a:solidFill>
                          <a:srgbClr val="000000"/>
                        </a:solidFill>
                        <a:latin typeface="Calibri"/>
                        <a:ea typeface="Calibri"/>
                        <a:cs typeface="Calibri"/>
                        <a:sym typeface="Calibri"/>
                      </a:endParaRPr>
                    </a:p>
                  </a:txBody>
                  <a:tcPr marL="68575" marR="68575"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IN" sz="2400" u="none" strike="noStrike" cap="none" dirty="0" smtClean="0">
                          <a:solidFill>
                            <a:srgbClr val="000000"/>
                          </a:solidFill>
                          <a:latin typeface="Calibri"/>
                          <a:ea typeface="Calibri"/>
                          <a:cs typeface="Calibri"/>
                          <a:sym typeface="Calibri"/>
                        </a:rPr>
                        <a:t>Random</a:t>
                      </a:r>
                      <a:r>
                        <a:rPr lang="en-IN" sz="2400" u="none" strike="noStrike" cap="none" baseline="0" dirty="0" smtClean="0">
                          <a:solidFill>
                            <a:srgbClr val="000000"/>
                          </a:solidFill>
                          <a:latin typeface="Calibri"/>
                          <a:ea typeface="Calibri"/>
                          <a:cs typeface="Calibri"/>
                          <a:sym typeface="Calibri"/>
                        </a:rPr>
                        <a:t> Forest </a:t>
                      </a:r>
                      <a:endParaRPr lang="en-US" sz="2400" u="none" strike="noStrike" cap="none" dirty="0" smtClean="0">
                        <a:solidFill>
                          <a:srgbClr val="000000"/>
                        </a:solidFill>
                        <a:latin typeface="Calibri"/>
                        <a:ea typeface="Calibri"/>
                        <a:cs typeface="Calibri"/>
                        <a:sym typeface="Calibri"/>
                      </a:endParaRPr>
                    </a:p>
                  </a:txBody>
                  <a:tcPr marL="68575" marR="68575" marT="0" marB="0"/>
                </a:tc>
              </a:tr>
            </a:tbl>
          </a:graphicData>
        </a:graphic>
      </p:graphicFrame>
      <p:sp>
        <p:nvSpPr>
          <p:cNvPr id="491" name="Google Shape;491;p8"/>
          <p:cNvSpPr txBox="1"/>
          <p:nvPr/>
        </p:nvSpPr>
        <p:spPr>
          <a:xfrm>
            <a:off x="541918" y="5418639"/>
            <a:ext cx="8459182" cy="10772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Labs not graded</a:t>
            </a:r>
            <a:endParaRPr dirty="0"/>
          </a:p>
          <a:p>
            <a:pPr marL="285750" marR="0" lvl="0" indent="-285750" algn="l" rtl="0">
              <a:spcBef>
                <a:spcPts val="0"/>
              </a:spcBef>
              <a:spcAft>
                <a:spcPts val="0"/>
              </a:spcAft>
              <a:buClr>
                <a:schemeClr val="dk1"/>
              </a:buClr>
              <a:buSzPts val="1600"/>
              <a:buFont typeface="Arial"/>
              <a:buChar char="•"/>
            </a:pPr>
            <a:r>
              <a:rPr lang="en-US" sz="1600" b="1" dirty="0" smtClean="0">
                <a:solidFill>
                  <a:schemeClr val="dk1"/>
                </a:solidFill>
                <a:latin typeface="Tahoma"/>
                <a:ea typeface="Tahoma"/>
                <a:cs typeface="Tahoma"/>
                <a:sym typeface="Tahoma"/>
              </a:rPr>
              <a:t>Most of the Lab </a:t>
            </a:r>
            <a:r>
              <a:rPr lang="en-US" sz="1600" b="1" dirty="0">
                <a:solidFill>
                  <a:schemeClr val="dk1"/>
                </a:solidFill>
                <a:latin typeface="Tahoma"/>
                <a:ea typeface="Tahoma"/>
                <a:cs typeface="Tahoma"/>
                <a:sym typeface="Tahoma"/>
              </a:rPr>
              <a:t>recordings available at CSIS virtual labs</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Webinars will be conducted for lab sessions</a:t>
            </a:r>
            <a:endParaRPr dirty="0"/>
          </a:p>
          <a:p>
            <a:pPr marL="285750" marR="0" lvl="0" indent="-285750" algn="l" rtl="0">
              <a:spcBef>
                <a:spcPts val="0"/>
              </a:spcBef>
              <a:spcAft>
                <a:spcPts val="0"/>
              </a:spcAft>
              <a:buClr>
                <a:schemeClr val="dk1"/>
              </a:buClr>
              <a:buSzPts val="1600"/>
              <a:buFont typeface="Arial"/>
              <a:buChar char="•"/>
            </a:pPr>
            <a:r>
              <a:rPr lang="en-US" sz="1600" b="1" dirty="0">
                <a:solidFill>
                  <a:schemeClr val="dk1"/>
                </a:solidFill>
                <a:latin typeface="Tahoma"/>
                <a:ea typeface="Tahoma"/>
                <a:cs typeface="Tahoma"/>
                <a:sym typeface="Tahoma"/>
              </a:rPr>
              <a:t>Labs will be conducted in Python</a:t>
            </a:r>
            <a:endParaRPr sz="1600" b="1" dirty="0">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69"/>
          <p:cNvSpPr txBox="1">
            <a:spLocks noGrp="1"/>
          </p:cNvSpPr>
          <p:nvPr>
            <p:ph type="title"/>
          </p:nvPr>
        </p:nvSpPr>
        <p:spPr>
          <a:xfrm>
            <a:off x="304800" y="581534"/>
            <a:ext cx="8229600" cy="41116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3600"/>
              <a:t>Evaluating Performance</a:t>
            </a:r>
            <a:endParaRPr/>
          </a:p>
        </p:txBody>
      </p:sp>
      <p:sp>
        <p:nvSpPr>
          <p:cNvPr id="1386" name="Google Shape;1386;p69"/>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US"/>
              <a:t>If </a:t>
            </a:r>
            <a:r>
              <a:rPr lang="en-US" i="1"/>
              <a:t>y </a:t>
            </a:r>
            <a:r>
              <a:rPr lang="en-US"/>
              <a:t>is continuous:</a:t>
            </a:r>
            <a:endParaRPr/>
          </a:p>
          <a:p>
            <a:pPr marL="742950" lvl="1" indent="-285750" algn="l" rtl="0">
              <a:spcBef>
                <a:spcPts val="560"/>
              </a:spcBef>
              <a:spcAft>
                <a:spcPts val="0"/>
              </a:spcAft>
              <a:buClr>
                <a:schemeClr val="dk1"/>
              </a:buClr>
              <a:buSzPts val="2800"/>
              <a:buChar char="–"/>
            </a:pPr>
            <a:r>
              <a:rPr lang="en-US"/>
              <a:t>Sum-of-Squared-Differences (SSD) error between predicted and true </a:t>
            </a:r>
            <a:r>
              <a:rPr lang="en-US" i="1"/>
              <a:t>y</a:t>
            </a:r>
            <a:r>
              <a:rPr lang="en-US"/>
              <a:t>:</a:t>
            </a:r>
            <a:endParaRPr/>
          </a:p>
          <a:p>
            <a:pPr marL="457200" lvl="1" indent="0" algn="l" rtl="0">
              <a:spcBef>
                <a:spcPts val="560"/>
              </a:spcBef>
              <a:spcAft>
                <a:spcPts val="0"/>
              </a:spcAft>
              <a:buClr>
                <a:schemeClr val="dk1"/>
              </a:buClr>
              <a:buSzPts val="2800"/>
              <a:buNone/>
            </a:pPr>
            <a:endParaRPr/>
          </a:p>
          <a:p>
            <a:pPr marL="342900" lvl="0" indent="-139700" algn="l" rtl="0">
              <a:spcBef>
                <a:spcPts val="640"/>
              </a:spcBef>
              <a:spcAft>
                <a:spcPts val="0"/>
              </a:spcAft>
              <a:buClr>
                <a:schemeClr val="dk1"/>
              </a:buClr>
              <a:buSzPts val="3200"/>
              <a:buNone/>
            </a:pPr>
            <a:endParaRPr/>
          </a:p>
        </p:txBody>
      </p:sp>
      <p:pic>
        <p:nvPicPr>
          <p:cNvPr id="1387" name="Google Shape;1387;p69"/>
          <p:cNvPicPr preferRelativeResize="0"/>
          <p:nvPr/>
        </p:nvPicPr>
        <p:blipFill rotWithShape="1">
          <a:blip r:embed="rId3">
            <a:alphaModFix/>
          </a:blip>
          <a:srcRect/>
          <a:stretch/>
        </p:blipFill>
        <p:spPr>
          <a:xfrm>
            <a:off x="3157538" y="3298089"/>
            <a:ext cx="2828924" cy="619125"/>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65"/>
          <p:cNvSpPr txBox="1">
            <a:spLocks noGrp="1"/>
          </p:cNvSpPr>
          <p:nvPr>
            <p:ph type="title"/>
          </p:nvPr>
        </p:nvSpPr>
        <p:spPr>
          <a:xfrm>
            <a:off x="0" y="533399"/>
            <a:ext cx="9144000" cy="75111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Issues in Machine Learning</a:t>
            </a:r>
            <a:endParaRPr sz="4400" b="1">
              <a:latin typeface="Calibri"/>
              <a:ea typeface="Calibri"/>
              <a:cs typeface="Calibri"/>
              <a:sym typeface="Calibri"/>
            </a:endParaRPr>
          </a:p>
        </p:txBody>
      </p:sp>
      <p:sp>
        <p:nvSpPr>
          <p:cNvPr id="1358" name="Google Shape;1358;p65"/>
          <p:cNvSpPr txBox="1">
            <a:spLocks noGrp="1"/>
          </p:cNvSpPr>
          <p:nvPr>
            <p:ph type="body" idx="1"/>
          </p:nvPr>
        </p:nvSpPr>
        <p:spPr>
          <a:xfrm>
            <a:off x="304800" y="1524000"/>
            <a:ext cx="8458200" cy="480060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800"/>
              <a:buChar char="•"/>
            </a:pPr>
            <a:r>
              <a:rPr lang="en-US" sz="2800"/>
              <a:t>What algorithms are available for learning a concept? How well do they perform?</a:t>
            </a:r>
            <a:endParaRPr/>
          </a:p>
          <a:p>
            <a:pPr marL="342900" lvl="0" indent="-342900" algn="just" rtl="0">
              <a:spcBef>
                <a:spcPts val="560"/>
              </a:spcBef>
              <a:spcAft>
                <a:spcPts val="0"/>
              </a:spcAft>
              <a:buClr>
                <a:schemeClr val="dk1"/>
              </a:buClr>
              <a:buSzPts val="2800"/>
              <a:buChar char="•"/>
            </a:pPr>
            <a:r>
              <a:rPr lang="en-US" sz="2800"/>
              <a:t>How much training data is sufficient to learn a concept with high confidence?</a:t>
            </a:r>
            <a:endParaRPr/>
          </a:p>
          <a:p>
            <a:pPr marL="342900" lvl="0" indent="-342900" algn="just" rtl="0">
              <a:spcBef>
                <a:spcPts val="560"/>
              </a:spcBef>
              <a:spcAft>
                <a:spcPts val="0"/>
              </a:spcAft>
              <a:buClr>
                <a:schemeClr val="dk1"/>
              </a:buClr>
              <a:buSzPts val="2800"/>
              <a:buChar char="•"/>
            </a:pPr>
            <a:r>
              <a:rPr lang="en-US" sz="2800"/>
              <a:t>When is it useful to use prior knowledge?</a:t>
            </a:r>
            <a:endParaRPr/>
          </a:p>
          <a:p>
            <a:pPr marL="342900" lvl="0" indent="-342900" algn="just" rtl="0">
              <a:spcBef>
                <a:spcPts val="560"/>
              </a:spcBef>
              <a:spcAft>
                <a:spcPts val="0"/>
              </a:spcAft>
              <a:buClr>
                <a:schemeClr val="dk1"/>
              </a:buClr>
              <a:buSzPts val="2800"/>
              <a:buChar char="•"/>
            </a:pPr>
            <a:r>
              <a:rPr lang="en-US" sz="2800"/>
              <a:t>Are some training examples more useful than others?</a:t>
            </a:r>
            <a:endParaRPr/>
          </a:p>
          <a:p>
            <a:pPr marL="342900" lvl="0" indent="-342900" algn="just" rtl="0">
              <a:spcBef>
                <a:spcPts val="560"/>
              </a:spcBef>
              <a:spcAft>
                <a:spcPts val="0"/>
              </a:spcAft>
              <a:buClr>
                <a:schemeClr val="dk1"/>
              </a:buClr>
              <a:buSzPts val="2800"/>
              <a:buChar char="•"/>
            </a:pPr>
            <a:r>
              <a:rPr lang="en-US" sz="2800"/>
              <a:t>What are the best tasks for a system to learn?</a:t>
            </a:r>
            <a:endParaRPr/>
          </a:p>
          <a:p>
            <a:pPr marL="342900" lvl="0" indent="-342900" algn="just" rtl="0">
              <a:spcBef>
                <a:spcPts val="560"/>
              </a:spcBef>
              <a:spcAft>
                <a:spcPts val="0"/>
              </a:spcAft>
              <a:buClr>
                <a:schemeClr val="dk1"/>
              </a:buClr>
              <a:buSzPts val="2800"/>
              <a:buChar char="•"/>
            </a:pPr>
            <a:r>
              <a:rPr lang="en-US" sz="2800"/>
              <a:t>What is the best way for a system to represent its knowledge?</a:t>
            </a:r>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70"/>
          <p:cNvSpPr txBox="1">
            <a:spLocks noGrp="1"/>
          </p:cNvSpPr>
          <p:nvPr>
            <p:ph type="body" idx="1"/>
          </p:nvPr>
        </p:nvSpPr>
        <p:spPr>
          <a:xfrm>
            <a:off x="304800" y="1492738"/>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480"/>
              <a:buChar char="•"/>
            </a:pPr>
            <a:r>
              <a:rPr lang="en-US" sz="2480"/>
              <a:t>What do we want? </a:t>
            </a:r>
            <a:endParaRPr/>
          </a:p>
          <a:p>
            <a:pPr marL="742950" lvl="1" indent="-285750" algn="l" rtl="0">
              <a:lnSpc>
                <a:spcPct val="80000"/>
              </a:lnSpc>
              <a:spcBef>
                <a:spcPts val="434"/>
              </a:spcBef>
              <a:spcAft>
                <a:spcPts val="0"/>
              </a:spcAft>
              <a:buClr>
                <a:schemeClr val="dk1"/>
              </a:buClr>
              <a:buSzPts val="2170"/>
              <a:buChar char="–"/>
            </a:pPr>
            <a:r>
              <a:rPr lang="en-US" sz="2170"/>
              <a:t>High accuracy on training data? </a:t>
            </a:r>
            <a:endParaRPr/>
          </a:p>
          <a:p>
            <a:pPr marL="742950" lvl="1" indent="-285750" algn="l" rtl="0">
              <a:lnSpc>
                <a:spcPct val="80000"/>
              </a:lnSpc>
              <a:spcBef>
                <a:spcPts val="434"/>
              </a:spcBef>
              <a:spcAft>
                <a:spcPts val="0"/>
              </a:spcAft>
              <a:buClr>
                <a:schemeClr val="dk1"/>
              </a:buClr>
              <a:buSzPts val="2170"/>
              <a:buChar char="–"/>
            </a:pPr>
            <a:r>
              <a:rPr lang="en-US" sz="2170"/>
              <a:t>No, high accuracy on </a:t>
            </a:r>
            <a:r>
              <a:rPr lang="en-US" sz="2170" i="1"/>
              <a:t>unseen/new/test data!</a:t>
            </a:r>
            <a:endParaRPr/>
          </a:p>
          <a:p>
            <a:pPr marL="742950" lvl="1" indent="-285750" algn="l" rtl="0">
              <a:lnSpc>
                <a:spcPct val="80000"/>
              </a:lnSpc>
              <a:spcBef>
                <a:spcPts val="434"/>
              </a:spcBef>
              <a:spcAft>
                <a:spcPts val="0"/>
              </a:spcAft>
              <a:buClr>
                <a:schemeClr val="dk1"/>
              </a:buClr>
              <a:buSzPts val="2170"/>
              <a:buChar char="–"/>
            </a:pPr>
            <a:r>
              <a:rPr lang="en-US" sz="2170"/>
              <a:t>Why is this tricky?</a:t>
            </a:r>
            <a:endParaRPr/>
          </a:p>
          <a:p>
            <a:pPr marL="342900" lvl="0" indent="-342900" algn="l" rtl="0">
              <a:lnSpc>
                <a:spcPct val="80000"/>
              </a:lnSpc>
              <a:spcBef>
                <a:spcPts val="496"/>
              </a:spcBef>
              <a:spcAft>
                <a:spcPts val="0"/>
              </a:spcAft>
              <a:buClr>
                <a:schemeClr val="dk1"/>
              </a:buClr>
              <a:buSzPts val="2480"/>
              <a:buChar char="•"/>
            </a:pPr>
            <a:r>
              <a:rPr lang="en-US" sz="2480"/>
              <a:t>Training data</a:t>
            </a:r>
            <a:endParaRPr/>
          </a:p>
          <a:p>
            <a:pPr marL="742950" lvl="1" indent="-285750" algn="l" rtl="0">
              <a:lnSpc>
                <a:spcPct val="80000"/>
              </a:lnSpc>
              <a:spcBef>
                <a:spcPts val="434"/>
              </a:spcBef>
              <a:spcAft>
                <a:spcPts val="0"/>
              </a:spcAft>
              <a:buClr>
                <a:schemeClr val="dk1"/>
              </a:buClr>
              <a:buSzPts val="2170"/>
              <a:buChar char="–"/>
            </a:pPr>
            <a:r>
              <a:rPr lang="en-US" sz="2170"/>
              <a:t>Features (x) and labels (y) used to learn mapping f</a:t>
            </a:r>
            <a:endParaRPr/>
          </a:p>
          <a:p>
            <a:pPr marL="342900" lvl="0" indent="-342900" algn="l" rtl="0">
              <a:lnSpc>
                <a:spcPct val="80000"/>
              </a:lnSpc>
              <a:spcBef>
                <a:spcPts val="496"/>
              </a:spcBef>
              <a:spcAft>
                <a:spcPts val="0"/>
              </a:spcAft>
              <a:buClr>
                <a:schemeClr val="dk1"/>
              </a:buClr>
              <a:buSzPts val="2480"/>
              <a:buChar char="•"/>
            </a:pPr>
            <a:r>
              <a:rPr lang="en-US" sz="2480"/>
              <a:t>Test data</a:t>
            </a:r>
            <a:endParaRPr/>
          </a:p>
          <a:p>
            <a:pPr marL="742950" lvl="1" indent="-285750" algn="l" rtl="0">
              <a:lnSpc>
                <a:spcPct val="80000"/>
              </a:lnSpc>
              <a:spcBef>
                <a:spcPts val="434"/>
              </a:spcBef>
              <a:spcAft>
                <a:spcPts val="0"/>
              </a:spcAft>
              <a:buClr>
                <a:schemeClr val="dk1"/>
              </a:buClr>
              <a:buSzPts val="2170"/>
              <a:buChar char="–"/>
            </a:pPr>
            <a:r>
              <a:rPr lang="en-US" sz="2170"/>
              <a:t>Features used to make a prediction</a:t>
            </a:r>
            <a:endParaRPr/>
          </a:p>
          <a:p>
            <a:pPr marL="742950" lvl="1" indent="-285750" algn="l" rtl="0">
              <a:lnSpc>
                <a:spcPct val="80000"/>
              </a:lnSpc>
              <a:spcBef>
                <a:spcPts val="434"/>
              </a:spcBef>
              <a:spcAft>
                <a:spcPts val="0"/>
              </a:spcAft>
              <a:buClr>
                <a:schemeClr val="dk1"/>
              </a:buClr>
              <a:buSzPts val="2170"/>
              <a:buChar char="–"/>
            </a:pPr>
            <a:r>
              <a:rPr lang="en-US" sz="2170"/>
              <a:t>Labels only used to see how well we’ve learned f!!!</a:t>
            </a:r>
            <a:endParaRPr/>
          </a:p>
          <a:p>
            <a:pPr marL="342900" lvl="0" indent="-342900" algn="l" rtl="0">
              <a:lnSpc>
                <a:spcPct val="80000"/>
              </a:lnSpc>
              <a:spcBef>
                <a:spcPts val="496"/>
              </a:spcBef>
              <a:spcAft>
                <a:spcPts val="0"/>
              </a:spcAft>
              <a:buClr>
                <a:schemeClr val="dk1"/>
              </a:buClr>
              <a:buSzPts val="2480"/>
              <a:buChar char="•"/>
            </a:pPr>
            <a:r>
              <a:rPr lang="en-US" sz="2480"/>
              <a:t>Validation data</a:t>
            </a:r>
            <a:endParaRPr/>
          </a:p>
          <a:p>
            <a:pPr marL="742950" lvl="1" indent="-285750" algn="l" rtl="0">
              <a:lnSpc>
                <a:spcPct val="80000"/>
              </a:lnSpc>
              <a:spcBef>
                <a:spcPts val="434"/>
              </a:spcBef>
              <a:spcAft>
                <a:spcPts val="0"/>
              </a:spcAft>
              <a:buClr>
                <a:schemeClr val="dk1"/>
              </a:buClr>
              <a:buSzPts val="2170"/>
              <a:buChar char="–"/>
            </a:pPr>
            <a:r>
              <a:rPr lang="en-US" sz="2170"/>
              <a:t>Held-out set of the </a:t>
            </a:r>
            <a:r>
              <a:rPr lang="en-US" sz="2170" i="1"/>
              <a:t>training data</a:t>
            </a:r>
            <a:endParaRPr sz="2170"/>
          </a:p>
          <a:p>
            <a:pPr marL="742950" lvl="1" indent="-285750" algn="l" rtl="0">
              <a:lnSpc>
                <a:spcPct val="80000"/>
              </a:lnSpc>
              <a:spcBef>
                <a:spcPts val="434"/>
              </a:spcBef>
              <a:spcAft>
                <a:spcPts val="0"/>
              </a:spcAft>
              <a:buClr>
                <a:schemeClr val="dk1"/>
              </a:buClr>
              <a:buSzPts val="2170"/>
              <a:buChar char="–"/>
            </a:pPr>
            <a:r>
              <a:rPr lang="en-US" sz="2170"/>
              <a:t>Can use both features and labels to tune </a:t>
            </a:r>
            <a:r>
              <a:rPr lang="en-US" sz="2170" i="1"/>
              <a:t>parameters</a:t>
            </a:r>
            <a:r>
              <a:rPr lang="en-US" sz="2170"/>
              <a:t> of the model we’re learning</a:t>
            </a:r>
            <a:endParaRPr/>
          </a:p>
        </p:txBody>
      </p:sp>
      <p:sp>
        <p:nvSpPr>
          <p:cNvPr id="1393" name="Google Shape;1393;p70"/>
          <p:cNvSpPr/>
          <p:nvPr/>
        </p:nvSpPr>
        <p:spPr>
          <a:xfrm>
            <a:off x="5158154" y="226646"/>
            <a:ext cx="3860800" cy="1266092"/>
          </a:xfrm>
          <a:prstGeom prst="rect">
            <a:avLst/>
          </a:prstGeom>
          <a:solidFill>
            <a:schemeClr val="lt1"/>
          </a:solidFill>
          <a:ln>
            <a:noFill/>
          </a:ln>
        </p:spPr>
        <p:txBody>
          <a:bodyPr spcFirstLastPara="1" wrap="square" lIns="91425" tIns="45700" rIns="91425" bIns="45700" anchor="ctr" anchorCtr="0">
            <a:noAutofit/>
          </a:bodyPr>
          <a:lstStyle/>
          <a:p>
            <a:pPr algn="ctr">
              <a:buSzPts val="1800"/>
              <a:buFont typeface="Tahoma"/>
              <a:buNone/>
            </a:pPr>
            <a:endParaRPr sz="1800">
              <a:solidFill>
                <a:srgbClr val="FFFFFF"/>
              </a:solidFill>
              <a:latin typeface="Calibri"/>
              <a:ea typeface="Calibri"/>
              <a:cs typeface="Calibri"/>
              <a:sym typeface="Calibri"/>
            </a:endParaRPr>
          </a:p>
        </p:txBody>
      </p:sp>
      <p:sp>
        <p:nvSpPr>
          <p:cNvPr id="1394" name="Google Shape;1394;p70"/>
          <p:cNvSpPr txBox="1">
            <a:spLocks noGrp="1"/>
          </p:cNvSpPr>
          <p:nvPr>
            <p:ph type="title"/>
          </p:nvPr>
        </p:nvSpPr>
        <p:spPr>
          <a:xfrm>
            <a:off x="-525929" y="601676"/>
            <a:ext cx="5334000" cy="648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sz="3600">
                <a:latin typeface="Trebuchet MS"/>
                <a:ea typeface="Trebuchet MS"/>
                <a:cs typeface="Trebuchet MS"/>
                <a:sym typeface="Trebuchet MS"/>
              </a:rPr>
              <a:t>Training vs Testing</a:t>
            </a:r>
            <a:endParaRPr sz="3600">
              <a:latin typeface="Trebuchet MS"/>
              <a:ea typeface="Trebuchet MS"/>
              <a:cs typeface="Trebuchet MS"/>
              <a:sym typeface="Trebuchet MS"/>
            </a:endParaRPr>
          </a:p>
        </p:txBody>
      </p:sp>
      <p:sp>
        <p:nvSpPr>
          <p:cNvPr id="1395" name="Google Shape;1395;p70"/>
          <p:cNvSpPr txBox="1"/>
          <p:nvPr/>
        </p:nvSpPr>
        <p:spPr>
          <a:xfrm>
            <a:off x="-12701" y="6550924"/>
            <a:ext cx="3028855" cy="230975"/>
          </a:xfrm>
          <a:prstGeom prst="rect">
            <a:avLst/>
          </a:prstGeom>
          <a:noFill/>
          <a:ln>
            <a:noFill/>
          </a:ln>
        </p:spPr>
        <p:txBody>
          <a:bodyPr spcFirstLastPara="1" wrap="square" lIns="91425" tIns="91425" rIns="91425" bIns="91425" anchor="t" anchorCtr="0">
            <a:noAutofit/>
          </a:bodyPr>
          <a:lstStyle/>
          <a:p>
            <a:pPr>
              <a:buSzPts val="1600"/>
              <a:buFont typeface="Tahoma"/>
              <a:buNone/>
            </a:pPr>
            <a:r>
              <a:rPr lang="en-US" sz="1600" dirty="0">
                <a:latin typeface="Tahoma"/>
                <a:ea typeface="Tahoma"/>
                <a:cs typeface="Tahoma"/>
                <a:sym typeface="Tahoma"/>
              </a:rPr>
              <a:t>Slide Credit: Adriana </a:t>
            </a:r>
            <a:r>
              <a:rPr lang="en-US" sz="1600" dirty="0" err="1">
                <a:latin typeface="Tahoma"/>
                <a:ea typeface="Tahoma"/>
                <a:cs typeface="Tahoma"/>
                <a:sym typeface="Tahoma"/>
              </a:rPr>
              <a:t>Kovashka</a:t>
            </a:r>
            <a:endParaRPr sz="1600" dirty="0">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71"/>
          <p:cNvSpPr txBox="1">
            <a:spLocks noGrp="1"/>
          </p:cNvSpPr>
          <p:nvPr>
            <p:ph type="title"/>
          </p:nvPr>
        </p:nvSpPr>
        <p:spPr>
          <a:xfrm>
            <a:off x="78750" y="609600"/>
            <a:ext cx="5973900" cy="6960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Clr>
                <a:schemeClr val="dk1"/>
              </a:buClr>
              <a:buSzPts val="3600"/>
              <a:buFont typeface="Calibri"/>
              <a:buNone/>
            </a:pPr>
            <a:r>
              <a:rPr lang="en-US" sz="3600"/>
              <a:t>Training vs. Test Distribution</a:t>
            </a:r>
            <a:endParaRPr sz="3600"/>
          </a:p>
        </p:txBody>
      </p:sp>
      <p:sp>
        <p:nvSpPr>
          <p:cNvPr id="1401" name="Google Shape;1401;p71"/>
          <p:cNvSpPr txBox="1"/>
          <p:nvPr/>
        </p:nvSpPr>
        <p:spPr>
          <a:xfrm>
            <a:off x="78750" y="1485925"/>
            <a:ext cx="8220900" cy="2433300"/>
          </a:xfrm>
          <a:prstGeom prst="rect">
            <a:avLst/>
          </a:prstGeom>
          <a:noFill/>
          <a:ln>
            <a:noFill/>
          </a:ln>
        </p:spPr>
        <p:txBody>
          <a:bodyPr spcFirstLastPara="1" wrap="square" lIns="0" tIns="10775" rIns="0" bIns="0" anchor="t" anchorCtr="0">
            <a:noAutofit/>
          </a:bodyPr>
          <a:lstStyle/>
          <a:p>
            <a:pPr marL="355600" marR="80010" lvl="0" indent="-330200" algn="l" rtl="0">
              <a:lnSpc>
                <a:spcPct val="100299"/>
              </a:lnSpc>
              <a:spcBef>
                <a:spcPts val="0"/>
              </a:spcBef>
              <a:spcAft>
                <a:spcPts val="0"/>
              </a:spcAft>
              <a:buClr>
                <a:schemeClr val="dk1"/>
              </a:buClr>
              <a:buSzPts val="3000"/>
              <a:buFont typeface="Calibri"/>
              <a:buChar char="•"/>
            </a:pPr>
            <a:r>
              <a:rPr lang="en-US" sz="3000">
                <a:solidFill>
                  <a:schemeClr val="dk1"/>
                </a:solidFill>
                <a:latin typeface="Calibri"/>
                <a:ea typeface="Calibri"/>
                <a:cs typeface="Calibri"/>
                <a:sym typeface="Calibri"/>
              </a:rPr>
              <a:t>We generally assume that training and  test examples are independently drawn from the same overall distribution of data</a:t>
            </a:r>
            <a:endParaRPr sz="3000">
              <a:solidFill>
                <a:schemeClr val="dk1"/>
              </a:solidFill>
              <a:latin typeface="Calibri"/>
              <a:ea typeface="Calibri"/>
              <a:cs typeface="Calibri"/>
              <a:sym typeface="Calibri"/>
            </a:endParaRPr>
          </a:p>
          <a:p>
            <a:pPr marL="755650" marR="5080" lvl="0" indent="-285750" algn="l" rtl="0">
              <a:lnSpc>
                <a:spcPct val="101200"/>
              </a:lnSpc>
              <a:spcBef>
                <a:spcPts val="620"/>
              </a:spcBef>
              <a:spcAft>
                <a:spcPts val="0"/>
              </a:spcAft>
              <a:buClr>
                <a:schemeClr val="dk1"/>
              </a:buClr>
              <a:buSzPts val="2800"/>
              <a:buFont typeface="Arial"/>
              <a:buNone/>
            </a:pPr>
            <a:r>
              <a:rPr lang="en-US" sz="2800">
                <a:solidFill>
                  <a:schemeClr val="dk1"/>
                </a:solidFill>
                <a:latin typeface="Arial"/>
                <a:ea typeface="Arial"/>
                <a:cs typeface="Arial"/>
                <a:sym typeface="Arial"/>
              </a:rPr>
              <a:t>– </a:t>
            </a:r>
            <a:r>
              <a:rPr lang="en-US" sz="2800">
                <a:solidFill>
                  <a:schemeClr val="dk1"/>
                </a:solidFill>
                <a:latin typeface="Calibri"/>
                <a:ea typeface="Calibri"/>
                <a:cs typeface="Calibri"/>
                <a:sym typeface="Calibri"/>
              </a:rPr>
              <a:t>We call this “i.i.d” which stands for “independent and identically distributed”</a:t>
            </a:r>
            <a:endParaRPr sz="2800">
              <a:solidFill>
                <a:schemeClr val="dk1"/>
              </a:solidFill>
              <a:latin typeface="Calibri"/>
              <a:ea typeface="Calibri"/>
              <a:cs typeface="Calibri"/>
              <a:sym typeface="Calibri"/>
            </a:endParaRPr>
          </a:p>
        </p:txBody>
      </p:sp>
      <p:sp>
        <p:nvSpPr>
          <p:cNvPr id="1402" name="Google Shape;1402;p71"/>
          <p:cNvSpPr txBox="1"/>
          <p:nvPr/>
        </p:nvSpPr>
        <p:spPr>
          <a:xfrm>
            <a:off x="78750" y="3919225"/>
            <a:ext cx="8678100" cy="2360400"/>
          </a:xfrm>
          <a:prstGeom prst="rect">
            <a:avLst/>
          </a:prstGeom>
          <a:noFill/>
          <a:ln>
            <a:noFill/>
          </a:ln>
        </p:spPr>
        <p:txBody>
          <a:bodyPr spcFirstLastPara="1" wrap="square" lIns="0" tIns="12700" rIns="0" bIns="0" anchor="t" anchorCtr="0">
            <a:noAutofit/>
          </a:bodyPr>
          <a:lstStyle/>
          <a:p>
            <a:pPr marL="482600" marR="0" lvl="0" indent="0" algn="l" rtl="0">
              <a:lnSpc>
                <a:spcPct val="119375"/>
              </a:lnSpc>
              <a:spcBef>
                <a:spcPts val="0"/>
              </a:spcBef>
              <a:spcAft>
                <a:spcPts val="0"/>
              </a:spcAft>
              <a:buNone/>
            </a:pPr>
            <a:endParaRPr sz="3000">
              <a:solidFill>
                <a:schemeClr val="dk1"/>
              </a:solidFill>
              <a:latin typeface="Calibri"/>
              <a:ea typeface="Calibri"/>
              <a:cs typeface="Calibri"/>
              <a:sym typeface="Calibri"/>
            </a:endParaRPr>
          </a:p>
          <a:p>
            <a:pPr marL="12700" marR="0" lvl="0" indent="0" algn="l" rtl="0">
              <a:lnSpc>
                <a:spcPct val="100000"/>
              </a:lnSpc>
              <a:spcBef>
                <a:spcPts val="3125"/>
              </a:spcBef>
              <a:spcAft>
                <a:spcPts val="0"/>
              </a:spcAft>
              <a:buClr>
                <a:schemeClr val="dk1"/>
              </a:buClr>
              <a:buSzPts val="1400"/>
              <a:buFont typeface="Trebuchet MS"/>
              <a:buNone/>
            </a:pPr>
            <a:r>
              <a:rPr lang="en-US" sz="1400">
                <a:solidFill>
                  <a:schemeClr val="dk1"/>
                </a:solidFill>
                <a:latin typeface="Trebuchet MS"/>
                <a:ea typeface="Trebuchet MS"/>
                <a:cs typeface="Trebuchet MS"/>
                <a:sym typeface="Trebuchet MS"/>
              </a:rPr>
              <a:t>Slide credit: Ray Mooney</a:t>
            </a:r>
            <a:endParaRPr sz="14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p:nvPr>
        </p:nvSpPr>
        <p:spPr>
          <a:xfrm>
            <a:off x="2829825" y="261200"/>
            <a:ext cx="36519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a:solidFill>
                  <a:srgbClr val="000000"/>
                </a:solidFill>
              </a:rPr>
              <a:t>ML in Practice</a:t>
            </a:r>
            <a:endParaRPr sz="360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Understand domain, prior knowledge, and goals</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Data integration, selection, cleaning, pre-processing, etc.</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Learn models</a:t>
            </a:r>
            <a:endParaRPr sz="2400">
              <a:solidFill>
                <a:srgbClr val="000000"/>
              </a:solidFill>
              <a:latin typeface="Trebuchet MS"/>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Interpret results</a:t>
            </a:r>
            <a:endParaRPr sz="240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a:solidFill>
                  <a:srgbClr val="000000"/>
                </a:solidFill>
                <a:latin typeface="Trebuchet MS"/>
                <a:ea typeface="Trebuchet MS"/>
                <a:cs typeface="Trebuchet MS"/>
                <a:sym typeface="Trebuchet MS"/>
              </a:rPr>
              <a:t>Consolidate and deploy discovered knowledge</a:t>
            </a:r>
            <a:endParaRPr sz="2400">
              <a:solidFill>
                <a:srgbClr val="000000"/>
              </a:solidFill>
              <a:latin typeface="Trebuchet MS"/>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0" name="Google Shape;1410;p72"/>
          <p:cNvSpPr/>
          <p:nvPr/>
        </p:nvSpPr>
        <p:spPr>
          <a:xfrm>
            <a:off x="139700" y="1435100"/>
            <a:ext cx="1168400"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1" name="Google Shape;1411;p72"/>
          <p:cNvSpPr/>
          <p:nvPr/>
        </p:nvSpPr>
        <p:spPr>
          <a:xfrm>
            <a:off x="203063" y="1476286"/>
            <a:ext cx="1041536" cy="215591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73"/>
          <p:cNvSpPr txBox="1">
            <a:spLocks noGrp="1"/>
          </p:cNvSpPr>
          <p:nvPr>
            <p:ph type="title"/>
          </p:nvPr>
        </p:nvSpPr>
        <p:spPr>
          <a:xfrm>
            <a:off x="0" y="533400"/>
            <a:ext cx="6516216" cy="762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a:buNone/>
            </a:pPr>
            <a:r>
              <a:rPr lang="en-US" sz="4400" b="1">
                <a:latin typeface="Calibri"/>
                <a:ea typeface="Calibri"/>
                <a:cs typeface="Calibri"/>
                <a:sym typeface="Calibri"/>
              </a:rPr>
              <a:t>Recommended Readings</a:t>
            </a:r>
            <a:endParaRPr sz="4400" b="1">
              <a:latin typeface="Calibri"/>
              <a:ea typeface="Calibri"/>
              <a:cs typeface="Calibri"/>
              <a:sym typeface="Calibri"/>
            </a:endParaRPr>
          </a:p>
        </p:txBody>
      </p:sp>
      <p:sp>
        <p:nvSpPr>
          <p:cNvPr id="1419" name="Google Shape;1419;p73"/>
          <p:cNvSpPr txBox="1">
            <a:spLocks noGrp="1"/>
          </p:cNvSpPr>
          <p:nvPr>
            <p:ph type="body" idx="1"/>
          </p:nvPr>
        </p:nvSpPr>
        <p:spPr>
          <a:xfrm>
            <a:off x="457200" y="1600201"/>
            <a:ext cx="8229600" cy="32765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Char char="•"/>
            </a:pPr>
            <a:r>
              <a:rPr lang="en-US" sz="2800"/>
              <a:t>Tom M. Mitchell, Machine Learning, The McGraw-Hill Companies, Inc. International Edition 1997. </a:t>
            </a:r>
            <a:r>
              <a:rPr lang="en-US" sz="2800" b="1">
                <a:solidFill>
                  <a:srgbClr val="FF0000"/>
                </a:solidFill>
              </a:rPr>
              <a:t>[Ch. 1]</a:t>
            </a:r>
            <a:endParaRPr sz="2800" b="1">
              <a:solidFill>
                <a:srgbClr val="FF0000"/>
              </a:solidFill>
            </a:endParaRPr>
          </a:p>
          <a:p>
            <a:pPr marL="342900" lvl="0" indent="-342900" algn="l" rtl="0">
              <a:spcBef>
                <a:spcPts val="560"/>
              </a:spcBef>
              <a:spcAft>
                <a:spcPts val="0"/>
              </a:spcAft>
              <a:buClr>
                <a:srgbClr val="FF0000"/>
              </a:buClr>
              <a:buSzPts val="2800"/>
              <a:buChar char="•"/>
            </a:pPr>
            <a:r>
              <a:rPr lang="en-US" sz="2800" b="1" u="sng">
                <a:solidFill>
                  <a:srgbClr val="FF0000"/>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http://www.cs.princeton.edu/courses/archive/spr08/cos511/</a:t>
            </a:r>
            <a:r>
              <a:rPr lang="en-US" sz="2800" b="1">
                <a:solidFill>
                  <a:srgbClr val="FF0000"/>
                </a:solidFill>
              </a:rPr>
              <a:t> [Web]</a:t>
            </a:r>
            <a:endParaRPr/>
          </a:p>
          <a:p>
            <a:pPr marL="342900" lvl="0" indent="-342900" algn="l" rtl="0">
              <a:spcBef>
                <a:spcPts val="560"/>
              </a:spcBef>
              <a:spcAft>
                <a:spcPts val="0"/>
              </a:spcAft>
              <a:buClr>
                <a:schemeClr val="dk1"/>
              </a:buClr>
              <a:buSzPts val="2800"/>
              <a:buChar char="•"/>
            </a:pPr>
            <a:r>
              <a:rPr lang="en-US" sz="2800" u="sng">
                <a:solidFill>
                  <a:schemeClr val="hlink"/>
                </a:solidFill>
                <a:hlinkClick r:id="rId4"/>
              </a:rPr>
              <a:t>https://www.softwaretestinghelp.com/machine-learning-tools/</a:t>
            </a:r>
            <a:endParaRPr sz="2800" b="1">
              <a:solidFill>
                <a:srgbClr val="FF0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74"/>
          <p:cNvSpPr txBox="1">
            <a:spLocks noGrp="1"/>
          </p:cNvSpPr>
          <p:nvPr>
            <p:ph type="title"/>
          </p:nvPr>
        </p:nvSpPr>
        <p:spPr>
          <a:xfrm>
            <a:off x="1766248" y="2440675"/>
            <a:ext cx="6096000" cy="206308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sz="3600" b="1" dirty="0" smtClean="0"/>
              <a:t>END</a:t>
            </a:r>
            <a:br>
              <a:rPr lang="en-US" sz="3600" b="1" dirty="0" smtClean="0"/>
            </a:br>
            <a:r>
              <a:rPr lang="en-US" sz="3600" b="1" dirty="0" smtClean="0"/>
              <a:t>of</a:t>
            </a:r>
            <a:br>
              <a:rPr lang="en-US" sz="3600" b="1" dirty="0" smtClean="0"/>
            </a:br>
            <a:r>
              <a:rPr lang="en-US" sz="3600" b="1" dirty="0"/>
              <a:t>S</a:t>
            </a:r>
            <a:r>
              <a:rPr lang="en-US" sz="3600" b="1" dirty="0" smtClean="0"/>
              <a:t>ession 1</a:t>
            </a:r>
            <a:endParaRPr sz="3600" b="1"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
          <p:cNvSpPr txBox="1">
            <a:spLocks noGrp="1"/>
          </p:cNvSpPr>
          <p:nvPr>
            <p:ph type="title"/>
          </p:nvPr>
        </p:nvSpPr>
        <p:spPr>
          <a:xfrm>
            <a:off x="2362200" y="3352800"/>
            <a:ext cx="6172200" cy="1524000"/>
          </a:xfrm>
          <a:prstGeom prst="rect">
            <a:avLst/>
          </a:prstGeom>
          <a:noFill/>
          <a:ln>
            <a:noFill/>
          </a:ln>
        </p:spPr>
        <p:txBody>
          <a:bodyPr spcFirstLastPara="1" wrap="square" lIns="91425" tIns="45700" rIns="91425" bIns="45700" anchor="ctr" anchorCtr="0">
            <a:noAutofit/>
          </a:bodyPr>
          <a:lstStyle/>
          <a:p>
            <a:pPr marL="0" lvl="0" indent="0" algn="ctr" rtl="0">
              <a:lnSpc>
                <a:spcPct val="90909"/>
              </a:lnSpc>
              <a:spcBef>
                <a:spcPts val="0"/>
              </a:spcBef>
              <a:spcAft>
                <a:spcPts val="0"/>
              </a:spcAft>
              <a:buNone/>
            </a:pPr>
            <a:r>
              <a:rPr lang="en-US" dirty="0">
                <a:solidFill>
                  <a:srgbClr val="FFFF66"/>
                </a:solidFill>
                <a:latin typeface="Calibri"/>
                <a:ea typeface="Calibri"/>
                <a:cs typeface="Calibri"/>
                <a:sym typeface="Calibri"/>
              </a:rPr>
              <a:t>Machine Learning</a:t>
            </a:r>
            <a:br>
              <a:rPr lang="en-US" dirty="0">
                <a:solidFill>
                  <a:srgbClr val="FFFF66"/>
                </a:solidFill>
                <a:latin typeface="Calibri"/>
                <a:ea typeface="Calibri"/>
                <a:cs typeface="Calibri"/>
                <a:sym typeface="Calibri"/>
              </a:rPr>
            </a:br>
            <a:r>
              <a:rPr lang="en-US" dirty="0" smtClean="0">
                <a:solidFill>
                  <a:srgbClr val="FFFF66"/>
                </a:solidFill>
                <a:latin typeface="Calibri"/>
                <a:ea typeface="Calibri"/>
                <a:cs typeface="Calibri"/>
                <a:sym typeface="Calibri"/>
              </a:rPr>
              <a:t>ZG565</a:t>
            </a:r>
            <a:endParaRPr dirty="0">
              <a:solidFill>
                <a:srgbClr val="FFFF66"/>
              </a:solidFill>
              <a:latin typeface="Calibri"/>
              <a:ea typeface="Calibri"/>
              <a:cs typeface="Calibri"/>
              <a:sym typeface="Calibri"/>
            </a:endParaRPr>
          </a:p>
        </p:txBody>
      </p:sp>
      <p:sp>
        <p:nvSpPr>
          <p:cNvPr id="437" name="Google Shape;437;p1"/>
          <p:cNvSpPr txBox="1">
            <a:spLocks noGrp="1"/>
          </p:cNvSpPr>
          <p:nvPr>
            <p:ph type="body" idx="4294967295"/>
          </p:nvPr>
        </p:nvSpPr>
        <p:spPr>
          <a:xfrm>
            <a:off x="2690948" y="4926874"/>
            <a:ext cx="5943600" cy="1143000"/>
          </a:xfrm>
          <a:prstGeom prst="rect">
            <a:avLst/>
          </a:prstGeom>
          <a:noFill/>
          <a:ln>
            <a:noFill/>
          </a:ln>
        </p:spPr>
        <p:txBody>
          <a:bodyPr spcFirstLastPara="1" wrap="square" lIns="91425" tIns="45700" rIns="91425" bIns="45700" anchor="t" anchorCtr="0">
            <a:normAutofit/>
          </a:bodyPr>
          <a:lstStyle/>
          <a:p>
            <a:pPr marL="365760" lvl="0" indent="-256032" algn="r" rtl="0">
              <a:lnSpc>
                <a:spcPct val="100000"/>
              </a:lnSpc>
              <a:spcBef>
                <a:spcPts val="0"/>
              </a:spcBef>
              <a:spcAft>
                <a:spcPts val="0"/>
              </a:spcAft>
              <a:buClr>
                <a:schemeClr val="accent1"/>
              </a:buClr>
              <a:buSzPct val="68000"/>
              <a:buNone/>
            </a:pPr>
            <a:r>
              <a:rPr lang="en-US" sz="2800" dirty="0">
                <a:solidFill>
                  <a:schemeClr val="lt1"/>
                </a:solidFill>
                <a:latin typeface="Calibri"/>
                <a:ea typeface="Calibri"/>
                <a:cs typeface="Calibri"/>
                <a:sym typeface="Calibri"/>
              </a:rPr>
              <a:t>Dr. </a:t>
            </a:r>
            <a:r>
              <a:rPr lang="en-IN" sz="2800" dirty="0" err="1" smtClean="0">
                <a:solidFill>
                  <a:schemeClr val="lt1"/>
                </a:solidFill>
                <a:latin typeface="Calibri"/>
                <a:ea typeface="Calibri"/>
                <a:cs typeface="Calibri"/>
                <a:sym typeface="Calibri"/>
              </a:rPr>
              <a:t>Sugata</a:t>
            </a:r>
            <a:r>
              <a:rPr lang="en-IN" sz="2800" dirty="0" smtClean="0">
                <a:solidFill>
                  <a:schemeClr val="lt1"/>
                </a:solidFill>
                <a:latin typeface="Calibri"/>
                <a:ea typeface="Calibri"/>
                <a:cs typeface="Calibri"/>
                <a:sym typeface="Calibri"/>
              </a:rPr>
              <a:t> </a:t>
            </a:r>
            <a:r>
              <a:rPr lang="en-IN" sz="2800" dirty="0" err="1" smtClean="0">
                <a:solidFill>
                  <a:schemeClr val="lt1"/>
                </a:solidFill>
                <a:latin typeface="Calibri"/>
                <a:ea typeface="Calibri"/>
                <a:cs typeface="Calibri"/>
                <a:sym typeface="Calibri"/>
              </a:rPr>
              <a:t>Ghosal</a:t>
            </a:r>
            <a:endParaRPr dirty="0"/>
          </a:p>
          <a:p>
            <a:pPr marL="365760" lvl="0" indent="-256032" algn="r" rtl="0">
              <a:lnSpc>
                <a:spcPct val="100000"/>
              </a:lnSpc>
              <a:spcBef>
                <a:spcPts val="476"/>
              </a:spcBef>
              <a:spcAft>
                <a:spcPts val="0"/>
              </a:spcAft>
              <a:buClr>
                <a:schemeClr val="accent1"/>
              </a:buClr>
              <a:buSzPct val="68000"/>
              <a:buNone/>
            </a:pPr>
            <a:r>
              <a:rPr lang="en-US" sz="2800" dirty="0" smtClean="0">
                <a:solidFill>
                  <a:schemeClr val="lt1"/>
                </a:solidFill>
                <a:latin typeface="Calibri"/>
                <a:ea typeface="Calibri"/>
                <a:cs typeface="Calibri"/>
                <a:sym typeface="Calibri"/>
              </a:rPr>
              <a:t>Sugata.ghosal@pilani.bits-pilani.ac.in</a:t>
            </a:r>
            <a:endParaRPr sz="28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37947467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
          <p:cNvSpPr txBox="1">
            <a:spLocks noGrp="1"/>
          </p:cNvSpPr>
          <p:nvPr>
            <p:ph type="body" idx="1"/>
          </p:nvPr>
        </p:nvSpPr>
        <p:spPr>
          <a:xfrm>
            <a:off x="304800" y="4419600"/>
            <a:ext cx="8458200" cy="2209800"/>
          </a:xfrm>
          <a:prstGeom prst="rect">
            <a:avLst/>
          </a:prstGeom>
          <a:noFill/>
          <a:ln>
            <a:noFill/>
          </a:ln>
        </p:spPr>
        <p:txBody>
          <a:bodyPr spcFirstLastPara="1" wrap="square" lIns="91425" tIns="45700" rIns="91425" bIns="45700" anchor="t" anchorCtr="0">
            <a:normAutofit fontScale="77500" lnSpcReduction="20000"/>
          </a:bodyPr>
          <a:lstStyle/>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Session </a:t>
            </a:r>
            <a:r>
              <a:rPr lang="en-US" sz="3600" dirty="0" smtClean="0">
                <a:latin typeface="Calibri"/>
                <a:ea typeface="Calibri"/>
                <a:cs typeface="Calibri"/>
                <a:sym typeface="Calibri"/>
              </a:rPr>
              <a:t>2</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Date – </a:t>
            </a:r>
            <a:r>
              <a:rPr lang="en-US" sz="3600" dirty="0" smtClean="0">
                <a:latin typeface="Calibri"/>
                <a:ea typeface="Calibri"/>
                <a:cs typeface="Calibri"/>
                <a:sym typeface="Calibri"/>
              </a:rPr>
              <a:t>27</a:t>
            </a:r>
            <a:r>
              <a:rPr lang="en-US" sz="3600" baseline="30000" dirty="0" smtClean="0">
                <a:latin typeface="Calibri"/>
                <a:ea typeface="Calibri"/>
                <a:cs typeface="Calibri"/>
                <a:sym typeface="Calibri"/>
              </a:rPr>
              <a:t>th</a:t>
            </a:r>
            <a:r>
              <a:rPr lang="en-US" sz="3600" dirty="0" smtClean="0">
                <a:latin typeface="Calibri"/>
                <a:ea typeface="Calibri"/>
                <a:cs typeface="Calibri"/>
                <a:sym typeface="Calibri"/>
              </a:rPr>
              <a:t> May 2023</a:t>
            </a:r>
            <a:endParaRPr dirty="0"/>
          </a:p>
          <a:p>
            <a:pPr marL="365760" lvl="0" indent="-256032" algn="ctr" rtl="0">
              <a:lnSpc>
                <a:spcPct val="100000"/>
              </a:lnSpc>
              <a:spcBef>
                <a:spcPts val="0"/>
              </a:spcBef>
              <a:spcAft>
                <a:spcPts val="0"/>
              </a:spcAft>
              <a:buClr>
                <a:schemeClr val="accent1"/>
              </a:buClr>
              <a:buSzPct val="68000"/>
              <a:buNone/>
            </a:pPr>
            <a:r>
              <a:rPr lang="en-US" sz="3600" dirty="0">
                <a:latin typeface="Calibri"/>
                <a:ea typeface="Calibri"/>
                <a:cs typeface="Calibri"/>
                <a:sym typeface="Calibri"/>
              </a:rPr>
              <a:t>Time –  </a:t>
            </a:r>
            <a:r>
              <a:rPr lang="en-US" sz="3600" dirty="0" smtClean="0">
                <a:latin typeface="Calibri"/>
                <a:ea typeface="Calibri"/>
                <a:cs typeface="Calibri"/>
                <a:sym typeface="Calibri"/>
              </a:rPr>
              <a:t>2 PM </a:t>
            </a:r>
            <a:r>
              <a:rPr lang="en-US" sz="3600" dirty="0">
                <a:latin typeface="Calibri"/>
                <a:ea typeface="Calibri"/>
                <a:cs typeface="Calibri"/>
                <a:sym typeface="Calibri"/>
              </a:rPr>
              <a:t>to 4</a:t>
            </a:r>
            <a:r>
              <a:rPr lang="en-US" sz="3600" dirty="0" smtClean="0">
                <a:latin typeface="Calibri"/>
                <a:ea typeface="Calibri"/>
                <a:cs typeface="Calibri"/>
                <a:sym typeface="Calibri"/>
              </a:rPr>
              <a:t> PM</a:t>
            </a:r>
            <a:endParaRPr dirty="0"/>
          </a:p>
          <a:p>
            <a:pPr marL="0" marR="176530" lvl="0" indent="0" algn="l" rtl="0">
              <a:lnSpc>
                <a:spcPct val="120000"/>
              </a:lnSpc>
              <a:spcBef>
                <a:spcPts val="1170"/>
              </a:spcBef>
              <a:spcAft>
                <a:spcPts val="0"/>
              </a:spcAft>
              <a:buClr>
                <a:schemeClr val="dk1"/>
              </a:buClr>
              <a:buSzPct val="100000"/>
              <a:buNone/>
            </a:pPr>
            <a:r>
              <a:rPr lang="en-US" sz="2600" b="0" dirty="0">
                <a:latin typeface="Calibri"/>
                <a:ea typeface="Calibri"/>
                <a:cs typeface="Calibri"/>
                <a:sym typeface="Calibri"/>
              </a:rPr>
              <a:t>These slides are prepared by the instructor, with grateful acknowledgement </a:t>
            </a:r>
            <a:r>
              <a:rPr lang="en-US" sz="2600" b="0" dirty="0" smtClean="0">
                <a:latin typeface="Calibri"/>
                <a:ea typeface="Calibri"/>
                <a:cs typeface="Calibri"/>
                <a:sym typeface="Calibri"/>
              </a:rPr>
              <a:t>of many </a:t>
            </a:r>
            <a:r>
              <a:rPr lang="en-US" sz="2600" b="0" dirty="0">
                <a:latin typeface="Calibri"/>
                <a:ea typeface="Calibri"/>
                <a:cs typeface="Calibri"/>
                <a:sym typeface="Calibri"/>
              </a:rPr>
              <a:t>others who made  their course materials freely available online.</a:t>
            </a:r>
            <a:endParaRPr dirty="0"/>
          </a:p>
          <a:p>
            <a:pPr marL="0" lvl="0" indent="0" algn="l" rtl="0">
              <a:lnSpc>
                <a:spcPct val="117083"/>
              </a:lnSpc>
              <a:spcBef>
                <a:spcPts val="0"/>
              </a:spcBef>
              <a:spcAft>
                <a:spcPts val="0"/>
              </a:spcAft>
              <a:buClr>
                <a:schemeClr val="dk1"/>
              </a:buClr>
              <a:buSzPct val="100000"/>
              <a:buNone/>
            </a:pPr>
            <a:endParaRPr sz="3200" dirty="0">
              <a:latin typeface="Trebuchet MS"/>
              <a:ea typeface="Trebuchet MS"/>
              <a:cs typeface="Trebuchet MS"/>
              <a:sym typeface="Trebuchet MS"/>
            </a:endParaRPr>
          </a:p>
          <a:p>
            <a:pPr marL="365760" lvl="0" indent="-256032" algn="ctr" rtl="0">
              <a:lnSpc>
                <a:spcPct val="100000"/>
              </a:lnSpc>
              <a:spcBef>
                <a:spcPts val="0"/>
              </a:spcBef>
              <a:spcAft>
                <a:spcPts val="0"/>
              </a:spcAft>
              <a:buClr>
                <a:schemeClr val="accent1"/>
              </a:buClr>
              <a:buSzPct val="68000"/>
              <a:buNone/>
            </a:pPr>
            <a:endParaRPr sz="3600" dirty="0">
              <a:latin typeface="Calibri"/>
              <a:ea typeface="Calibri"/>
              <a:cs typeface="Calibri"/>
              <a:sym typeface="Calibri"/>
            </a:endParaRPr>
          </a:p>
        </p:txBody>
      </p:sp>
    </p:spTree>
    <p:extLst>
      <p:ext uri="{BB962C8B-B14F-4D97-AF65-F5344CB8AC3E}">
        <p14:creationId xmlns:p14="http://schemas.microsoft.com/office/powerpoint/2010/main" val="16330027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
          <p:cNvSpPr txBox="1">
            <a:spLocks noGrp="1"/>
          </p:cNvSpPr>
          <p:nvPr>
            <p:ph type="body" idx="1"/>
          </p:nvPr>
        </p:nvSpPr>
        <p:spPr>
          <a:xfrm>
            <a:off x="449179" y="1541963"/>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640"/>
              </a:spcBef>
              <a:spcAft>
                <a:spcPts val="0"/>
              </a:spcAft>
              <a:buSzPts val="3200"/>
              <a:buFont typeface="Arial"/>
              <a:buChar char="•"/>
            </a:pPr>
            <a:r>
              <a:rPr lang="en-IN" sz="3200" dirty="0" smtClean="0"/>
              <a:t>Data - Types, Attributes</a:t>
            </a:r>
            <a:endParaRPr dirty="0"/>
          </a:p>
          <a:p>
            <a:pPr marL="342900" lvl="0" indent="-342900" algn="l" rtl="0">
              <a:lnSpc>
                <a:spcPct val="100000"/>
              </a:lnSpc>
              <a:spcBef>
                <a:spcPts val="640"/>
              </a:spcBef>
              <a:spcAft>
                <a:spcPts val="0"/>
              </a:spcAft>
              <a:buSzPts val="3200"/>
              <a:buFont typeface="Arial"/>
              <a:buChar char="•"/>
            </a:pPr>
            <a:r>
              <a:rPr lang="en-US" sz="3200" dirty="0" smtClean="0"/>
              <a:t>Data Quality</a:t>
            </a:r>
          </a:p>
          <a:p>
            <a:pPr marL="342900" lvl="0" indent="-342900" algn="l" rtl="0">
              <a:lnSpc>
                <a:spcPct val="100000"/>
              </a:lnSpc>
              <a:spcBef>
                <a:spcPts val="640"/>
              </a:spcBef>
              <a:spcAft>
                <a:spcPts val="0"/>
              </a:spcAft>
              <a:buSzPts val="3200"/>
              <a:buFont typeface="Arial"/>
              <a:buChar char="•"/>
            </a:pPr>
            <a:r>
              <a:rPr lang="en-US" sz="3200" dirty="0" smtClean="0"/>
              <a:t>Data Preprocessing</a:t>
            </a:r>
          </a:p>
          <a:p>
            <a:pPr marL="342900" lvl="0" indent="-342900" algn="l" rtl="0">
              <a:lnSpc>
                <a:spcPct val="100000"/>
              </a:lnSpc>
              <a:spcBef>
                <a:spcPts val="640"/>
              </a:spcBef>
              <a:spcAft>
                <a:spcPts val="0"/>
              </a:spcAft>
              <a:buSzPts val="3200"/>
              <a:buFont typeface="Arial"/>
              <a:buChar char="•"/>
            </a:pPr>
            <a:r>
              <a:rPr lang="en-US" sz="3200" dirty="0" smtClean="0"/>
              <a:t>Performance Metrics</a:t>
            </a:r>
          </a:p>
          <a:p>
            <a:pPr marL="342900" lvl="0" indent="-342900" algn="l" rtl="0">
              <a:lnSpc>
                <a:spcPct val="100000"/>
              </a:lnSpc>
              <a:spcBef>
                <a:spcPts val="640"/>
              </a:spcBef>
              <a:spcAft>
                <a:spcPts val="0"/>
              </a:spcAft>
              <a:buSzPts val="3200"/>
              <a:buFont typeface="Arial"/>
              <a:buChar char="•"/>
            </a:pPr>
            <a:r>
              <a:rPr lang="en-US" sz="3200" dirty="0" smtClean="0"/>
              <a:t>Challenges of ML</a:t>
            </a:r>
          </a:p>
          <a:p>
            <a:pPr marL="342900" lvl="0" indent="-342900" algn="l" rtl="0">
              <a:lnSpc>
                <a:spcPct val="100000"/>
              </a:lnSpc>
              <a:spcBef>
                <a:spcPts val="640"/>
              </a:spcBef>
              <a:spcAft>
                <a:spcPts val="0"/>
              </a:spcAft>
              <a:buSzPts val="3200"/>
              <a:buFont typeface="Arial"/>
              <a:buChar char="•"/>
            </a:pPr>
            <a:r>
              <a:rPr lang="en-US" sz="3200" dirty="0" smtClean="0"/>
              <a:t>Model Evaluation, Selection</a:t>
            </a:r>
            <a:endParaRPr lang="en-US" sz="3200" dirty="0"/>
          </a:p>
          <a:p>
            <a:pPr marL="342900" lvl="0" indent="-342900" algn="l" rtl="0">
              <a:lnSpc>
                <a:spcPct val="100000"/>
              </a:lnSpc>
              <a:spcBef>
                <a:spcPts val="1800"/>
              </a:spcBef>
              <a:spcAft>
                <a:spcPts val="0"/>
              </a:spcAft>
              <a:buSzPts val="3200"/>
              <a:buFont typeface="Arial"/>
              <a:buChar char="•"/>
            </a:pPr>
            <a:r>
              <a:rPr lang="en-US" dirty="0" smtClean="0"/>
              <a:t>Homework</a:t>
            </a:r>
          </a:p>
          <a:p>
            <a:pPr marL="800100" lvl="1" indent="-342900">
              <a:spcBef>
                <a:spcPts val="640"/>
              </a:spcBef>
              <a:buSzPts val="3200"/>
              <a:buFont typeface="Arial"/>
              <a:buChar char="•"/>
            </a:pPr>
            <a:r>
              <a:rPr lang="en-US" sz="1800" dirty="0" smtClean="0"/>
              <a:t>Review Lab Capsule 1 from the “Machine Learning” Virtual Labs (accessible via </a:t>
            </a:r>
            <a:r>
              <a:rPr lang="en-US" sz="1800" dirty="0" err="1" smtClean="0"/>
              <a:t>elearn</a:t>
            </a:r>
            <a:r>
              <a:rPr lang="en-US" sz="1800" dirty="0" smtClean="0"/>
              <a:t> portal)</a:t>
            </a:r>
          </a:p>
        </p:txBody>
      </p:sp>
      <p:sp>
        <p:nvSpPr>
          <p:cNvPr id="450" name="Google Shape;450;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3600"/>
              <a:buNone/>
            </a:pPr>
            <a:r>
              <a:rPr lang="en-US"/>
              <a:t>Session Content</a:t>
            </a:r>
            <a:endParaRPr/>
          </a:p>
        </p:txBody>
      </p:sp>
    </p:spTree>
    <p:extLst>
      <p:ext uri="{BB962C8B-B14F-4D97-AF65-F5344CB8AC3E}">
        <p14:creationId xmlns:p14="http://schemas.microsoft.com/office/powerpoint/2010/main" val="1473815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9"/>
          <p:cNvSpPr txBox="1"/>
          <p:nvPr/>
        </p:nvSpPr>
        <p:spPr>
          <a:xfrm>
            <a:off x="0" y="525959"/>
            <a:ext cx="4362092"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Machine Learning</a:t>
            </a:r>
            <a:endParaRPr sz="4400" b="1">
              <a:solidFill>
                <a:schemeClr val="dk1"/>
              </a:solidFill>
              <a:latin typeface="Calibri"/>
              <a:ea typeface="Calibri"/>
              <a:cs typeface="Calibri"/>
              <a:sym typeface="Calibri"/>
            </a:endParaRPr>
          </a:p>
        </p:txBody>
      </p:sp>
      <p:sp>
        <p:nvSpPr>
          <p:cNvPr id="497" name="Google Shape;497;p9"/>
          <p:cNvSpPr txBox="1"/>
          <p:nvPr/>
        </p:nvSpPr>
        <p:spPr>
          <a:xfrm>
            <a:off x="304800" y="1447800"/>
            <a:ext cx="8610600" cy="3810000"/>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800"/>
              <a:buFont typeface="Arial"/>
              <a:buChar char="•"/>
            </a:pPr>
            <a:r>
              <a:rPr lang="en-US" sz="2800" b="1">
                <a:solidFill>
                  <a:schemeClr val="dk1"/>
                </a:solidFill>
                <a:latin typeface="Calibri"/>
                <a:ea typeface="Calibri"/>
                <a:cs typeface="Calibri"/>
                <a:sym typeface="Calibri"/>
              </a:rPr>
              <a:t>Machine learning</a:t>
            </a:r>
            <a:r>
              <a:rPr lang="en-US" sz="2800">
                <a:solidFill>
                  <a:schemeClr val="dk1"/>
                </a:solidFill>
                <a:latin typeface="Calibri"/>
                <a:ea typeface="Calibri"/>
                <a:cs typeface="Calibri"/>
                <a:sym typeface="Calibri"/>
              </a:rPr>
              <a:t> is a scientific discipline that explores the construction and study of algorithms that can learn from data. </a:t>
            </a:r>
            <a:endParaRPr/>
          </a:p>
          <a:p>
            <a:pPr marL="342900" marR="0" lvl="0" indent="-342900" algn="just" rtl="0">
              <a:spcBef>
                <a:spcPts val="5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Such algorithms operate by building a model based on inputs and using that to make predictions or decisions, rather than following only explicitly programmed instructions.</a:t>
            </a: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66"/>
          <p:cNvSpPr txBox="1">
            <a:spLocks noGrp="1"/>
          </p:cNvSpPr>
          <p:nvPr>
            <p:ph type="title"/>
          </p:nvPr>
        </p:nvSpPr>
        <p:spPr>
          <a:xfrm>
            <a:off x="83236" y="381000"/>
            <a:ext cx="43680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chemeClr val="dk1"/>
              </a:buClr>
              <a:buSzPts val="3600"/>
              <a:buFont typeface="Calibri"/>
              <a:buNone/>
            </a:pPr>
            <a:r>
              <a:rPr lang="en-US" sz="3600"/>
              <a:t>ML in a Nutshell</a:t>
            </a:r>
            <a:endParaRPr/>
          </a:p>
        </p:txBody>
      </p:sp>
      <p:sp>
        <p:nvSpPr>
          <p:cNvPr id="1365" name="Google Shape;1365;p66"/>
          <p:cNvSpPr txBox="1"/>
          <p:nvPr/>
        </p:nvSpPr>
        <p:spPr>
          <a:xfrm>
            <a:off x="457200" y="1514547"/>
            <a:ext cx="8211300" cy="4557900"/>
          </a:xfrm>
          <a:prstGeom prst="rect">
            <a:avLst/>
          </a:prstGeom>
          <a:noFill/>
          <a:ln>
            <a:noFill/>
          </a:ln>
        </p:spPr>
        <p:txBody>
          <a:bodyPr spcFirstLastPara="1" wrap="square" lIns="0" tIns="33000" rIns="0" bIns="0" anchor="t" anchorCtr="0">
            <a:noAutofit/>
          </a:bodyPr>
          <a:lstStyle/>
          <a:p>
            <a:pPr marL="355600" marR="756920" indent="-342900">
              <a:lnSpc>
                <a:spcPct val="119000"/>
              </a:lnSpc>
              <a:buSzPts val="3200"/>
              <a:buFont typeface="Arial"/>
              <a:buChar char="•"/>
            </a:pPr>
            <a:r>
              <a:rPr lang="en-US" sz="3200" dirty="0">
                <a:latin typeface="Trebuchet MS"/>
                <a:ea typeface="Trebuchet MS"/>
                <a:cs typeface="Trebuchet MS"/>
                <a:sym typeface="Trebuchet MS"/>
              </a:rPr>
              <a:t>Tens of thousands of machine learning  algorithms</a:t>
            </a:r>
            <a:endParaRPr sz="3200" dirty="0">
              <a:latin typeface="Trebuchet MS"/>
              <a:ea typeface="Trebuchet MS"/>
              <a:cs typeface="Trebuchet MS"/>
              <a:sym typeface="Trebuchet MS"/>
            </a:endParaRPr>
          </a:p>
          <a:p>
            <a:pPr marL="755650" lvl="1" indent="-285750">
              <a:spcBef>
                <a:spcPts val="640"/>
              </a:spcBef>
              <a:buSzPts val="2800"/>
              <a:buFont typeface="Arial"/>
              <a:buChar char="–"/>
            </a:pPr>
            <a:r>
              <a:rPr lang="en-US" sz="2800" dirty="0">
                <a:latin typeface="Trebuchet MS"/>
                <a:ea typeface="Trebuchet MS"/>
                <a:cs typeface="Trebuchet MS"/>
                <a:sym typeface="Trebuchet MS"/>
              </a:rPr>
              <a:t>Hundreds new every year</a:t>
            </a:r>
            <a:endParaRPr sz="2800" dirty="0">
              <a:latin typeface="Trebuchet MS"/>
              <a:ea typeface="Trebuchet MS"/>
              <a:cs typeface="Trebuchet MS"/>
              <a:sym typeface="Trebuchet MS"/>
            </a:endParaRPr>
          </a:p>
          <a:p>
            <a:pPr lvl="1">
              <a:spcBef>
                <a:spcPts val="25"/>
              </a:spcBef>
              <a:buSzPts val="4100"/>
            </a:pPr>
            <a:endParaRPr sz="4100" dirty="0">
              <a:latin typeface="Times New Roman"/>
              <a:ea typeface="Times New Roman"/>
              <a:cs typeface="Times New Roman"/>
              <a:sym typeface="Times New Roman"/>
            </a:endParaRPr>
          </a:p>
          <a:p>
            <a:pPr marL="355600" indent="-342900">
              <a:buSzPts val="3200"/>
              <a:buFont typeface="Arial"/>
              <a:buChar char="•"/>
            </a:pPr>
            <a:r>
              <a:rPr lang="en-US" sz="3200" dirty="0">
                <a:latin typeface="Trebuchet MS"/>
                <a:ea typeface="Trebuchet MS"/>
                <a:cs typeface="Trebuchet MS"/>
                <a:sym typeface="Trebuchet MS"/>
              </a:rPr>
              <a:t>Every ML algorithm has three components</a:t>
            </a:r>
            <a:endParaRPr sz="3200" dirty="0">
              <a:latin typeface="Trebuchet MS"/>
              <a:ea typeface="Trebuchet MS"/>
              <a:cs typeface="Trebuchet MS"/>
              <a:sym typeface="Trebuchet MS"/>
            </a:endParaRPr>
          </a:p>
          <a:p>
            <a:pPr marL="755650" lvl="1" indent="-285750">
              <a:spcBef>
                <a:spcPts val="660"/>
              </a:spcBef>
              <a:buClr>
                <a:srgbClr val="4A86E8"/>
              </a:buClr>
              <a:buSzPts val="2800"/>
              <a:buFont typeface="Arial"/>
              <a:buChar char="–"/>
            </a:pPr>
            <a:r>
              <a:rPr lang="en-US" sz="2800" b="1" dirty="0" smtClean="0">
                <a:solidFill>
                  <a:srgbClr val="4A86E8"/>
                </a:solidFill>
                <a:latin typeface="Trebuchet MS"/>
                <a:ea typeface="Trebuchet MS"/>
                <a:cs typeface="Trebuchet MS"/>
                <a:sym typeface="Trebuchet MS"/>
              </a:rPr>
              <a:t>Data Representation</a:t>
            </a:r>
            <a:endParaRPr sz="2800" dirty="0">
              <a:solidFill>
                <a:srgbClr val="4A86E8"/>
              </a:solidFill>
              <a:latin typeface="Trebuchet MS"/>
              <a:ea typeface="Trebuchet MS"/>
              <a:cs typeface="Trebuchet MS"/>
              <a:sym typeface="Trebuchet MS"/>
            </a:endParaRPr>
          </a:p>
          <a:p>
            <a:pPr marL="755650" lvl="1" indent="-285750">
              <a:spcBef>
                <a:spcPts val="740"/>
              </a:spcBef>
              <a:buClr>
                <a:srgbClr val="4A86E8"/>
              </a:buClr>
              <a:buSzPts val="2800"/>
              <a:buFont typeface="Arial"/>
              <a:buChar char="–"/>
            </a:pPr>
            <a:r>
              <a:rPr lang="en-US" sz="2800" b="1" dirty="0" smtClean="0">
                <a:solidFill>
                  <a:srgbClr val="4A86E8"/>
                </a:solidFill>
                <a:latin typeface="Trebuchet MS"/>
                <a:ea typeface="Trebuchet MS"/>
                <a:cs typeface="Trebuchet MS"/>
                <a:sym typeface="Trebuchet MS"/>
              </a:rPr>
              <a:t>Parameter Optimization</a:t>
            </a:r>
            <a:endParaRPr sz="2800" dirty="0">
              <a:solidFill>
                <a:srgbClr val="4A86E8"/>
              </a:solidFill>
              <a:latin typeface="Trebuchet MS"/>
              <a:ea typeface="Trebuchet MS"/>
              <a:cs typeface="Trebuchet MS"/>
              <a:sym typeface="Trebuchet MS"/>
            </a:endParaRPr>
          </a:p>
          <a:p>
            <a:pPr marL="755650" lvl="1" indent="-285750">
              <a:spcBef>
                <a:spcPts val="640"/>
              </a:spcBef>
              <a:buClr>
                <a:srgbClr val="4A86E8"/>
              </a:buClr>
              <a:buSzPts val="2800"/>
              <a:buFont typeface="Arial"/>
              <a:buChar char="–"/>
            </a:pPr>
            <a:r>
              <a:rPr lang="en-US" sz="2800" b="1" dirty="0" smtClean="0">
                <a:solidFill>
                  <a:srgbClr val="4A86E8"/>
                </a:solidFill>
                <a:latin typeface="Trebuchet MS"/>
                <a:ea typeface="Trebuchet MS"/>
                <a:cs typeface="Trebuchet MS"/>
                <a:sym typeface="Trebuchet MS"/>
              </a:rPr>
              <a:t>Model Evaluation, Selection</a:t>
            </a:r>
            <a:endParaRPr sz="2800" dirty="0">
              <a:solidFill>
                <a:srgbClr val="4A86E8"/>
              </a:solidFill>
              <a:latin typeface="Trebuchet MS"/>
              <a:ea typeface="Trebuchet MS"/>
              <a:cs typeface="Trebuchet MS"/>
              <a:sym typeface="Trebuchet MS"/>
            </a:endParaRPr>
          </a:p>
        </p:txBody>
      </p:sp>
      <p:sp>
        <p:nvSpPr>
          <p:cNvPr id="1366" name="Google Shape;1366;p66"/>
          <p:cNvSpPr txBox="1"/>
          <p:nvPr/>
        </p:nvSpPr>
        <p:spPr>
          <a:xfrm>
            <a:off x="78754" y="6569500"/>
            <a:ext cx="2825400" cy="238800"/>
          </a:xfrm>
          <a:prstGeom prst="rect">
            <a:avLst/>
          </a:prstGeom>
          <a:noFill/>
          <a:ln>
            <a:noFill/>
          </a:ln>
        </p:spPr>
        <p:txBody>
          <a:bodyPr spcFirstLastPara="1" wrap="square" lIns="0" tIns="12700" rIns="0" bIns="0" anchor="t" anchorCtr="0">
            <a:noAutofit/>
          </a:bodyPr>
          <a:lstStyle/>
          <a:p>
            <a:pPr marL="12700">
              <a:buSzPts val="1400"/>
            </a:pPr>
            <a:r>
              <a:rPr lang="en-US">
                <a:latin typeface="Trebuchet MS"/>
                <a:ea typeface="Trebuchet MS"/>
                <a:cs typeface="Trebuchet MS"/>
                <a:sym typeface="Trebuchet MS"/>
              </a:rPr>
              <a:t>Slide credit: Pedro Domingos</a:t>
            </a:r>
            <a:endParaRPr>
              <a:latin typeface="Trebuchet MS"/>
              <a:ea typeface="Trebuchet MS"/>
              <a:cs typeface="Trebuchet MS"/>
              <a:sym typeface="Trebuchet MS"/>
            </a:endParaRPr>
          </a:p>
        </p:txBody>
      </p:sp>
    </p:spTree>
    <p:extLst>
      <p:ext uri="{BB962C8B-B14F-4D97-AF65-F5344CB8AC3E}">
        <p14:creationId xmlns:p14="http://schemas.microsoft.com/office/powerpoint/2010/main" val="5572870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p:nvPr>
        </p:nvSpPr>
        <p:spPr>
          <a:xfrm>
            <a:off x="2829825" y="261200"/>
            <a:ext cx="36519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a:solidFill>
                  <a:srgbClr val="000000"/>
                </a:solidFill>
              </a:rPr>
              <a:t>ML in Practice</a:t>
            </a:r>
            <a:endParaRPr sz="360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400" dirty="0">
                <a:solidFill>
                  <a:srgbClr val="000000"/>
                </a:solidFill>
                <a:latin typeface="Trebuchet MS"/>
                <a:ea typeface="Trebuchet MS"/>
                <a:cs typeface="Trebuchet MS"/>
                <a:sym typeface="Trebuchet MS"/>
              </a:rPr>
              <a:t>Understand domain, prior knowledge, and goals</a:t>
            </a:r>
            <a:endParaRPr sz="2400" dirty="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dirty="0">
                <a:solidFill>
                  <a:srgbClr val="000000"/>
                </a:solidFill>
                <a:latin typeface="Trebuchet MS"/>
                <a:ea typeface="Trebuchet MS"/>
                <a:cs typeface="Trebuchet MS"/>
                <a:sym typeface="Trebuchet MS"/>
              </a:rPr>
              <a:t>Data integration, selection, cleaning, pre-processing, etc.</a:t>
            </a:r>
            <a:endParaRPr sz="2400" dirty="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dirty="0">
                <a:solidFill>
                  <a:srgbClr val="000000"/>
                </a:solidFill>
                <a:latin typeface="Trebuchet MS"/>
                <a:ea typeface="Trebuchet MS"/>
                <a:cs typeface="Trebuchet MS"/>
                <a:sym typeface="Trebuchet MS"/>
              </a:rPr>
              <a:t>Learn </a:t>
            </a:r>
            <a:r>
              <a:rPr lang="en-US" sz="2400" dirty="0" smtClean="0">
                <a:solidFill>
                  <a:srgbClr val="000000"/>
                </a:solidFill>
                <a:latin typeface="Trebuchet MS"/>
                <a:ea typeface="Trebuchet MS"/>
                <a:cs typeface="Trebuchet MS"/>
                <a:sym typeface="Trebuchet MS"/>
              </a:rPr>
              <a:t>optimal parameter of the models</a:t>
            </a:r>
            <a:endParaRPr sz="2400" dirty="0">
              <a:solidFill>
                <a:srgbClr val="000000"/>
              </a:solidFill>
              <a:latin typeface="Trebuchet MS"/>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400" dirty="0">
                <a:solidFill>
                  <a:srgbClr val="000000"/>
                </a:solidFill>
                <a:latin typeface="Trebuchet MS"/>
                <a:ea typeface="Trebuchet MS"/>
                <a:cs typeface="Trebuchet MS"/>
                <a:sym typeface="Trebuchet MS"/>
              </a:rPr>
              <a:t>Interpret results</a:t>
            </a:r>
            <a:endParaRPr sz="2400" dirty="0">
              <a:solidFill>
                <a:srgbClr val="000000"/>
              </a:solidFill>
              <a:latin typeface="Trebuchet MS"/>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400" dirty="0">
                <a:solidFill>
                  <a:srgbClr val="000000"/>
                </a:solidFill>
                <a:latin typeface="Trebuchet MS"/>
                <a:ea typeface="Trebuchet MS"/>
                <a:cs typeface="Trebuchet MS"/>
                <a:sym typeface="Trebuchet MS"/>
              </a:rPr>
              <a:t>Consolidate and deploy discovered knowledge</a:t>
            </a:r>
            <a:endParaRPr sz="2400" dirty="0">
              <a:solidFill>
                <a:srgbClr val="000000"/>
              </a:solidFill>
              <a:latin typeface="Trebuchet MS"/>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0" name="Google Shape;1410;p72"/>
          <p:cNvSpPr/>
          <p:nvPr/>
        </p:nvSpPr>
        <p:spPr>
          <a:xfrm>
            <a:off x="139700" y="1435100"/>
            <a:ext cx="1168400"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1" name="Google Shape;1411;p72"/>
          <p:cNvSpPr/>
          <p:nvPr/>
        </p:nvSpPr>
        <p:spPr>
          <a:xfrm>
            <a:off x="203063" y="1476286"/>
            <a:ext cx="1041536" cy="215591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400" cy="2156460"/>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p:spTree>
    <p:extLst>
      <p:ext uri="{BB962C8B-B14F-4D97-AF65-F5344CB8AC3E}">
        <p14:creationId xmlns:p14="http://schemas.microsoft.com/office/powerpoint/2010/main" val="1731944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8"/>
          <p:cNvSpPr>
            <a:spLocks noGrp="1" noChangeArrowheads="1"/>
          </p:cNvSpPr>
          <p:nvPr>
            <p:ph type="title"/>
          </p:nvPr>
        </p:nvSpPr>
        <p:spPr>
          <a:xfrm>
            <a:off x="435591" y="516798"/>
            <a:ext cx="8280400" cy="533400"/>
          </a:xfrm>
        </p:spPr>
        <p:txBody>
          <a:bodyPr/>
          <a:lstStyle/>
          <a:p>
            <a:r>
              <a:rPr lang="en-US" sz="3200" dirty="0" smtClean="0"/>
              <a:t>Definition of Data</a:t>
            </a:r>
            <a:endParaRPr lang="en-US" sz="3200" dirty="0"/>
          </a:p>
        </p:txBody>
      </p:sp>
      <p:sp>
        <p:nvSpPr>
          <p:cNvPr id="4099" name="Rectangle 9"/>
          <p:cNvSpPr>
            <a:spLocks noGrp="1" noChangeArrowheads="1"/>
          </p:cNvSpPr>
          <p:nvPr>
            <p:ph type="body" sz="half" idx="1"/>
          </p:nvPr>
        </p:nvSpPr>
        <p:spPr>
          <a:xfrm>
            <a:off x="304799" y="1361368"/>
            <a:ext cx="4800601" cy="5181600"/>
          </a:xfrm>
        </p:spPr>
        <p:txBody>
          <a:bodyPr>
            <a:normAutofit/>
          </a:bodyPr>
          <a:lstStyle/>
          <a:p>
            <a:r>
              <a:rPr lang="en-US" sz="2400" dirty="0"/>
              <a:t>Collection of </a:t>
            </a:r>
            <a:r>
              <a:rPr lang="en-US" sz="2400" b="1" i="1" dirty="0">
                <a:solidFill>
                  <a:srgbClr val="CC6600"/>
                </a:solidFill>
              </a:rPr>
              <a:t>data objects </a:t>
            </a:r>
            <a:r>
              <a:rPr lang="en-US" sz="2400" dirty="0"/>
              <a:t>and their </a:t>
            </a:r>
            <a:r>
              <a:rPr lang="en-US" sz="2400" b="1" i="1" dirty="0">
                <a:solidFill>
                  <a:srgbClr val="CC6600"/>
                </a:solidFill>
              </a:rPr>
              <a:t>attributes</a:t>
            </a:r>
          </a:p>
          <a:p>
            <a:pPr lvl="4"/>
            <a:endParaRPr lang="en-US" sz="600" dirty="0"/>
          </a:p>
          <a:p>
            <a:r>
              <a:rPr lang="en-US" sz="2400" dirty="0"/>
              <a:t>An </a:t>
            </a:r>
            <a:r>
              <a:rPr lang="en-US" sz="2400" b="1" i="1" dirty="0">
                <a:solidFill>
                  <a:srgbClr val="CC6600"/>
                </a:solidFill>
              </a:rPr>
              <a:t>attribute</a:t>
            </a:r>
            <a:r>
              <a:rPr lang="en-US" sz="2400" dirty="0"/>
              <a:t> is a property or characteristic of an object</a:t>
            </a:r>
          </a:p>
          <a:p>
            <a:pPr lvl="1"/>
            <a:r>
              <a:rPr lang="en-US" sz="2000" dirty="0"/>
              <a:t>Examples: eye color of a person, temperature, etc.</a:t>
            </a:r>
          </a:p>
          <a:p>
            <a:pPr lvl="1"/>
            <a:r>
              <a:rPr lang="en-US" sz="2000" i="1" dirty="0"/>
              <a:t>a</a:t>
            </a:r>
            <a:r>
              <a:rPr lang="en-US" sz="2000" i="1" dirty="0" smtClean="0"/>
              <a:t>ka</a:t>
            </a:r>
            <a:r>
              <a:rPr lang="en-US" sz="2000" dirty="0" smtClean="0"/>
              <a:t> variable</a:t>
            </a:r>
            <a:r>
              <a:rPr lang="en-US" sz="2000" dirty="0"/>
              <a:t>, field, characteristic, dimension, or feature</a:t>
            </a:r>
          </a:p>
          <a:p>
            <a:r>
              <a:rPr lang="en-US" sz="2400" dirty="0"/>
              <a:t>A collection of attributes describe an </a:t>
            </a:r>
            <a:r>
              <a:rPr lang="en-US" sz="2400" b="1" i="1" dirty="0">
                <a:solidFill>
                  <a:srgbClr val="CC6600"/>
                </a:solidFill>
              </a:rPr>
              <a:t>object</a:t>
            </a:r>
          </a:p>
          <a:p>
            <a:pPr lvl="1"/>
            <a:r>
              <a:rPr lang="en-US" sz="2000" dirty="0"/>
              <a:t>Object is also known as record, point, case, sample, entity, or instance</a:t>
            </a:r>
          </a:p>
          <a:p>
            <a:pPr lvl="4"/>
            <a:endParaRPr lang="en-US" dirty="0"/>
          </a:p>
        </p:txBody>
      </p:sp>
      <p:grpSp>
        <p:nvGrpSpPr>
          <p:cNvPr id="4100" name="Group 16"/>
          <p:cNvGrpSpPr>
            <a:grpSpLocks/>
          </p:cNvGrpSpPr>
          <p:nvPr/>
        </p:nvGrpSpPr>
        <p:grpSpPr bwMode="auto">
          <a:xfrm>
            <a:off x="5630859" y="1794133"/>
            <a:ext cx="3513136" cy="4755278"/>
            <a:chOff x="3403" y="1205"/>
            <a:chExt cx="2213" cy="2497"/>
          </a:xfrm>
        </p:grpSpPr>
        <p:graphicFrame>
          <p:nvGraphicFramePr>
            <p:cNvPr id="4107" name="Object 10"/>
            <p:cNvGraphicFramePr>
              <a:graphicFrameLocks noChangeAspect="1"/>
            </p:cNvGraphicFramePr>
            <p:nvPr>
              <p:extLst>
                <p:ext uri="{D42A27DB-BD31-4B8C-83A1-F6EECF244321}">
                  <p14:modId xmlns:p14="http://schemas.microsoft.com/office/powerpoint/2010/main" val="3893085609"/>
                </p:ext>
              </p:extLst>
            </p:nvPr>
          </p:nvGraphicFramePr>
          <p:xfrm>
            <a:off x="3403" y="1336"/>
            <a:ext cx="2213" cy="2366"/>
          </p:xfrm>
          <a:graphic>
            <a:graphicData uri="http://schemas.openxmlformats.org/presentationml/2006/ole">
              <mc:AlternateContent xmlns:mc="http://schemas.openxmlformats.org/markup-compatibility/2006">
                <mc:Choice xmlns:v="urn:schemas-microsoft-com:vml" Requires="v">
                  <p:oleObj spid="_x0000_s1031" name="Document" r:id="rId4" imgW="5405628" imgH="5779008" progId="Word.Document.8">
                    <p:embed/>
                  </p:oleObj>
                </mc:Choice>
                <mc:Fallback>
                  <p:oleObj name="Document" r:id="rId4" imgW="5405628" imgH="5779008"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 y="1336"/>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86" y="222"/>
              <a:ext cx="84" cy="2050"/>
            </a:xfrm>
            <a:prstGeom prst="leftBrace">
              <a:avLst>
                <a:gd name="adj1" fmla="val 6236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534145" y="139725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Attributes</a:t>
            </a:r>
          </a:p>
        </p:txBody>
      </p:sp>
      <p:sp>
        <p:nvSpPr>
          <p:cNvPr id="4102" name="AutoShape 15"/>
          <p:cNvSpPr>
            <a:spLocks/>
          </p:cNvSpPr>
          <p:nvPr/>
        </p:nvSpPr>
        <p:spPr bwMode="auto">
          <a:xfrm>
            <a:off x="5432421" y="2674961"/>
            <a:ext cx="206378" cy="3753135"/>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656732" y="4366174"/>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Objects</a:t>
            </a:r>
          </a:p>
        </p:txBody>
      </p:sp>
    </p:spTree>
    <p:extLst>
      <p:ext uri="{BB962C8B-B14F-4D97-AF65-F5344CB8AC3E}">
        <p14:creationId xmlns:p14="http://schemas.microsoft.com/office/powerpoint/2010/main" val="6156125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p:txBody>
          <a:bodyPr/>
          <a:lstStyle/>
          <a:p>
            <a:r>
              <a:rPr lang="en-US"/>
              <a:t>Attribute Values</a:t>
            </a:r>
          </a:p>
        </p:txBody>
      </p:sp>
      <p:sp>
        <p:nvSpPr>
          <p:cNvPr id="5123" name="Rectangle 1027"/>
          <p:cNvSpPr>
            <a:spLocks noGrp="1" noChangeArrowheads="1"/>
          </p:cNvSpPr>
          <p:nvPr>
            <p:ph type="body" idx="1"/>
          </p:nvPr>
        </p:nvSpPr>
        <p:spPr>
          <a:xfrm>
            <a:off x="397515" y="1320424"/>
            <a:ext cx="8580437" cy="5181600"/>
          </a:xfrm>
        </p:spPr>
        <p:txBody>
          <a:bodyPr>
            <a:normAutofit fontScale="92500"/>
          </a:bodyPr>
          <a:lstStyle/>
          <a:p>
            <a:pPr>
              <a:lnSpc>
                <a:spcPct val="90000"/>
              </a:lnSpc>
            </a:pPr>
            <a:r>
              <a:rPr lang="en-US" b="1" i="1" dirty="0">
                <a:solidFill>
                  <a:srgbClr val="CC6600"/>
                </a:solidFill>
              </a:rPr>
              <a:t>Attribute values</a:t>
            </a:r>
            <a:r>
              <a:rPr lang="en-US" b="1" i="1" dirty="0"/>
              <a:t> </a:t>
            </a:r>
            <a:r>
              <a:rPr lang="en-US" dirty="0"/>
              <a:t>are numbers or symbols assigned to an attribute for a particular object</a:t>
            </a:r>
          </a:p>
          <a:p>
            <a:pPr lvl="4">
              <a:lnSpc>
                <a:spcPct val="90000"/>
              </a:lnSpc>
            </a:pPr>
            <a:endParaRPr lang="en-US" dirty="0"/>
          </a:p>
          <a:p>
            <a:pPr>
              <a:lnSpc>
                <a:spcPct val="90000"/>
              </a:lnSpc>
            </a:pPr>
            <a:r>
              <a:rPr lang="en-US" dirty="0"/>
              <a:t>Distinction between attributes and attribute values</a:t>
            </a:r>
          </a:p>
          <a:p>
            <a:pPr lvl="1">
              <a:lnSpc>
                <a:spcPct val="90000"/>
              </a:lnSpc>
            </a:pPr>
            <a:r>
              <a:rPr lang="en-US" dirty="0"/>
              <a:t>Same attribute can be mapped to different attribute values</a:t>
            </a:r>
          </a:p>
          <a:p>
            <a:pPr lvl="2">
              <a:lnSpc>
                <a:spcPct val="90000"/>
              </a:lnSpc>
            </a:pPr>
            <a:r>
              <a:rPr lang="en-US" dirty="0"/>
              <a:t> </a:t>
            </a:r>
            <a:r>
              <a:rPr lang="en-US" sz="2200" dirty="0"/>
              <a:t>Example: height can be measured in feet or meters</a:t>
            </a:r>
          </a:p>
          <a:p>
            <a:pPr lvl="4">
              <a:lnSpc>
                <a:spcPct val="90000"/>
              </a:lnSpc>
            </a:pPr>
            <a:endParaRPr lang="en-US" sz="2200" dirty="0"/>
          </a:p>
          <a:p>
            <a:pPr lvl="1">
              <a:lnSpc>
                <a:spcPct val="90000"/>
              </a:lnSpc>
            </a:pPr>
            <a:r>
              <a:rPr lang="en-US" dirty="0"/>
              <a:t>Different attributes can be mapped to the same set of values</a:t>
            </a:r>
          </a:p>
          <a:p>
            <a:pPr lvl="2">
              <a:lnSpc>
                <a:spcPct val="90000"/>
              </a:lnSpc>
            </a:pPr>
            <a:r>
              <a:rPr lang="en-US" dirty="0"/>
              <a:t> </a:t>
            </a:r>
            <a:r>
              <a:rPr lang="en-US" sz="2200" dirty="0"/>
              <a:t>Example: Attribute values for ID and age are integers</a:t>
            </a:r>
          </a:p>
          <a:p>
            <a:pPr lvl="1">
              <a:lnSpc>
                <a:spcPct val="90000"/>
              </a:lnSpc>
            </a:pPr>
            <a:r>
              <a:rPr lang="en-US" sz="2600" dirty="0"/>
              <a:t> But properties of attribute can be different than the properties of the values used to represent the attribute</a:t>
            </a:r>
          </a:p>
        </p:txBody>
      </p:sp>
    </p:spTree>
    <p:extLst>
      <p:ext uri="{BB962C8B-B14F-4D97-AF65-F5344CB8AC3E}">
        <p14:creationId xmlns:p14="http://schemas.microsoft.com/office/powerpoint/2010/main" val="8645797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Grp="1" noChangeArrowheads="1"/>
          </p:cNvSpPr>
          <p:nvPr>
            <p:ph type="title"/>
          </p:nvPr>
        </p:nvSpPr>
        <p:spPr/>
        <p:txBody>
          <a:bodyPr/>
          <a:lstStyle/>
          <a:p>
            <a:r>
              <a:rPr lang="en-US"/>
              <a:t>Types of Attributes </a:t>
            </a:r>
          </a:p>
        </p:txBody>
      </p:sp>
      <p:sp>
        <p:nvSpPr>
          <p:cNvPr id="7171" name="Rectangle 10"/>
          <p:cNvSpPr>
            <a:spLocks noGrp="1" noChangeArrowheads="1"/>
          </p:cNvSpPr>
          <p:nvPr>
            <p:ph type="body" idx="1"/>
          </p:nvPr>
        </p:nvSpPr>
        <p:spPr>
          <a:xfrm>
            <a:off x="152400" y="1347720"/>
            <a:ext cx="8915400" cy="5181600"/>
          </a:xfrm>
        </p:spPr>
        <p:txBody>
          <a:bodyPr>
            <a:normAutofit lnSpcReduction="10000"/>
          </a:bodyPr>
          <a:lstStyle/>
          <a:p>
            <a:r>
              <a:rPr lang="en-US" dirty="0"/>
              <a:t> There are different types of attributes</a:t>
            </a:r>
          </a:p>
          <a:p>
            <a:pPr marL="749300" lvl="1">
              <a:spcBef>
                <a:spcPts val="300"/>
              </a:spcBef>
            </a:pPr>
            <a:r>
              <a:rPr lang="en-US" sz="2800" dirty="0">
                <a:solidFill>
                  <a:srgbClr val="FF0000"/>
                </a:solidFill>
              </a:rPr>
              <a:t>Nominal</a:t>
            </a:r>
            <a:endParaRPr lang="en-US" sz="2800" dirty="0"/>
          </a:p>
          <a:p>
            <a:pPr marL="1257300" lvl="2" indent="-393700">
              <a:spcBef>
                <a:spcPts val="300"/>
              </a:spcBef>
            </a:pPr>
            <a:r>
              <a:rPr lang="en-US" sz="2400" dirty="0"/>
              <a:t>Examples: ID numbers, </a:t>
            </a:r>
            <a:r>
              <a:rPr lang="en-US" sz="2400" dirty="0" smtClean="0"/>
              <a:t>zip </a:t>
            </a:r>
            <a:r>
              <a:rPr lang="en-US" sz="2400" dirty="0"/>
              <a:t>codes</a:t>
            </a:r>
          </a:p>
          <a:p>
            <a:pPr marL="749300" lvl="1">
              <a:spcBef>
                <a:spcPts val="300"/>
              </a:spcBef>
            </a:pPr>
            <a:r>
              <a:rPr lang="en-US" sz="2800" dirty="0">
                <a:solidFill>
                  <a:srgbClr val="FF0000"/>
                </a:solidFill>
              </a:rPr>
              <a:t>Ordinal</a:t>
            </a:r>
            <a:endParaRPr lang="en-US" sz="2800" dirty="0"/>
          </a:p>
          <a:p>
            <a:pPr marL="1257300" lvl="2" indent="-393700">
              <a:spcBef>
                <a:spcPts val="300"/>
              </a:spcBef>
            </a:pPr>
            <a:r>
              <a:rPr lang="en-US" sz="2400" dirty="0"/>
              <a:t>Examples: rankings (e.g., taste of potato chips on a scale from 1-10), grades, height {tall, medium, short}</a:t>
            </a:r>
          </a:p>
          <a:p>
            <a:pPr marL="749300" lvl="1">
              <a:spcBef>
                <a:spcPts val="300"/>
              </a:spcBef>
            </a:pPr>
            <a:r>
              <a:rPr lang="en-US" sz="2800" dirty="0">
                <a:solidFill>
                  <a:srgbClr val="FF0000"/>
                </a:solidFill>
              </a:rPr>
              <a:t>Interval</a:t>
            </a:r>
            <a:endParaRPr lang="en-US" sz="2800" dirty="0"/>
          </a:p>
          <a:p>
            <a:pPr marL="1257300" lvl="2" indent="-393700">
              <a:spcBef>
                <a:spcPts val="300"/>
              </a:spcBef>
            </a:pPr>
            <a:r>
              <a:rPr lang="en-US" sz="2400" dirty="0"/>
              <a:t>Examples: calendar dates, temperatures in Celsius or Fahrenheit.</a:t>
            </a:r>
          </a:p>
          <a:p>
            <a:pPr marL="749300" lvl="1">
              <a:spcBef>
                <a:spcPts val="300"/>
              </a:spcBef>
            </a:pPr>
            <a:r>
              <a:rPr lang="en-US" sz="2800" dirty="0">
                <a:solidFill>
                  <a:srgbClr val="FF0000"/>
                </a:solidFill>
              </a:rPr>
              <a:t>Ratio</a:t>
            </a:r>
            <a:endParaRPr lang="en-US" sz="2800" dirty="0"/>
          </a:p>
          <a:p>
            <a:pPr marL="1257300" lvl="2" indent="-393700">
              <a:spcBef>
                <a:spcPts val="300"/>
              </a:spcBef>
            </a:pPr>
            <a:r>
              <a:rPr lang="en-US" sz="2400" dirty="0"/>
              <a:t>Examples: temperature in Kelvin, length, counts, elapsed time (e.g., time to run a race) </a:t>
            </a:r>
            <a:endParaRPr lang="en-US" dirty="0"/>
          </a:p>
        </p:txBody>
      </p:sp>
    </p:spTree>
    <p:extLst>
      <p:ext uri="{BB962C8B-B14F-4D97-AF65-F5344CB8AC3E}">
        <p14:creationId xmlns:p14="http://schemas.microsoft.com/office/powerpoint/2010/main" val="34385306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r>
              <a:rPr lang="en-US"/>
              <a:t>Properties of Attribute Values </a:t>
            </a:r>
          </a:p>
        </p:txBody>
      </p:sp>
      <p:sp>
        <p:nvSpPr>
          <p:cNvPr id="8195" name="Rectangle 5"/>
          <p:cNvSpPr>
            <a:spLocks noGrp="1" noChangeArrowheads="1"/>
          </p:cNvSpPr>
          <p:nvPr>
            <p:ph type="body" idx="1"/>
          </p:nvPr>
        </p:nvSpPr>
        <p:spPr/>
        <p:txBody>
          <a:bodyPr>
            <a:normAutofit fontScale="77500" lnSpcReduction="20000"/>
          </a:bodyPr>
          <a:lstStyle/>
          <a:p>
            <a:r>
              <a:rPr lang="en-US" dirty="0"/>
              <a:t>The type of an attribute depends on which of the following properties/operations it possesses:</a:t>
            </a:r>
          </a:p>
          <a:p>
            <a:pPr lvl="1"/>
            <a:r>
              <a:rPr lang="en-US" dirty="0"/>
              <a:t>Distinctness:  		</a:t>
            </a:r>
            <a:r>
              <a:rPr lang="en-US" sz="2800" dirty="0"/>
              <a:t>=  </a:t>
            </a:r>
            <a:r>
              <a:rPr lang="en-US" sz="2800" dirty="0">
                <a:sym typeface="Symbol" pitchFamily="18" charset="2"/>
              </a:rPr>
              <a:t></a:t>
            </a:r>
            <a:r>
              <a:rPr lang="en-US" dirty="0">
                <a:sym typeface="Symbol" pitchFamily="18" charset="2"/>
              </a:rPr>
              <a:t>		</a:t>
            </a:r>
            <a:endParaRPr lang="en-US" dirty="0"/>
          </a:p>
          <a:p>
            <a:pPr lvl="1"/>
            <a:r>
              <a:rPr lang="en-US" dirty="0"/>
              <a:t>Order:  			</a:t>
            </a:r>
            <a:r>
              <a:rPr lang="en-US" sz="2800" dirty="0"/>
              <a:t>&lt;  &gt;</a:t>
            </a:r>
            <a:r>
              <a:rPr lang="en-US" dirty="0"/>
              <a:t>  		</a:t>
            </a:r>
          </a:p>
          <a:p>
            <a:pPr lvl="1"/>
            <a:r>
              <a:rPr lang="en-US" dirty="0"/>
              <a:t>Differences are		</a:t>
            </a:r>
            <a:r>
              <a:rPr lang="en-US" sz="2800" dirty="0"/>
              <a:t>+  -</a:t>
            </a:r>
            <a:r>
              <a:rPr lang="en-US" dirty="0"/>
              <a:t> </a:t>
            </a:r>
            <a:br>
              <a:rPr lang="en-US" dirty="0"/>
            </a:br>
            <a:r>
              <a:rPr lang="en-US" dirty="0"/>
              <a:t>meaningful : 		</a:t>
            </a:r>
          </a:p>
          <a:p>
            <a:pPr lvl="1"/>
            <a:r>
              <a:rPr lang="en-US" dirty="0"/>
              <a:t>Ratios are  		 </a:t>
            </a:r>
            <a:r>
              <a:rPr lang="en-US" sz="2800" dirty="0"/>
              <a:t>*  /</a:t>
            </a:r>
            <a:br>
              <a:rPr lang="en-US" sz="2800" dirty="0"/>
            </a:br>
            <a:r>
              <a:rPr lang="en-US" dirty="0"/>
              <a:t>meaningful</a:t>
            </a:r>
          </a:p>
          <a:p>
            <a:pPr lvl="4"/>
            <a:endParaRPr lang="en-US" sz="1400" dirty="0"/>
          </a:p>
          <a:p>
            <a:pPr lvl="1"/>
            <a:r>
              <a:rPr lang="en-US" dirty="0"/>
              <a:t>Nominal attribute: distinctness</a:t>
            </a:r>
          </a:p>
          <a:p>
            <a:pPr lvl="1"/>
            <a:r>
              <a:rPr lang="en-US" dirty="0"/>
              <a:t>Ordinal attribute: distinctness &amp; order</a:t>
            </a:r>
          </a:p>
          <a:p>
            <a:pPr lvl="1"/>
            <a:r>
              <a:rPr lang="en-US" dirty="0"/>
              <a:t>Interval attribute: distinctness, order &amp; meaningful differences</a:t>
            </a:r>
          </a:p>
          <a:p>
            <a:pPr lvl="1"/>
            <a:r>
              <a:rPr lang="en-US" dirty="0"/>
              <a:t>Ratio attribute: all 4 properties/operations</a:t>
            </a:r>
          </a:p>
        </p:txBody>
      </p:sp>
    </p:spTree>
    <p:extLst>
      <p:ext uri="{BB962C8B-B14F-4D97-AF65-F5344CB8AC3E}">
        <p14:creationId xmlns:p14="http://schemas.microsoft.com/office/powerpoint/2010/main" val="35918372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Difference Between Ratio and Interval </a:t>
            </a:r>
          </a:p>
        </p:txBody>
      </p:sp>
      <p:sp>
        <p:nvSpPr>
          <p:cNvPr id="9219" name="Rectangle 3"/>
          <p:cNvSpPr>
            <a:spLocks noGrp="1" noChangeArrowheads="1"/>
          </p:cNvSpPr>
          <p:nvPr>
            <p:ph type="body" idx="1"/>
          </p:nvPr>
        </p:nvSpPr>
        <p:spPr>
          <a:xfrm>
            <a:off x="411163" y="1326112"/>
            <a:ext cx="8318500" cy="5181600"/>
          </a:xfrm>
        </p:spPr>
        <p:txBody>
          <a:bodyPr>
            <a:normAutofit fontScale="92500"/>
          </a:bodyPr>
          <a:lstStyle/>
          <a:p>
            <a:r>
              <a:rPr lang="en-US" dirty="0"/>
              <a:t>Is it physically meaningful to say that a temperature of 10 </a:t>
            </a:r>
            <a:r>
              <a:rPr lang="en-US" dirty="0">
                <a:latin typeface="Sylfaen" pitchFamily="18" charset="0"/>
              </a:rPr>
              <a:t>°</a:t>
            </a:r>
            <a:r>
              <a:rPr lang="en-US" dirty="0"/>
              <a:t> is twice that of 5</a:t>
            </a:r>
            <a:r>
              <a:rPr lang="en-US" dirty="0">
                <a:latin typeface="Sylfaen" pitchFamily="18" charset="0"/>
              </a:rPr>
              <a:t>° </a:t>
            </a:r>
            <a:r>
              <a:rPr lang="en-US" dirty="0"/>
              <a:t>on </a:t>
            </a:r>
          </a:p>
          <a:p>
            <a:pPr lvl="1"/>
            <a:r>
              <a:rPr lang="en-US" dirty="0"/>
              <a:t>the Celsius scale?</a:t>
            </a:r>
          </a:p>
          <a:p>
            <a:pPr lvl="1"/>
            <a:r>
              <a:rPr lang="en-US" dirty="0"/>
              <a:t>the Fahrenheit scale?</a:t>
            </a:r>
          </a:p>
          <a:p>
            <a:pPr lvl="1"/>
            <a:r>
              <a:rPr lang="en-US" dirty="0"/>
              <a:t>the Kelvin scale?</a:t>
            </a:r>
          </a:p>
          <a:p>
            <a:pPr lvl="1"/>
            <a:endParaRPr lang="en-US" dirty="0"/>
          </a:p>
          <a:p>
            <a:r>
              <a:rPr lang="en-US" dirty="0"/>
              <a:t>Consider measuring the height above average</a:t>
            </a:r>
          </a:p>
          <a:p>
            <a:pPr lvl="1"/>
            <a:r>
              <a:rPr lang="en-US" dirty="0"/>
              <a:t>If Bill’s height is three inches above average and Bob’s height is six inches above average, then would we say that Bob is twice as tall as Bill?</a:t>
            </a:r>
          </a:p>
          <a:p>
            <a:pPr lvl="1"/>
            <a:r>
              <a:rPr lang="en-US" dirty="0"/>
              <a:t>Is this situation analogous to that of temperature?</a:t>
            </a:r>
          </a:p>
        </p:txBody>
      </p:sp>
    </p:spTree>
    <p:extLst>
      <p:ext uri="{BB962C8B-B14F-4D97-AF65-F5344CB8AC3E}">
        <p14:creationId xmlns:p14="http://schemas.microsoft.com/office/powerpoint/2010/main" val="20488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1033"/>
          <p:cNvGraphicFramePr>
            <a:graphicFrameLocks noChangeAspect="1"/>
          </p:cNvGraphicFramePr>
          <p:nvPr>
            <p:extLst>
              <p:ext uri="{D42A27DB-BD31-4B8C-83A1-F6EECF244321}">
                <p14:modId xmlns:p14="http://schemas.microsoft.com/office/powerpoint/2010/main" val="1598544722"/>
              </p:ext>
            </p:extLst>
          </p:nvPr>
        </p:nvGraphicFramePr>
        <p:xfrm>
          <a:off x="625357" y="1531463"/>
          <a:ext cx="7344936" cy="4589226"/>
        </p:xfrm>
        <a:graphic>
          <a:graphicData uri="http://schemas.openxmlformats.org/presentationml/2006/ole">
            <mc:AlternateContent xmlns:mc="http://schemas.openxmlformats.org/markup-compatibility/2006">
              <mc:Choice xmlns:v="urn:schemas-microsoft-com:vml" Requires="v">
                <p:oleObj spid="_x0000_s2055" name="Document" r:id="rId3" imgW="8572080" imgH="5375817" progId="Word.Document.8">
                  <p:embed/>
                </p:oleObj>
              </mc:Choice>
              <mc:Fallback>
                <p:oleObj name="Document" r:id="rId3" imgW="8572080" imgH="537581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57" y="1531463"/>
                        <a:ext cx="7344936" cy="4589226"/>
                      </a:xfrm>
                      <a:prstGeom prst="rect">
                        <a:avLst/>
                      </a:prstGeom>
                      <a:noFill/>
                      <a:ln>
                        <a:noFill/>
                      </a:ln>
                      <a:effectLst/>
                      <a:extLst/>
                    </p:spPr>
                  </p:pic>
                </p:oleObj>
              </mc:Fallback>
            </mc:AlternateContent>
          </a:graphicData>
        </a:graphic>
      </p:graphicFrame>
      <p:sp>
        <p:nvSpPr>
          <p:cNvPr id="10243" name="Text Box 1034"/>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extLst>
      <p:ext uri="{BB962C8B-B14F-4D97-AF65-F5344CB8AC3E}">
        <p14:creationId xmlns:p14="http://schemas.microsoft.com/office/powerpoint/2010/main" val="39744434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182"/>
          <p:cNvGraphicFramePr>
            <a:graphicFrameLocks noChangeAspect="1"/>
          </p:cNvGraphicFramePr>
          <p:nvPr>
            <p:extLst>
              <p:ext uri="{D42A27DB-BD31-4B8C-83A1-F6EECF244321}">
                <p14:modId xmlns:p14="http://schemas.microsoft.com/office/powerpoint/2010/main" val="3266718293"/>
              </p:ext>
            </p:extLst>
          </p:nvPr>
        </p:nvGraphicFramePr>
        <p:xfrm>
          <a:off x="493026" y="1530577"/>
          <a:ext cx="7586449" cy="4717823"/>
        </p:xfrm>
        <a:graphic>
          <a:graphicData uri="http://schemas.openxmlformats.org/presentationml/2006/ole">
            <mc:AlternateContent xmlns:mc="http://schemas.openxmlformats.org/markup-compatibility/2006">
              <mc:Choice xmlns:v="urn:schemas-microsoft-com:vml" Requires="v">
                <p:oleObj spid="_x0000_s3079" name="Document" r:id="rId3" imgW="8464646" imgH="5274525" progId="Word.Document.8">
                  <p:embed/>
                </p:oleObj>
              </mc:Choice>
              <mc:Fallback>
                <p:oleObj name="Document" r:id="rId3" imgW="8464646" imgH="5274525"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26" y="1530577"/>
                        <a:ext cx="7586449" cy="4717823"/>
                      </a:xfrm>
                      <a:prstGeom prst="rect">
                        <a:avLst/>
                      </a:prstGeom>
                      <a:noFill/>
                      <a:ln>
                        <a:noFill/>
                      </a:ln>
                      <a:effectLst/>
                      <a:extLst/>
                    </p:spPr>
                  </p:pic>
                </p:oleObj>
              </mc:Fallback>
            </mc:AlternateContent>
          </a:graphicData>
        </a:graphic>
      </p:graphicFrame>
      <p:sp>
        <p:nvSpPr>
          <p:cNvPr id="11267" name="Text Box 183"/>
          <p:cNvSpPr txBox="1">
            <a:spLocks noChangeArrowheads="1"/>
          </p:cNvSpPr>
          <p:nvPr/>
        </p:nvSpPr>
        <p:spPr bwMode="auto">
          <a:xfrm>
            <a:off x="1066800" y="6248400"/>
            <a:ext cx="716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a:t>This categorization of attributes is due to S. S. Stevens</a:t>
            </a:r>
          </a:p>
        </p:txBody>
      </p:sp>
    </p:spTree>
    <p:extLst>
      <p:ext uri="{BB962C8B-B14F-4D97-AF65-F5344CB8AC3E}">
        <p14:creationId xmlns:p14="http://schemas.microsoft.com/office/powerpoint/2010/main" val="1390974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p:txBody>
          <a:bodyPr/>
          <a:lstStyle/>
          <a:p>
            <a:r>
              <a:rPr lang="en-US"/>
              <a:t>Discrete and Continuous Attributes </a:t>
            </a:r>
          </a:p>
        </p:txBody>
      </p:sp>
      <p:sp>
        <p:nvSpPr>
          <p:cNvPr id="12291" name="Rectangle 5"/>
          <p:cNvSpPr>
            <a:spLocks noGrp="1" noChangeArrowheads="1"/>
          </p:cNvSpPr>
          <p:nvPr>
            <p:ph type="body" idx="1"/>
          </p:nvPr>
        </p:nvSpPr>
        <p:spPr/>
        <p:txBody>
          <a:bodyPr>
            <a:normAutofit lnSpcReduction="10000"/>
          </a:bodyPr>
          <a:lstStyle/>
          <a:p>
            <a:pPr>
              <a:lnSpc>
                <a:spcPct val="90000"/>
              </a:lnSpc>
            </a:pPr>
            <a:r>
              <a:rPr lang="en-US" dirty="0"/>
              <a:t>Discrete Attribute</a:t>
            </a:r>
          </a:p>
          <a:p>
            <a:pPr lvl="1">
              <a:lnSpc>
                <a:spcPct val="90000"/>
              </a:lnSpc>
            </a:pPr>
            <a:r>
              <a:rPr lang="en-US" sz="2200" dirty="0"/>
              <a:t>Has only a finite or </a:t>
            </a:r>
            <a:r>
              <a:rPr lang="en-US" sz="2200" dirty="0" err="1"/>
              <a:t>countably</a:t>
            </a:r>
            <a:r>
              <a:rPr lang="en-US" sz="2200" dirty="0"/>
              <a:t>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Tree>
    <p:extLst>
      <p:ext uri="{BB962C8B-B14F-4D97-AF65-F5344CB8AC3E}">
        <p14:creationId xmlns:p14="http://schemas.microsoft.com/office/powerpoint/2010/main" val="41969943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ost = 0 if &#10;$ \displaystyle&#10;y = 1, h_\theta(x) = 1&#10;$&#10;&#10;\begin{tabular}{ll}&#10;But as &amp; &#10;$ \displaystyle&#10;h_\theta(x) \rightarrow 0&#10;$&#10;\\&#10;&amp;&#10;$ \displaystyle&#10;Cost \rightarrow \infty&#10;$&#10;\end{tabular}&#10;&#10;\hspace{3mm}&#10;&#10;Captures intuition that if $h_\theta(x) = 0$,&#10;&#10;(predict $P(y=1|x;\theta) = 0)$, but $y=1$, &#10;&#10;we'll penalize learning algorithm by a very &#10;&#10;large cost.&#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10;$&#10;&#10;\end{document}"/>
  <p:tag name="IGUANATEXSIZE" val="36"/>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y) = &#10;\left\{ \begin{array}{rl}&#10;- \mathrm{log}(h_\theta(x)) &amp;\mbox{if $y = 1$} \\&#10;- \mathrm{log}(1-h_\theta(x)) &amp;\mbox{if $y = 0$} &#10;\end{array} \right.&#10;$&#10;% \delta_i^{(l)} = \left(\sum_j W_{ji}^{(l)} \delta_j^{(l+1)}\right) f'(z_i^{(l)})&#10;&#10;&#10;&#10;\end{document}"/>
  <p:tag name="IGUANATEXSIZE" val="24"/>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10;$&#10;&#10;&#10;&#10;\end{document}"/>
  <p:tag name="IGUANATEXSIZE" val="24"/>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10;$&#10;&#10;&#10;&#10;\end{document}"/>
  <p:tag name="IGUANATEXSIZE" val="24"/>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ags/tag7.xml><?xml version="1.0" encoding="utf-8"?>
<p:tagLst xmlns:a="http://schemas.openxmlformats.org/drawingml/2006/main" xmlns:r="http://schemas.openxmlformats.org/officeDocument/2006/relationships" xmlns:p="http://schemas.openxmlformats.org/presentationml/2006/main">
  <p:tag name="MM_SLIDE_TYPE" val="6"/>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theta_0 + \theta_1 x&#10;$&#10;% \delta_i^{(l)} = \left(\sum_j W_{ji}^{(l)} \delta_j^{(l+1)}\right) f'(z_i^{(l)})&#10;&#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2863</TotalTime>
  <Words>14002</Words>
  <Application>Microsoft Office PowerPoint</Application>
  <PresentationFormat>On-screen Show (4:3)</PresentationFormat>
  <Paragraphs>2922</Paragraphs>
  <Slides>378</Slides>
  <Notes>199</Notes>
  <HiddenSlides>53</HiddenSlides>
  <MMClips>0</MMClips>
  <ScaleCrop>false</ScaleCrop>
  <HeadingPairs>
    <vt:vector size="8" baseType="variant">
      <vt:variant>
        <vt:lpstr>Fonts Used</vt:lpstr>
      </vt:variant>
      <vt:variant>
        <vt:i4>25</vt:i4>
      </vt:variant>
      <vt:variant>
        <vt:lpstr>Theme</vt:lpstr>
      </vt:variant>
      <vt:variant>
        <vt:i4>6</vt:i4>
      </vt:variant>
      <vt:variant>
        <vt:lpstr>Embedded OLE Servers</vt:lpstr>
      </vt:variant>
      <vt:variant>
        <vt:i4>4</vt:i4>
      </vt:variant>
      <vt:variant>
        <vt:lpstr>Slide Titles</vt:lpstr>
      </vt:variant>
      <vt:variant>
        <vt:i4>378</vt:i4>
      </vt:variant>
    </vt:vector>
  </HeadingPairs>
  <TitlesOfParts>
    <vt:vector size="413" baseType="lpstr">
      <vt:lpstr>Arial</vt:lpstr>
      <vt:lpstr>MS Mincho</vt:lpstr>
      <vt:lpstr>Symbol</vt:lpstr>
      <vt:lpstr>Noto Sans Symbols</vt:lpstr>
      <vt:lpstr>STIXSizeOneSym</vt:lpstr>
      <vt:lpstr>Helvetica</vt:lpstr>
      <vt:lpstr>Times</vt:lpstr>
      <vt:lpstr>Cambria Math</vt:lpstr>
      <vt:lpstr>Calibri</vt:lpstr>
      <vt:lpstr>Arial MT</vt:lpstr>
      <vt:lpstr>Tahoma</vt:lpstr>
      <vt:lpstr>STIXGeneral</vt:lpstr>
      <vt:lpstr>Wingdings</vt:lpstr>
      <vt:lpstr>Carlito</vt:lpstr>
      <vt:lpstr>MS PGothic</vt:lpstr>
      <vt:lpstr>Sylfaen</vt:lpstr>
      <vt:lpstr>Times New Roman</vt:lpstr>
      <vt:lpstr>Monotype Sorts</vt:lpstr>
      <vt:lpstr>Courier New</vt:lpstr>
      <vt:lpstr>Cambria</vt:lpstr>
      <vt:lpstr>Trebuchet MS</vt:lpstr>
      <vt:lpstr>Helvetica Neue</vt:lpstr>
      <vt:lpstr>Tw Cen MT</vt:lpstr>
      <vt:lpstr>STIXSizeTwoSym</vt:lpstr>
      <vt:lpstr>OpenSymbol</vt:lpstr>
      <vt:lpstr>1_Office Theme</vt:lpstr>
      <vt:lpstr>3_Office Theme</vt:lpstr>
      <vt:lpstr>Office Theme</vt:lpstr>
      <vt:lpstr>2_Office Theme</vt:lpstr>
      <vt:lpstr>4_Office Theme</vt:lpstr>
      <vt:lpstr>5_Office Theme</vt:lpstr>
      <vt:lpstr>Document</vt:lpstr>
      <vt:lpstr>VISIO</vt:lpstr>
      <vt:lpstr>Visio</vt:lpstr>
      <vt:lpstr>Equation</vt:lpstr>
      <vt:lpstr>Machine Learning ZG565</vt:lpstr>
      <vt:lpstr>PowerPoint Presentation</vt:lpstr>
      <vt:lpstr>PowerPoint Presentation</vt:lpstr>
      <vt:lpstr>PowerPoint Presentation</vt:lpstr>
      <vt:lpstr>What We’ll Cover in this Course</vt:lpstr>
      <vt:lpstr>Books</vt:lpstr>
      <vt:lpstr>Evaluation Plan</vt:lpstr>
      <vt:lpstr>Lab Plan </vt:lpstr>
      <vt:lpstr>PowerPoint Presentation</vt:lpstr>
      <vt:lpstr>A Few Quotes</vt:lpstr>
      <vt:lpstr>Traditional Programming</vt:lpstr>
      <vt:lpstr>What is Machine Learning?</vt:lpstr>
      <vt:lpstr>What is Machine Learning?</vt:lpstr>
      <vt:lpstr>Example of Learning Problems</vt:lpstr>
      <vt:lpstr>A Checker Learning Problem</vt:lpstr>
      <vt:lpstr>A handwriting recognition learning problem</vt:lpstr>
      <vt:lpstr>A robot driving learning problem</vt:lpstr>
      <vt:lpstr>Where does ML fit in?</vt:lpstr>
      <vt:lpstr>Why is Machine Learning Important?</vt:lpstr>
      <vt:lpstr>PowerPoint Presentation</vt:lpstr>
      <vt:lpstr>When Do We Use Machine Learning?</vt:lpstr>
      <vt:lpstr>PowerPoint Presentation</vt:lpstr>
      <vt:lpstr>State of the Art Applications of Machine Learning  .</vt:lpstr>
      <vt:lpstr>Application Types</vt:lpstr>
      <vt:lpstr>It is very hard to say what makes a 2</vt:lpstr>
      <vt:lpstr>Autonomous Cars</vt:lpstr>
      <vt:lpstr>Learning of Object Parts</vt:lpstr>
      <vt:lpstr>Automatic Speech Recognition</vt:lpstr>
      <vt:lpstr>Robotics</vt:lpstr>
      <vt:lpstr>Types of Learning</vt:lpstr>
      <vt:lpstr>Supervised Learning: Regression</vt:lpstr>
      <vt:lpstr>Regression</vt:lpstr>
      <vt:lpstr>Classification Example</vt:lpstr>
      <vt:lpstr>Supervised Learning: Classification</vt:lpstr>
      <vt:lpstr>Classification</vt:lpstr>
      <vt:lpstr>Unsupervised Learning</vt:lpstr>
      <vt:lpstr>Unsupervised Learning</vt:lpstr>
      <vt:lpstr>Reinforcement Learning</vt:lpstr>
      <vt:lpstr>Supervised, Unsupervised and Reinforcement Learning Comparison</vt:lpstr>
      <vt:lpstr>Open source ML programming tools</vt:lpstr>
      <vt:lpstr>Open source ML programming tools</vt:lpstr>
      <vt:lpstr>PowerPoint Presentation</vt:lpstr>
      <vt:lpstr>PowerPoint Presentation</vt:lpstr>
      <vt:lpstr>Design a Learning System</vt:lpstr>
      <vt:lpstr>Designing a Learning System</vt:lpstr>
      <vt:lpstr>Designing a Learning System: An Example</vt:lpstr>
      <vt:lpstr>Designing a Learning System: An Example</vt:lpstr>
      <vt:lpstr>Choosing the training experience</vt:lpstr>
      <vt:lpstr>1) Choose the training experience</vt:lpstr>
      <vt:lpstr>1) Choose the training experience</vt:lpstr>
      <vt:lpstr>1) Choose the training experience</vt:lpstr>
      <vt:lpstr>2) Choose the target function</vt:lpstr>
      <vt:lpstr>2) Choose the target function</vt:lpstr>
      <vt:lpstr>2) Choose the target function</vt:lpstr>
      <vt:lpstr>2) Choose the target function</vt:lpstr>
      <vt:lpstr>2) Choose the target function</vt:lpstr>
      <vt:lpstr>2) Choose the target function</vt:lpstr>
      <vt:lpstr>3) Choose a representation</vt:lpstr>
      <vt:lpstr>3) Choose a representation</vt:lpstr>
      <vt:lpstr>3) Choose a representation</vt:lpstr>
      <vt:lpstr>3) Choose a representation</vt:lpstr>
      <vt:lpstr>3) Choose a representation</vt:lpstr>
      <vt:lpstr>4) Choose a function approximation algorithm</vt:lpstr>
      <vt:lpstr>4) Choose a function approximation algorithm</vt:lpstr>
      <vt:lpstr>4) Choose a function approximation algorithm</vt:lpstr>
      <vt:lpstr>4) Choose a function approximation algorithm</vt:lpstr>
      <vt:lpstr>PowerPoint Presentation</vt:lpstr>
      <vt:lpstr>4) Choose a function approximation algorithm</vt:lpstr>
      <vt:lpstr>4) Choose a function approximation  algorithm</vt:lpstr>
      <vt:lpstr>4) Choose a function approximation  algorithm</vt:lpstr>
      <vt:lpstr>Final Algorithm</vt:lpstr>
      <vt:lpstr>Final Algorithm</vt:lpstr>
      <vt:lpstr>PowerPoint Presentation</vt:lpstr>
      <vt:lpstr>PowerPoint Presentation</vt:lpstr>
      <vt:lpstr>PowerPoint Presentation</vt:lpstr>
      <vt:lpstr>Final Design for Checkers Learning</vt:lpstr>
      <vt:lpstr>ML in a Nutshell</vt:lpstr>
      <vt:lpstr>Evaluation</vt:lpstr>
      <vt:lpstr>Evaluating Performance</vt:lpstr>
      <vt:lpstr>Evaluating Performance</vt:lpstr>
      <vt:lpstr>Issues in Machine Learning</vt:lpstr>
      <vt:lpstr>Training vs Testing</vt:lpstr>
      <vt:lpstr>Training vs. Test Distribution</vt:lpstr>
      <vt:lpstr>ML in Practice</vt:lpstr>
      <vt:lpstr>Recommended Readings</vt:lpstr>
      <vt:lpstr>END of Session 1</vt:lpstr>
      <vt:lpstr>Machine Learning ZG565</vt:lpstr>
      <vt:lpstr>PowerPoint Presentation</vt:lpstr>
      <vt:lpstr>PowerPoint Presentation</vt:lpstr>
      <vt:lpstr>ML in a Nutshell</vt:lpstr>
      <vt:lpstr>ML in Practice</vt:lpstr>
      <vt:lpstr>Definition of Data</vt:lpstr>
      <vt:lpstr>Attribute Values</vt:lpstr>
      <vt:lpstr>Types of Attributes </vt:lpstr>
      <vt:lpstr>Properties of Attribute Values </vt:lpstr>
      <vt:lpstr>Difference Between Ratio and Interval </vt:lpstr>
      <vt:lpstr>PowerPoint Presentation</vt:lpstr>
      <vt:lpstr>PowerPoint Presentation</vt:lpstr>
      <vt:lpstr>Discrete and Continuous Attributes </vt:lpstr>
      <vt:lpstr>Asymmetric Attributes</vt:lpstr>
      <vt:lpstr>Key Messages for Attribute Types</vt:lpstr>
      <vt:lpstr>Important Characteristics of Data</vt:lpstr>
      <vt:lpstr>Types of data sets </vt:lpstr>
      <vt:lpstr>Record Data </vt:lpstr>
      <vt:lpstr>Data Matrix </vt:lpstr>
      <vt:lpstr>Document Data</vt:lpstr>
      <vt:lpstr>Transaction Data</vt:lpstr>
      <vt:lpstr>Graph Data </vt:lpstr>
      <vt:lpstr>Ordered Data </vt:lpstr>
      <vt:lpstr>Ordered Data </vt:lpstr>
      <vt:lpstr>Ordered Data</vt:lpstr>
      <vt:lpstr>Data Quality </vt:lpstr>
      <vt:lpstr>Data Quality …</vt:lpstr>
      <vt:lpstr>Noise</vt:lpstr>
      <vt:lpstr>Outliers</vt:lpstr>
      <vt:lpstr>Missing Values</vt:lpstr>
      <vt:lpstr>Duplicate Data</vt:lpstr>
      <vt:lpstr>Data Preprocessing</vt:lpstr>
      <vt:lpstr>Aggregation</vt:lpstr>
      <vt:lpstr>Example: Precipitation in Australia</vt:lpstr>
      <vt:lpstr>Example: Precipitation in Australia (contd)</vt:lpstr>
      <vt:lpstr>Sampling </vt:lpstr>
      <vt:lpstr>Sampling … </vt:lpstr>
      <vt:lpstr>Sample Size</vt:lpstr>
      <vt:lpstr>Issues with Subsampling (Independence Violation)</vt:lpstr>
      <vt:lpstr>Types of Sampling</vt:lpstr>
      <vt:lpstr>Building Classifiers with Imbalanced Training Set</vt:lpstr>
      <vt:lpstr>Sample Size</vt:lpstr>
      <vt:lpstr>Discretization</vt:lpstr>
      <vt:lpstr>Unsupervised Discretization</vt:lpstr>
      <vt:lpstr>Unsupervised Discretization</vt:lpstr>
      <vt:lpstr>Unsupervised Discretization</vt:lpstr>
      <vt:lpstr>Unsupervised Discretization</vt:lpstr>
      <vt:lpstr>Discretization in Supervised Settings</vt:lpstr>
      <vt:lpstr>Binarization</vt:lpstr>
      <vt:lpstr>Attribute Transformation</vt:lpstr>
      <vt:lpstr>PowerPoint Presentation</vt:lpstr>
      <vt:lpstr>PowerPoint Presentation</vt:lpstr>
      <vt:lpstr>Curse of Dimensionality</vt:lpstr>
      <vt:lpstr>Dimensionality Reduction</vt:lpstr>
      <vt:lpstr>Feature Subset Selection</vt:lpstr>
      <vt:lpstr>Feature Creation</vt:lpstr>
      <vt:lpstr>Mapping Data to a New Space</vt:lpstr>
      <vt:lpstr>Evaluation Metrics: Confusion Matrix</vt:lpstr>
      <vt:lpstr>Evaluation Metrics: Accuracy</vt:lpstr>
      <vt:lpstr>Class Imbalance Problem</vt:lpstr>
      <vt:lpstr>Problem with Accuracy</vt:lpstr>
      <vt:lpstr>Which model is better?</vt:lpstr>
      <vt:lpstr>Which model is better?</vt:lpstr>
      <vt:lpstr>Alternative Measures</vt:lpstr>
      <vt:lpstr>Alternative Measures</vt:lpstr>
      <vt:lpstr>Alternative Measures</vt:lpstr>
      <vt:lpstr>Which of these classifiers is better?</vt:lpstr>
      <vt:lpstr>Measures of Classification Performance</vt:lpstr>
      <vt:lpstr>Alternative Measures</vt:lpstr>
      <vt:lpstr>Which of these classifiers is better?</vt:lpstr>
      <vt:lpstr>ROC (Receiver Operating Characteristic)</vt:lpstr>
      <vt:lpstr>ROC Curve</vt:lpstr>
      <vt:lpstr>ROC (Receiver Operating Characteristic)</vt:lpstr>
      <vt:lpstr>ROC Curve Example</vt:lpstr>
      <vt:lpstr>How to Construct an ROC curve</vt:lpstr>
      <vt:lpstr>How to construct an ROC curve</vt:lpstr>
      <vt:lpstr>Using ROC for Model Comparison</vt:lpstr>
      <vt:lpstr>Dealing with Imbalanced Classes - Summary</vt:lpstr>
      <vt:lpstr>Which Classifier is better?</vt:lpstr>
      <vt:lpstr>Which Classifer is better?  Medium Skew case</vt:lpstr>
      <vt:lpstr>Which Classifer is better?  High Skew case</vt:lpstr>
      <vt:lpstr>Challenges of Machine Learning</vt:lpstr>
      <vt:lpstr>Insufficient Training Data</vt:lpstr>
      <vt:lpstr>Non-representative Training Data</vt:lpstr>
      <vt:lpstr>Data Quality</vt:lpstr>
      <vt:lpstr>Irrelevant Features</vt:lpstr>
      <vt:lpstr>Model Selection</vt:lpstr>
      <vt:lpstr>Choice of Hyperparameters</vt:lpstr>
      <vt:lpstr>Evaluating Predictive Performance of a Model</vt:lpstr>
      <vt:lpstr>Evaluation and Validation</vt:lpstr>
      <vt:lpstr>Cross Validation</vt:lpstr>
      <vt:lpstr>Training vs Testing</vt:lpstr>
      <vt:lpstr>Training vs. Test Distribution</vt:lpstr>
      <vt:lpstr>Holdout for Model Evaluation</vt:lpstr>
      <vt:lpstr>Holdout for Model Selection (1)</vt:lpstr>
      <vt:lpstr>Holdout for Model Selection (2)</vt:lpstr>
      <vt:lpstr>Holdout for Model Selection (3)</vt:lpstr>
      <vt:lpstr>K Fold Cross Validation (CV) for Model Evaluation</vt:lpstr>
      <vt:lpstr>CV for Model Selection (1)</vt:lpstr>
      <vt:lpstr>CV for Model Selection (2)</vt:lpstr>
      <vt:lpstr>END of Session 2</vt:lpstr>
      <vt:lpstr>PowerPoint Presentation</vt:lpstr>
      <vt:lpstr>PowerPoint Presentation</vt:lpstr>
      <vt:lpstr>Inductive Learning Hypothesis : Interpretation</vt:lpstr>
      <vt:lpstr>PowerPoint Presentation</vt:lpstr>
      <vt:lpstr>PowerPoint Presentation</vt:lpstr>
      <vt:lpstr>PowerPoint Presentation</vt:lpstr>
      <vt:lpstr>PowerPoint Presentation</vt:lpstr>
      <vt:lpstr>Linear Regression : Least Squares </vt:lpstr>
      <vt:lpstr>Intuition Behind Cost Function</vt:lpstr>
      <vt:lpstr>Intuition Behind Cost Function</vt:lpstr>
      <vt:lpstr>Intuition Behind Cost Function</vt:lpstr>
      <vt:lpstr>Intuition Behind Cost Function</vt:lpstr>
      <vt:lpstr>PowerPoint Presentation</vt:lpstr>
      <vt:lpstr>PowerPoint Presentation</vt:lpstr>
      <vt:lpstr>PowerPoint Presentation</vt:lpstr>
      <vt:lpstr>Closed Form Solution</vt:lpstr>
      <vt:lpstr>PowerPoint Presentation</vt:lpstr>
      <vt:lpstr>PowerPoint Presentation</vt:lpstr>
      <vt:lpstr>PowerPoint Presentation</vt:lpstr>
      <vt:lpstr>PowerPoint Presentation</vt:lpstr>
      <vt:lpstr>PowerPoint Presentation</vt:lpstr>
      <vt:lpstr>PowerPoint Presentation</vt:lpstr>
      <vt:lpstr>Gradient Descent Approach</vt:lpstr>
      <vt:lpstr>Intuition Behind Cost Function</vt:lpstr>
      <vt:lpstr>Intuition Behind Cost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Closed Form Solution Vs. Gradient Descent</vt:lpstr>
      <vt:lpstr>Linear Basis Models</vt:lpstr>
      <vt:lpstr>PowerPoint Presentation</vt:lpstr>
      <vt:lpstr>Linear Basis Function Models</vt:lpstr>
      <vt:lpstr>Linear Basis Function Models</vt:lpstr>
      <vt:lpstr>Linear Basis Function Models - Examples</vt:lpstr>
      <vt:lpstr>Linear Basis Function Models - Examples</vt:lpstr>
      <vt:lpstr>Linear Basis Function Models - Examples</vt:lpstr>
      <vt:lpstr>Notion of Bias - Variance</vt:lpstr>
      <vt:lpstr>Addressing overfitting </vt:lpstr>
      <vt:lpstr>Quality of Fit</vt:lpstr>
      <vt:lpstr>Effect of Training Size on Over fitting</vt:lpstr>
      <vt:lpstr>Polynomial Fitting can lead to Over fitting</vt:lpstr>
      <vt:lpstr>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Bias-Variance Decomposition  and Bias-Variance Trade-oﬀ</vt:lpstr>
      <vt:lpstr>Overfitting and Underfitting</vt:lpstr>
      <vt:lpstr>Bias-Variance Decomposition</vt:lpstr>
      <vt:lpstr>Bias-Variance Intuition</vt:lpstr>
      <vt:lpstr>Bias-Variance Intuition</vt:lpstr>
      <vt:lpstr>PowerPoint Presentation</vt:lpstr>
      <vt:lpstr>Bias-Variance Intuition</vt:lpstr>
      <vt:lpstr>Bias-Variance Intuition</vt:lpstr>
      <vt:lpstr>Bias-Variance Intuition</vt:lpstr>
      <vt:lpstr>Bias-Variance Intuition</vt:lpstr>
      <vt:lpstr>Bias-Variance Intuition</vt:lpstr>
      <vt:lpstr>Bias-Variance Intuition</vt:lpstr>
      <vt:lpstr>Bias-Variance Intuition</vt:lpstr>
      <vt:lpstr>Terminology</vt:lpstr>
      <vt:lpstr>Terminology</vt:lpstr>
      <vt:lpstr>Terminology</vt:lpstr>
      <vt:lpstr>Terminology</vt:lpstr>
      <vt:lpstr>Terminology</vt:lpstr>
      <vt:lpstr>Terminology</vt:lpstr>
      <vt:lpstr>PowerPoint Presentation</vt:lpstr>
      <vt:lpstr>Terminology</vt:lpstr>
      <vt:lpstr>PowerPoint Presentation</vt:lpstr>
      <vt:lpstr>Bias-Variance of the Squared Error</vt:lpstr>
      <vt:lpstr>Bias-Variance of the Squared Error</vt:lpstr>
      <vt:lpstr>Bias-Variance of the Squared Error</vt:lpstr>
      <vt:lpstr>Bias-Variance of the Squared Error</vt:lpstr>
      <vt:lpstr>Bias-Variance of the Squared Error</vt:lpstr>
      <vt:lpstr>Bias-Variance of the Squared Error</vt:lpstr>
      <vt:lpstr>Now, how is this related to  overfitting and underfitting?</vt:lpstr>
      <vt:lpstr>PowerPoint Presentation</vt:lpstr>
      <vt:lpstr>PowerPoint Presentation</vt:lpstr>
      <vt:lpstr>Thank you !</vt:lpstr>
      <vt:lpstr>PowerPoint Presentation</vt:lpstr>
      <vt:lpstr>Machine Learning</vt:lpstr>
      <vt:lpstr>PowerPoint Presentation</vt:lpstr>
      <vt:lpstr>Decision Theory  &amp;  Classification Models</vt:lpstr>
      <vt:lpstr>Inductive Learning Hypothesis : Interpretation</vt:lpstr>
      <vt:lpstr>Decision Theory</vt:lpstr>
      <vt:lpstr>Decision Theory :  The decision problem: given x, predict t according to a probabilistic model p(x, t)</vt:lpstr>
      <vt:lpstr>Classification Problem: Stages</vt:lpstr>
      <vt:lpstr>Decision Region</vt:lpstr>
      <vt:lpstr>Misclassification Rate </vt:lpstr>
      <vt:lpstr>Decision Theory - Summary</vt:lpstr>
      <vt:lpstr>Linear Models for Classification</vt:lpstr>
      <vt:lpstr>Types of Classification  Inductive Learning Hypothesis : Interpretation</vt:lpstr>
      <vt:lpstr>Types of Classification       Output Labels</vt:lpstr>
      <vt:lpstr>Types of Classification       Output Labels</vt:lpstr>
      <vt:lpstr>PowerPoint Presentation</vt:lpstr>
      <vt:lpstr>PowerPoint Presentation</vt:lpstr>
      <vt:lpstr>PowerPoint Presentation</vt:lpstr>
      <vt:lpstr>PowerPoint Presentation</vt:lpstr>
      <vt:lpstr>PowerPoint Presentation</vt:lpstr>
      <vt:lpstr>Logistic Regression</vt:lpstr>
      <vt:lpstr>Malignant ?</vt:lpstr>
      <vt:lpstr>Decision Rules</vt:lpstr>
      <vt:lpstr>Malignant ?</vt:lpstr>
      <vt:lpstr>PowerPoint Presentation</vt:lpstr>
      <vt:lpstr>Classification: y = 0 or 1  h(x) can be &gt; 1 or &lt; 0  What we need:  Logistic Regression:     </vt:lpstr>
      <vt:lpstr>Learning model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 – Fit a Model</vt:lpstr>
      <vt:lpstr>Logistic Regression – Inference &amp; Interpretation</vt:lpstr>
      <vt:lpstr>Logistic regression (Classification)</vt:lpstr>
      <vt:lpstr>Overfitting vs Underfitting</vt:lpstr>
      <vt:lpstr>Regularization  Note : This topic is already covered in the module 3 . Refresher &amp; few more points added here</vt:lpstr>
      <vt:lpstr>PowerPoint Presentation</vt:lpstr>
      <vt:lpstr>Ways to Control Overfitting</vt:lpstr>
      <vt:lpstr>PowerPoint Presentation</vt:lpstr>
      <vt:lpstr>PowerPoint Presentation</vt:lpstr>
      <vt:lpstr>PowerPoint Presentation</vt:lpstr>
      <vt:lpstr>PowerPoint Presentation</vt:lpstr>
      <vt:lpstr>Thank you !</vt:lpstr>
      <vt:lpstr>Machine Learning ZG565</vt:lpstr>
      <vt:lpstr>PowerPoint Presentation</vt:lpstr>
      <vt:lpstr>Session Content</vt:lpstr>
      <vt:lpstr>Decision trees </vt:lpstr>
      <vt:lpstr>Decision Tree</vt:lpstr>
      <vt:lpstr>Decision tree representation (PlayTennis)</vt:lpstr>
      <vt:lpstr>Decision trees expressivity</vt:lpstr>
      <vt:lpstr>Measure of Information</vt:lpstr>
      <vt:lpstr>Entropy</vt:lpstr>
      <vt:lpstr>Entropy in general</vt:lpstr>
      <vt:lpstr>Entropy in binary classification</vt:lpstr>
      <vt:lpstr>Information gain as entropy reduction</vt:lpstr>
      <vt:lpstr>Example</vt:lpstr>
      <vt:lpstr>Example: Information gain</vt:lpstr>
      <vt:lpstr>Example</vt:lpstr>
      <vt:lpstr>Which attribute is the best classifier?</vt:lpstr>
      <vt:lpstr>First step: which attribute to test at the root?</vt:lpstr>
      <vt:lpstr>After first step</vt:lpstr>
      <vt:lpstr>Second step</vt:lpstr>
      <vt:lpstr>Second and third steps</vt:lpstr>
      <vt:lpstr>ID3: algorithm</vt:lpstr>
      <vt:lpstr>Prefer shorter hypotheses:  Occam's razor</vt:lpstr>
      <vt:lpstr>Issues in decision trees learning</vt:lpstr>
      <vt:lpstr>Overfitting: definition</vt:lpstr>
      <vt:lpstr>Example</vt:lpstr>
      <vt:lpstr>Overfitting in decision trees</vt:lpstr>
      <vt:lpstr>Avoid overfitting in Decision Trees</vt:lpstr>
      <vt:lpstr>Reduced-error pruning</vt:lpstr>
      <vt:lpstr>Rule post-pruning</vt:lpstr>
      <vt:lpstr>Converting to rules</vt:lpstr>
      <vt:lpstr>Rule Post-Pruning</vt:lpstr>
      <vt:lpstr>Why converting to rules?</vt:lpstr>
      <vt:lpstr>Dealing with continuous-valued attributes</vt:lpstr>
      <vt:lpstr>Problems with information gain</vt:lpstr>
      <vt:lpstr>An alternative measure: gain ratio</vt:lpstr>
      <vt:lpstr>Handling missing values training data</vt:lpstr>
      <vt:lpstr>Applications</vt:lpstr>
      <vt:lpstr>Good 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DSECL ZG565</dc:title>
  <dc:creator>Avinash</dc:creator>
  <cp:lastModifiedBy>kasaiyed</cp:lastModifiedBy>
  <cp:revision>27</cp:revision>
  <dcterms:created xsi:type="dcterms:W3CDTF">2001-10-10T03:11:58Z</dcterms:created>
  <dcterms:modified xsi:type="dcterms:W3CDTF">2023-07-11T08:43:26Z</dcterms:modified>
</cp:coreProperties>
</file>